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7" r:id="rId2"/>
    <p:sldId id="290" r:id="rId3"/>
    <p:sldId id="259" r:id="rId4"/>
    <p:sldId id="261" r:id="rId5"/>
    <p:sldId id="263" r:id="rId6"/>
    <p:sldId id="266" r:id="rId7"/>
    <p:sldId id="280" r:id="rId8"/>
    <p:sldId id="281" r:id="rId9"/>
    <p:sldId id="297" r:id="rId10"/>
    <p:sldId id="294" r:id="rId11"/>
    <p:sldId id="291" r:id="rId12"/>
    <p:sldId id="295" r:id="rId13"/>
    <p:sldId id="296" r:id="rId14"/>
    <p:sldId id="299" r:id="rId15"/>
    <p:sldId id="298" r:id="rId16"/>
    <p:sldId id="282" r:id="rId17"/>
    <p:sldId id="292" r:id="rId18"/>
    <p:sldId id="293" r:id="rId19"/>
    <p:sldId id="271" r:id="rId20"/>
    <p:sldId id="283" r:id="rId21"/>
    <p:sldId id="279" r:id="rId22"/>
    <p:sldId id="276" r:id="rId23"/>
    <p:sldId id="277" r:id="rId24"/>
    <p:sldId id="278" r:id="rId25"/>
    <p:sldId id="300" r:id="rId26"/>
    <p:sldId id="284" r:id="rId27"/>
    <p:sldId id="285" r:id="rId28"/>
    <p:sldId id="286" r:id="rId29"/>
    <p:sldId id="287" r:id="rId30"/>
    <p:sldId id="288" r:id="rId31"/>
    <p:sldId id="289" r:id="rId3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76838" autoAdjust="0"/>
  </p:normalViewPr>
  <p:slideViewPr>
    <p:cSldViewPr snapToGrid="0">
      <p:cViewPr varScale="1">
        <p:scale>
          <a:sx n="85" d="100"/>
          <a:sy n="85" d="100"/>
        </p:scale>
        <p:origin x="95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B032A4-87C0-4EA6-9AF4-CEE3C01922F4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B74574-A563-43B6-BC0B-67A9781D6C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11597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A44CED-065F-4A20-9B8C-C425AD9E88E9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99894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B74574-A563-43B6-BC0B-67A9781D6CF1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19935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B74574-A563-43B6-BC0B-67A9781D6CF1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81325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Болезнь считается детской, потому что организмы взрослых людей более защищены от </a:t>
            </a:r>
            <a:r>
              <a:rPr lang="ru-RU" dirty="0" err="1" smtClean="0"/>
              <a:t>ротавирусов</a:t>
            </a:r>
            <a:r>
              <a:rPr lang="ru-RU" dirty="0" smtClean="0"/>
              <a:t>. У взрослого человека выше кислотность желудочного сока и выше количество вырабатываемого секреторного </a:t>
            </a:r>
            <a:r>
              <a:rPr lang="ru-RU" dirty="0" err="1" smtClean="0"/>
              <a:t>IgA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B74574-A563-43B6-BC0B-67A9781D6CF1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14268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Дизентерия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B74574-A563-43B6-BC0B-67A9781D6CF1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6997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Сальмонеллез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B74574-A563-43B6-BC0B-67A9781D6CF1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08216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Брюшной тиф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B74574-A563-43B6-BC0B-67A9781D6CF1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39429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 smtClean="0"/>
              <a:t>Ротавирус</a:t>
            </a:r>
            <a:r>
              <a:rPr lang="ru-RU" dirty="0" smtClean="0"/>
              <a:t>. Вирусы антибиотиками не лечатся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B74574-A563-43B6-BC0B-67A9781D6CF1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38329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холера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B74574-A563-43B6-BC0B-67A9781D6CF1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50810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 smtClean="0"/>
              <a:t>Геатит</a:t>
            </a:r>
            <a:r>
              <a:rPr lang="ru-RU" smtClean="0"/>
              <a:t> 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B74574-A563-43B6-BC0B-67A9781D6CF1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36322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B74574-A563-43B6-BC0B-67A9781D6CF1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36889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Входные ворота инфекции — пищеварительный тракт.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B74574-A563-43B6-BC0B-67A9781D6CF1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50229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1C0269-EC22-4ABD-B69D-03C132A44A6F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324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B74574-A563-43B6-BC0B-67A9781D6CF1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86536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Маленькие дети тяжелее переносят обезвоживание, страдает центральная нервная система, возникает кома. Детей труднее диагностировать по плотности плазмы из-за внеклеточной жидкости.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1C0269-EC22-4ABD-B69D-03C132A44A6F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33333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1C0269-EC22-4ABD-B69D-03C132A44A6F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55124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1C0269-EC22-4ABD-B69D-03C132A44A6F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10764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B74574-A563-43B6-BC0B-67A9781D6CF1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46369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A72AB-EEC9-4173-9CA3-6948FB5DF4F7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E37E0-44D1-4BD0-9AFC-F0214F606D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48131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A72AB-EEC9-4173-9CA3-6948FB5DF4F7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E37E0-44D1-4BD0-9AFC-F0214F606D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3158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A72AB-EEC9-4173-9CA3-6948FB5DF4F7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E37E0-44D1-4BD0-9AFC-F0214F606D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6117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A72AB-EEC9-4173-9CA3-6948FB5DF4F7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E37E0-44D1-4BD0-9AFC-F0214F606D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31524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A72AB-EEC9-4173-9CA3-6948FB5DF4F7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E37E0-44D1-4BD0-9AFC-F0214F606D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7150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A72AB-EEC9-4173-9CA3-6948FB5DF4F7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E37E0-44D1-4BD0-9AFC-F0214F606D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0802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A72AB-EEC9-4173-9CA3-6948FB5DF4F7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E37E0-44D1-4BD0-9AFC-F0214F606D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39546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A72AB-EEC9-4173-9CA3-6948FB5DF4F7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E37E0-44D1-4BD0-9AFC-F0214F606D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1278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A72AB-EEC9-4173-9CA3-6948FB5DF4F7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E37E0-44D1-4BD0-9AFC-F0214F606D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5303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A72AB-EEC9-4173-9CA3-6948FB5DF4F7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E37E0-44D1-4BD0-9AFC-F0214F606D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3874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A72AB-EEC9-4173-9CA3-6948FB5DF4F7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E37E0-44D1-4BD0-9AFC-F0214F606D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96618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AA72AB-EEC9-4173-9CA3-6948FB5DF4F7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CE37E0-44D1-4BD0-9AFC-F0214F606D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097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09800" y="1124745"/>
            <a:ext cx="7772400" cy="2475706"/>
          </a:xfrm>
        </p:spPr>
        <p:txBody>
          <a:bodyPr>
            <a:normAutofit/>
          </a:bodyPr>
          <a:lstStyle/>
          <a:p>
            <a:r>
              <a:rPr lang="ru-RU" sz="4800" dirty="0"/>
              <a:t/>
            </a:r>
            <a:br>
              <a:rPr lang="ru-RU" sz="4800" dirty="0"/>
            </a:br>
            <a:r>
              <a:rPr lang="ru-RU" sz="6600" b="1" dirty="0">
                <a:solidFill>
                  <a:srgbClr val="7030A0"/>
                </a:solidFill>
              </a:rPr>
              <a:t>Пищевые инфекции </a:t>
            </a:r>
            <a:r>
              <a:rPr lang="ru-RU" sz="4800" dirty="0"/>
              <a:t/>
            </a:r>
            <a:br>
              <a:rPr lang="ru-RU" sz="4800" dirty="0"/>
            </a:b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241594"/>
            <a:ext cx="9144000" cy="1082050"/>
          </a:xfrm>
        </p:spPr>
        <p:txBody>
          <a:bodyPr>
            <a:normAutofit fontScale="70000" lnSpcReduction="20000"/>
          </a:bodyPr>
          <a:lstStyle/>
          <a:p>
            <a:r>
              <a:rPr lang="ru-RU" sz="4400" b="1" dirty="0" smtClean="0"/>
              <a:t>Дизентерия. Холера. Брюшной тиф. Сальмонеллез.  </a:t>
            </a:r>
          </a:p>
          <a:p>
            <a:r>
              <a:rPr lang="ru-RU" sz="4400" b="1" dirty="0" err="1" smtClean="0"/>
              <a:t>Ротавирус</a:t>
            </a:r>
            <a:r>
              <a:rPr lang="ru-RU" sz="4400" b="1" dirty="0" smtClean="0"/>
              <a:t>. Гепатит </a:t>
            </a:r>
            <a:r>
              <a:rPr lang="ru-RU" sz="4400" b="1" dirty="0"/>
              <a:t>А</a:t>
            </a:r>
            <a:endParaRPr lang="ru-RU" sz="4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4000" b="1" dirty="0"/>
          </a:p>
          <a:p>
            <a:endParaRPr lang="ru-RU" sz="4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460124" y="4611469"/>
            <a:ext cx="6096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2800" dirty="0"/>
              <a:t>Автор-разработчик: </a:t>
            </a:r>
          </a:p>
          <a:p>
            <a:pPr algn="r"/>
            <a:r>
              <a:rPr lang="ru-RU" sz="2800" dirty="0"/>
              <a:t>Макарова (Столярская) Марина Вячеславовна</a:t>
            </a:r>
          </a:p>
        </p:txBody>
      </p:sp>
    </p:spTree>
    <p:extLst>
      <p:ext uri="{BB962C8B-B14F-4D97-AF65-F5344CB8AC3E}">
        <p14:creationId xmlns:p14="http://schemas.microsoft.com/office/powerpoint/2010/main" val="136602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Отличительные признаки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холерного вибриона: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/>
            <a:r>
              <a:rPr lang="ru-RU" sz="2600" b="1" i="1" dirty="0">
                <a:solidFill>
                  <a:srgbClr val="7030A0"/>
                </a:solidFill>
              </a:rPr>
              <a:t>Чувствительность к солнечному свету, высыханию, уф излучению.</a:t>
            </a:r>
          </a:p>
          <a:p>
            <a:pPr fontAlgn="base"/>
            <a:r>
              <a:rPr lang="ru-RU" sz="2600" b="1" i="1" dirty="0">
                <a:solidFill>
                  <a:srgbClr val="7030A0"/>
                </a:solidFill>
              </a:rPr>
              <a:t>Гибель под воздействием кислот и антисептиков.</a:t>
            </a:r>
          </a:p>
          <a:p>
            <a:pPr fontAlgn="base"/>
            <a:r>
              <a:rPr lang="ru-RU" sz="2600" b="1" i="1" dirty="0">
                <a:solidFill>
                  <a:srgbClr val="7030A0"/>
                </a:solidFill>
              </a:rPr>
              <a:t>Непереносимость антибиотиков, повышенной температуры, при кипячении погибает сразу.</a:t>
            </a:r>
          </a:p>
          <a:p>
            <a:pPr fontAlgn="base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Способен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жить при минусовой температуре.</a:t>
            </a:r>
          </a:p>
          <a:p>
            <a:pPr fontAlgn="base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Выживает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на белье, фекальных массах, в почве, в водной среде.</a:t>
            </a:r>
          </a:p>
          <a:p>
            <a:pPr fontAlgn="base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Вибрионы холеры штамма Эль-Тор </a:t>
            </a:r>
            <a:r>
              <a:rPr lang="ru-RU" dirty="0" smtClean="0"/>
              <a:t>м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огут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мирно существовать в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человеческом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теле (носительство).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9047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Еще несколько фактов </a:t>
            </a:r>
            <a:r>
              <a:rPr lang="ru-RU" sz="4800" b="1" dirty="0" smtClean="0">
                <a:solidFill>
                  <a:srgbClr val="FF0000"/>
                </a:solidFill>
              </a:rPr>
              <a:t>о холерном вибрионе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i="1" dirty="0"/>
              <a:t>При попадании в </a:t>
            </a:r>
            <a:r>
              <a:rPr lang="ru-RU" i="1" dirty="0" smtClean="0"/>
              <a:t>желудок, особенно у </a:t>
            </a:r>
            <a:r>
              <a:rPr lang="ru-RU" i="1" dirty="0"/>
              <a:t>человека с высокой кислотностью желудочного </a:t>
            </a:r>
            <a:r>
              <a:rPr lang="ru-RU" i="1" dirty="0" smtClean="0"/>
              <a:t>сока, холерные </a:t>
            </a:r>
            <a:r>
              <a:rPr lang="ru-RU" i="1" dirty="0"/>
              <a:t>вибрионы частично </a:t>
            </a:r>
            <a:r>
              <a:rPr lang="ru-RU" i="1" dirty="0" smtClean="0"/>
              <a:t>или полностью гибнут. </a:t>
            </a:r>
            <a:r>
              <a:rPr lang="ru-RU" i="1" dirty="0"/>
              <a:t>При нормальной иммунной системе заражающая доза составляет не менее 10 млн микробных тел.</a:t>
            </a:r>
          </a:p>
          <a:p>
            <a:r>
              <a:rPr lang="ru-RU" i="1" dirty="0"/>
              <a:t>После преодоления желудочного барьера бактерии достигают тонкой кишки. С помощью ворсинок они прикрепляются к эпителию кишечника, начинают активно размножаться и выделять </a:t>
            </a:r>
            <a:r>
              <a:rPr lang="ru-RU" i="1" u="sng" dirty="0"/>
              <a:t>экзотоксин</a:t>
            </a:r>
            <a:r>
              <a:rPr lang="ru-RU" i="1" dirty="0"/>
              <a:t>. Данный токсин вызывает </a:t>
            </a:r>
            <a:r>
              <a:rPr lang="ru-RU" b="1" i="1" dirty="0" smtClean="0">
                <a:solidFill>
                  <a:srgbClr val="7030A0"/>
                </a:solidFill>
              </a:rPr>
              <a:t>выделение</a:t>
            </a:r>
            <a:r>
              <a:rPr lang="ru-RU" b="1" i="1" dirty="0">
                <a:solidFill>
                  <a:srgbClr val="7030A0"/>
                </a:solidFill>
              </a:rPr>
              <a:t> воды и электролитов (натрия, калия, хлора) внутрь кишечника, сравнимое с потопом</a:t>
            </a:r>
            <a:r>
              <a:rPr lang="ru-RU" i="1" dirty="0"/>
              <a:t>. Толстый кишечник не успевает всасывать всю жидкость обратно, </a:t>
            </a:r>
            <a:r>
              <a:rPr lang="ru-RU" i="1" dirty="0" smtClean="0"/>
              <a:t>его </a:t>
            </a:r>
            <a:r>
              <a:rPr lang="ru-RU" i="1" dirty="0"/>
              <a:t>тонус нарушается — начинается обильный понос водой с электролитами и рвота.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31831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199" y="3668233"/>
            <a:ext cx="10836349" cy="2508730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>
                <a:solidFill>
                  <a:srgbClr val="7030A0"/>
                </a:solidFill>
              </a:rPr>
              <a:t>2 стадия </a:t>
            </a:r>
            <a:r>
              <a:rPr lang="ru-RU" dirty="0"/>
              <a:t>средняя. Увеличивается потеря жидкости до 6% массы тела, развиваются судороги мышц, и образуется </a:t>
            </a:r>
            <a:r>
              <a:rPr lang="ru-RU" dirty="0" err="1"/>
              <a:t>синюшность</a:t>
            </a:r>
            <a:r>
              <a:rPr lang="ru-RU" dirty="0"/>
              <a:t> носогубной области.</a:t>
            </a:r>
          </a:p>
          <a:p>
            <a:r>
              <a:rPr lang="ru-RU" b="1" dirty="0">
                <a:solidFill>
                  <a:srgbClr val="7030A0"/>
                </a:solidFill>
              </a:rPr>
              <a:t>3 стадия </a:t>
            </a:r>
            <a:r>
              <a:rPr lang="ru-RU" dirty="0"/>
              <a:t>тяжёлая. Потеря жидкости доходит до 9% массы тела, судороги усиливаются, появляется бледность кожных покровов, учащаются дыхание и сердцебиение.</a:t>
            </a:r>
          </a:p>
          <a:p>
            <a:r>
              <a:rPr lang="ru-RU" b="1" dirty="0">
                <a:solidFill>
                  <a:srgbClr val="7030A0"/>
                </a:solidFill>
              </a:rPr>
              <a:t>4 стадия </a:t>
            </a:r>
            <a:r>
              <a:rPr lang="ru-RU" dirty="0"/>
              <a:t>тяжёлая. Полное истощение организма. Температура тела опускается до </a:t>
            </a:r>
            <a:r>
              <a:rPr lang="ru-RU" dirty="0" smtClean="0"/>
              <a:t>34</a:t>
            </a:r>
            <a:r>
              <a:rPr lang="ru-RU" baseline="30000" dirty="0" smtClean="0"/>
              <a:t>о</a:t>
            </a:r>
            <a:r>
              <a:rPr lang="ru-RU" dirty="0" smtClean="0"/>
              <a:t> С</a:t>
            </a:r>
            <a:r>
              <a:rPr lang="ru-RU" dirty="0"/>
              <a:t>, давление снижается, рвота переходит в икоту. В </a:t>
            </a:r>
            <a:r>
              <a:rPr lang="ru-RU" dirty="0" smtClean="0"/>
              <a:t>организме </a:t>
            </a:r>
            <a:r>
              <a:rPr lang="ru-RU" dirty="0"/>
              <a:t>происходят необратимые процессы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026" name="Picture 2" descr="https://xn--80accmaabhm4ccaclb6adgpe6a4r.xn--p1ai/wp-content/uploads/2016/10/%D1%8F-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4450" y="73025"/>
            <a:ext cx="7143750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14668" y="1472371"/>
            <a:ext cx="454010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7030A0"/>
                </a:solidFill>
              </a:rPr>
              <a:t>1 стадия </a:t>
            </a:r>
            <a:r>
              <a:rPr lang="ru-RU" sz="2400" dirty="0"/>
              <a:t>лёгкая, длится двое суток, характеризуется потерей жидкости до 3% массы тела из-за поноса и рвоты.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4286250" cy="1325563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Стадии </a:t>
            </a:r>
            <a:r>
              <a:rPr lang="ru-RU" sz="3200" b="1" dirty="0" smtClean="0">
                <a:solidFill>
                  <a:srgbClr val="FF0000"/>
                </a:solidFill>
              </a:rPr>
              <a:t>заболевания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3675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upload.wikimedia.org/wikipedia/commons/5/5e/Patients_suffering_from_cholera_in_the_Jura_during_the_1854_Wellcome_L001207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-91116"/>
            <a:ext cx="10292334" cy="6949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699727" y="5357793"/>
            <a:ext cx="876570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</a:rPr>
              <a:t>Пациенты, страдающие от холеры в Юре во время эпидемии 1854 года, с доктором </a:t>
            </a:r>
            <a:r>
              <a:rPr lang="ru-RU" sz="2800" b="1" dirty="0" err="1">
                <a:solidFill>
                  <a:schemeClr val="bg1"/>
                </a:solidFill>
              </a:rPr>
              <a:t>Гаше</a:t>
            </a:r>
            <a:r>
              <a:rPr lang="ru-RU" sz="2800" b="1" dirty="0">
                <a:solidFill>
                  <a:schemeClr val="bg1"/>
                </a:solidFill>
              </a:rPr>
              <a:t>, лечащим их.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9416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Эпидемии холеры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1400" y="1430072"/>
            <a:ext cx="4682067" cy="4986494"/>
          </a:xfrm>
        </p:spPr>
        <p:txBody>
          <a:bodyPr>
            <a:noAutofit/>
          </a:bodyPr>
          <a:lstStyle/>
          <a:p>
            <a:r>
              <a:rPr lang="ru-RU" b="1" dirty="0" smtClean="0"/>
              <a:t>Родина этой болезни – Индия. </a:t>
            </a:r>
          </a:p>
          <a:p>
            <a:r>
              <a:rPr lang="ru-RU" b="1" dirty="0" smtClean="0"/>
              <a:t>Зарегистрировано </a:t>
            </a:r>
            <a:r>
              <a:rPr lang="ru-RU" b="1" dirty="0" smtClean="0"/>
              <a:t>6 </a:t>
            </a:r>
            <a:r>
              <a:rPr lang="ru-RU" b="1" dirty="0" smtClean="0"/>
              <a:t>пандемий </a:t>
            </a:r>
            <a:r>
              <a:rPr lang="ru-RU" b="1" dirty="0" smtClean="0"/>
              <a:t>холеры. </a:t>
            </a:r>
            <a:endParaRPr lang="ru-RU" b="1" dirty="0" smtClean="0"/>
          </a:p>
          <a:p>
            <a:r>
              <a:rPr lang="ru-RU" b="1" dirty="0" smtClean="0"/>
              <a:t>В России до 1917 г. за 59 «холерных» лет заболело более 156 тыс. человек. Почти половина из них </a:t>
            </a:r>
            <a:r>
              <a:rPr lang="ru-RU" b="1" dirty="0"/>
              <a:t>погибла. </a:t>
            </a:r>
            <a:endParaRPr lang="ru-RU" b="1" dirty="0" smtClean="0"/>
          </a:p>
          <a:p>
            <a:r>
              <a:rPr lang="ru-RU" b="1" dirty="0" smtClean="0"/>
              <a:t>Последняя </a:t>
            </a:r>
            <a:r>
              <a:rPr lang="ru-RU" b="1" dirty="0"/>
              <a:t>мировая эпидемия 1902-1926. </a:t>
            </a:r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6526" y="169333"/>
            <a:ext cx="5264798" cy="6688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7890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8346" y="2120323"/>
            <a:ext cx="5177480" cy="4056639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причиной </a:t>
            </a:r>
            <a:r>
              <a:rPr lang="ru-RU" dirty="0"/>
              <a:t>заражения послужила </a:t>
            </a:r>
            <a:r>
              <a:rPr lang="ru-RU" b="1" dirty="0">
                <a:solidFill>
                  <a:srgbClr val="7030A0"/>
                </a:solidFill>
              </a:rPr>
              <a:t>морская </a:t>
            </a:r>
            <a:r>
              <a:rPr lang="ru-RU" b="1" dirty="0" smtClean="0">
                <a:solidFill>
                  <a:srgbClr val="7030A0"/>
                </a:solidFill>
              </a:rPr>
              <a:t>вода.</a:t>
            </a:r>
            <a:endParaRPr lang="ru-RU" b="1" dirty="0">
              <a:solidFill>
                <a:srgbClr val="7030A0"/>
              </a:solidFill>
            </a:endParaRPr>
          </a:p>
          <a:p>
            <a:r>
              <a:rPr lang="ru-RU" dirty="0" smtClean="0"/>
              <a:t>Вероятно, вибрион </a:t>
            </a:r>
            <a:r>
              <a:rPr lang="ru-RU" dirty="0"/>
              <a:t>«приехал» на одном из судов из Юго-Восточной </a:t>
            </a:r>
            <a:r>
              <a:rPr lang="ru-RU" dirty="0" smtClean="0"/>
              <a:t>Азии</a:t>
            </a:r>
            <a:endParaRPr lang="ru-RU" dirty="0" smtClean="0"/>
          </a:p>
          <a:p>
            <a:r>
              <a:rPr lang="ru-RU" dirty="0"/>
              <a:t>Заболело 126 человек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 smtClean="0"/>
              <a:t>Летальные </a:t>
            </a:r>
            <a:r>
              <a:rPr lang="ru-RU" dirty="0"/>
              <a:t>исходы регистрировались только у лиц старшего возраста. Характерной особенностью эпидемии была </a:t>
            </a:r>
            <a:r>
              <a:rPr lang="ru-RU" b="1" dirty="0">
                <a:solidFill>
                  <a:srgbClr val="7030A0"/>
                </a:solidFill>
              </a:rPr>
              <a:t>низкая </a:t>
            </a:r>
            <a:r>
              <a:rPr lang="ru-RU" b="1" dirty="0" err="1">
                <a:solidFill>
                  <a:srgbClr val="7030A0"/>
                </a:solidFill>
              </a:rPr>
              <a:t>контагиозность</a:t>
            </a:r>
            <a:r>
              <a:rPr lang="ru-RU" dirty="0"/>
              <a:t>.</a:t>
            </a:r>
          </a:p>
        </p:txBody>
      </p:sp>
      <p:pic>
        <p:nvPicPr>
          <p:cNvPr id="9218" name="Picture 2" descr="https://odessa.fish/wp-content/uploads/2019/08/FB_IMG_156483164318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5826" y="1326648"/>
            <a:ext cx="6386383" cy="5348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3 августа 1970 года в Одессе был официально зарегистрирован </a:t>
            </a:r>
            <a:r>
              <a:rPr lang="ru-RU" dirty="0" smtClean="0"/>
              <a:t>случай </a:t>
            </a:r>
            <a:r>
              <a:rPr lang="ru-RU" dirty="0"/>
              <a:t>заболевания </a:t>
            </a:r>
            <a:r>
              <a:rPr lang="ru-RU" dirty="0" smtClean="0"/>
              <a:t>холерой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94513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9905" y="699265"/>
            <a:ext cx="5722881" cy="5811838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Возбудитель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Бактерия сальмонелла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тифи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Salmonella </a:t>
            </a:r>
            <a:r>
              <a:rPr 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typhi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путь передачи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водно-алиментарный,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фекально-оральный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Резервуар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источник инфекции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 больной человек или носитель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Переносчик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мухи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Симптомы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Высокая температура, </a:t>
            </a:r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печени и селезенки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сыпь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понос, рвота, осложнение - </a:t>
            </a:r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кишечное кровотечение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иногда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перитонит и смерть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Иммунитет длительный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Бактерия Salmonella typh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8100" y="3078217"/>
            <a:ext cx="5657850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Розеолёзная сыпь в виде единичных элементов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0525" y="0"/>
            <a:ext cx="49530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8717" y="36483"/>
            <a:ext cx="4584809" cy="2139158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>
                <a:solidFill>
                  <a:srgbClr val="7030A0"/>
                </a:solidFill>
              </a:rPr>
              <a:t>БРЮШНОЙ </a:t>
            </a:r>
            <a:r>
              <a:rPr lang="ru-RU" sz="5400" b="1" dirty="0" smtClean="0">
                <a:solidFill>
                  <a:srgbClr val="7030A0"/>
                </a:solidFill>
              </a:rPr>
              <a:t>ТИФ</a:t>
            </a:r>
            <a:endParaRPr lang="ru-RU" sz="5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6898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05692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Брюшной тиф уносил огромное количество жизней, вызывая пандемии, особенно в периоды войн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52" y="1773621"/>
            <a:ext cx="8058094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43418" y="5609162"/>
            <a:ext cx="72475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В палате Курганской городской </a:t>
            </a:r>
            <a:r>
              <a:rPr lang="ru-RU" sz="2400" b="1" dirty="0" smtClean="0">
                <a:solidFill>
                  <a:schemeClr val="bg1"/>
                </a:solidFill>
              </a:rPr>
              <a:t>больницы. Нач. </a:t>
            </a:r>
            <a:r>
              <a:rPr lang="ru-RU" sz="2400" b="1" dirty="0">
                <a:solidFill>
                  <a:schemeClr val="bg1"/>
                </a:solidFill>
              </a:rPr>
              <a:t>ХХ в.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702565" y="1958343"/>
            <a:ext cx="29008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 и сейчас ежегодная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заболеваемость брюшным тифом - более 20 млн человек, из которых погибает до 200 тысяч заболевших.</a:t>
            </a:r>
          </a:p>
        </p:txBody>
      </p:sp>
    </p:spTree>
    <p:extLst>
      <p:ext uri="{BB962C8B-B14F-4D97-AF65-F5344CB8AC3E}">
        <p14:creationId xmlns:p14="http://schemas.microsoft.com/office/powerpoint/2010/main" val="272485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Профилактика и лечение брюшного тифа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Уже во время Первой мировой войны было налажено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тройной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тифо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паратифозно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-дизентерийной </a:t>
            </a:r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вакцины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Сейчас вакцина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применяется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путешественников.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Антибиотики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снижают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летальность болезни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примерно до 1 %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Брюшнотифозный </a:t>
            </a: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бактериофаг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широко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используется для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профилактики и лечения брюшного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тифа. В отличие от антибиотиков, не вызывает формирования устойчивых штаммов, не имеет противопоказаний 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побочных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эффектов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515913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7226664" cy="1325563"/>
          </a:xfrm>
        </p:spPr>
        <p:txBody>
          <a:bodyPr/>
          <a:lstStyle/>
          <a:p>
            <a:r>
              <a:rPr lang="ru-RU" b="1" dirty="0">
                <a:solidFill>
                  <a:srgbClr val="7030A0"/>
                </a:solidFill>
              </a:rPr>
              <a:t>ГЕПАТИТ А </a:t>
            </a:r>
            <a:r>
              <a:rPr lang="ru-RU" dirty="0"/>
              <a:t>(болезнь Боткина, инфекционный гепатит)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6808076" cy="4351338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07000"/>
              </a:lnSpc>
              <a:buNone/>
            </a:pPr>
            <a:r>
              <a:rPr lang="ru-RU" b="1" i="1" dirty="0">
                <a:solidFill>
                  <a:srgbClr val="FF0000"/>
                </a:solidFill>
              </a:rPr>
              <a:t>Возбудитель</a:t>
            </a:r>
            <a:r>
              <a:rPr lang="ru-RU" dirty="0"/>
              <a:t>:  РНК-содержащий </a:t>
            </a:r>
            <a:r>
              <a:rPr lang="ru-RU" dirty="0" smtClean="0"/>
              <a:t>вирус</a:t>
            </a:r>
          </a:p>
          <a:p>
            <a:pPr marL="0" indent="0">
              <a:lnSpc>
                <a:spcPct val="107000"/>
              </a:lnSpc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Основной </a:t>
            </a:r>
            <a:r>
              <a:rPr lang="ru-RU" b="1" i="1" dirty="0">
                <a:solidFill>
                  <a:srgbClr val="FF0000"/>
                </a:solidFill>
              </a:rPr>
              <a:t>путь передачи</a:t>
            </a:r>
            <a:r>
              <a:rPr lang="ru-RU" dirty="0"/>
              <a:t>: </a:t>
            </a:r>
            <a:r>
              <a:rPr lang="ru-RU" dirty="0" smtClean="0"/>
              <a:t>алиментарный, </a:t>
            </a:r>
            <a:r>
              <a:rPr lang="ru-RU" dirty="0"/>
              <a:t>контактно-бытовой (грязные руки</a:t>
            </a:r>
            <a:r>
              <a:rPr lang="ru-RU" dirty="0" smtClean="0"/>
              <a:t>)</a:t>
            </a:r>
          </a:p>
          <a:p>
            <a:pPr marL="0" indent="0">
              <a:lnSpc>
                <a:spcPct val="107000"/>
              </a:lnSpc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Резервуар </a:t>
            </a:r>
            <a:r>
              <a:rPr lang="ru-RU" b="1" i="1" dirty="0">
                <a:solidFill>
                  <a:srgbClr val="FF0000"/>
                </a:solidFill>
              </a:rPr>
              <a:t>и источник инфекции</a:t>
            </a:r>
            <a:r>
              <a:rPr lang="ru-RU" i="1" dirty="0"/>
              <a:t>:  </a:t>
            </a:r>
            <a:r>
              <a:rPr lang="ru-RU" dirty="0"/>
              <a:t>больной </a:t>
            </a:r>
            <a:r>
              <a:rPr lang="ru-RU" dirty="0" smtClean="0"/>
              <a:t>человек</a:t>
            </a:r>
          </a:p>
          <a:p>
            <a:pPr marL="0" indent="0">
              <a:lnSpc>
                <a:spcPct val="107000"/>
              </a:lnSpc>
              <a:buNone/>
            </a:pPr>
            <a:r>
              <a:rPr lang="ru-RU" b="1" i="1" dirty="0">
                <a:solidFill>
                  <a:srgbClr val="FF0000"/>
                </a:solidFill>
              </a:rPr>
              <a:t>Переносчик:</a:t>
            </a:r>
            <a:r>
              <a:rPr lang="ru-RU" sz="2400" i="1" dirty="0"/>
              <a:t> </a:t>
            </a:r>
            <a:r>
              <a:rPr lang="ru-RU" dirty="0" smtClean="0"/>
              <a:t>мухи</a:t>
            </a:r>
          </a:p>
          <a:p>
            <a:pPr marL="0" indent="0">
              <a:lnSpc>
                <a:spcPct val="107000"/>
              </a:lnSpc>
              <a:buNone/>
            </a:pPr>
            <a:endParaRPr lang="ru-RU" b="1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b="1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Симптомы</a:t>
            </a:r>
            <a:r>
              <a:rPr lang="ru-RU" sz="2000" dirty="0"/>
              <a:t>: </a:t>
            </a:r>
            <a:r>
              <a:rPr lang="ru-RU" dirty="0"/>
              <a:t>тошнота и рвота, диарея</a:t>
            </a:r>
            <a:r>
              <a:rPr lang="ru-RU" dirty="0" smtClean="0"/>
              <a:t>, желтизна </a:t>
            </a:r>
            <a:r>
              <a:rPr lang="ru-RU" dirty="0"/>
              <a:t>склер и кожных покровов – </a:t>
            </a:r>
            <a:r>
              <a:rPr lang="ru-RU" dirty="0" smtClean="0"/>
              <a:t>т.н. желтуха</a:t>
            </a:r>
            <a:r>
              <a:rPr lang="ru-RU" dirty="0"/>
              <a:t>. </a:t>
            </a:r>
            <a:endParaRPr lang="ru-RU" dirty="0" smtClean="0"/>
          </a:p>
          <a:p>
            <a:pPr marL="0" indent="0"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Особенности</a:t>
            </a:r>
            <a:r>
              <a:rPr lang="ru-RU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smtClean="0"/>
              <a:t>В </a:t>
            </a:r>
            <a:r>
              <a:rPr lang="ru-RU" dirty="0"/>
              <a:t>большинстве случаев заканчивается выздоровлением </a:t>
            </a:r>
            <a:r>
              <a:rPr lang="ru-RU" dirty="0" smtClean="0"/>
              <a:t>без </a:t>
            </a:r>
            <a:r>
              <a:rPr lang="ru-RU" dirty="0"/>
              <a:t>специального лечения. </a:t>
            </a:r>
          </a:p>
          <a:p>
            <a:pPr marL="0" indent="0">
              <a:buNone/>
            </a:pPr>
            <a:r>
              <a:rPr lang="ru-RU" dirty="0" smtClean="0"/>
              <a:t>Иммунитет </a:t>
            </a:r>
            <a:r>
              <a:rPr lang="ru-RU" dirty="0"/>
              <a:t>стойкий, пожизненный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7725" y="3532461"/>
            <a:ext cx="3724275" cy="29146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4864" y="3777"/>
            <a:ext cx="4127136" cy="337382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9710" y="3430851"/>
            <a:ext cx="3091295" cy="1065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131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altLang="ru-RU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Пищевые инфекции и пищевые </a:t>
            </a:r>
            <a:r>
              <a:rPr lang="ru-RU" alt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отравления</a:t>
            </a:r>
            <a:endParaRPr lang="ru-RU" sz="40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838201" y="1456268"/>
          <a:ext cx="11150598" cy="50715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136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04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428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428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407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09576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effectLst/>
                        </a:rPr>
                        <a:t>Пищевые инфекции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effectLst/>
                        </a:rPr>
                        <a:t>пищевые отравления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2151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Бактериальные</a:t>
                      </a: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7030A0"/>
                          </a:solidFill>
                          <a:effectLst/>
                        </a:rPr>
                        <a:t>Вирусные</a:t>
                      </a:r>
                      <a:endParaRPr lang="ru-RU" sz="20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effectLst/>
                        </a:rPr>
                        <a:t>Микробного происхождения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Немикробного происхождения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024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Токсинами бактерий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Токсинами грибов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2400" b="1" kern="1200" dirty="0" err="1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микотоксикозы</a:t>
                      </a:r>
                      <a:r>
                        <a:rPr lang="ru-RU" sz="2400" b="1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42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1.Дизентерия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2.Холера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3.Брюшной тиф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4.Сальмонеллез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1.Ротавирус</a:t>
                      </a:r>
                      <a:endParaRPr lang="ru-RU" sz="1800" b="1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2.Гепатит А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1.Ботулизм </a:t>
                      </a:r>
                      <a:endParaRPr lang="ru-RU" sz="2000" b="1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2.Стафилококковое отравление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1.Афлатоксикоз</a:t>
                      </a:r>
                      <a:endParaRPr lang="ru-RU" sz="2000" b="1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2.Фузариотоксикозы</a:t>
                      </a:r>
                      <a:endParaRPr lang="ru-RU" sz="1800" b="1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3.Эрготизм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1.продуктами, ядовитыми по своей природе</a:t>
                      </a:r>
                      <a:endParaRPr lang="ru-RU" sz="1800" b="1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2.продуктами, временно ядовитыми</a:t>
                      </a:r>
                      <a:endParaRPr lang="ru-RU" sz="1800" b="1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3.подуктами, имеющими ядовитые примеси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5715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7365" y="0"/>
            <a:ext cx="3673366" cy="1325563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РОТАВИРУС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7492" y="1024759"/>
            <a:ext cx="7145722" cy="5514811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buNone/>
            </a:pPr>
            <a:r>
              <a:rPr lang="ru-RU" b="1" i="1" dirty="0">
                <a:solidFill>
                  <a:srgbClr val="FF0000"/>
                </a:solidFill>
              </a:rPr>
              <a:t>Возбудитель</a:t>
            </a:r>
            <a:r>
              <a:rPr lang="ru-RU" dirty="0"/>
              <a:t>:  РНК-содержащий вирус</a:t>
            </a:r>
          </a:p>
          <a:p>
            <a:pPr marL="0" indent="0">
              <a:lnSpc>
                <a:spcPct val="107000"/>
              </a:lnSpc>
              <a:buNone/>
            </a:pPr>
            <a:r>
              <a:rPr lang="ru-RU" b="1" i="1" dirty="0">
                <a:solidFill>
                  <a:srgbClr val="FF0000"/>
                </a:solidFill>
              </a:rPr>
              <a:t>Основной путь передачи</a:t>
            </a:r>
            <a:r>
              <a:rPr lang="ru-RU" dirty="0"/>
              <a:t>: алиментарный, через </a:t>
            </a:r>
            <a:r>
              <a:rPr lang="ru-RU" dirty="0" smtClean="0"/>
              <a:t>грязные руки и поверхности</a:t>
            </a:r>
          </a:p>
          <a:p>
            <a:pPr marL="0" indent="0">
              <a:lnSpc>
                <a:spcPct val="107000"/>
              </a:lnSpc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Резервуар </a:t>
            </a:r>
            <a:r>
              <a:rPr lang="ru-RU" b="1" i="1" dirty="0">
                <a:solidFill>
                  <a:srgbClr val="FF0000"/>
                </a:solidFill>
              </a:rPr>
              <a:t>и источник инфекции</a:t>
            </a:r>
            <a:r>
              <a:rPr lang="ru-RU" i="1" dirty="0"/>
              <a:t>:  </a:t>
            </a:r>
            <a:r>
              <a:rPr lang="ru-RU" dirty="0"/>
              <a:t>больной </a:t>
            </a:r>
            <a:r>
              <a:rPr lang="ru-RU" dirty="0" smtClean="0"/>
              <a:t>человек, чаще дети</a:t>
            </a:r>
            <a:endParaRPr lang="ru-RU" dirty="0"/>
          </a:p>
          <a:p>
            <a:pPr marL="0" indent="0">
              <a:lnSpc>
                <a:spcPct val="107000"/>
              </a:lnSpc>
              <a:buNone/>
            </a:pPr>
            <a:r>
              <a:rPr lang="ru-RU" b="1" i="1" dirty="0">
                <a:solidFill>
                  <a:srgbClr val="FF0000"/>
                </a:solidFill>
              </a:rPr>
              <a:t>Переносчик:</a:t>
            </a:r>
            <a:r>
              <a:rPr lang="ru-RU" sz="2400" i="1" dirty="0"/>
              <a:t> </a:t>
            </a:r>
            <a:r>
              <a:rPr lang="ru-RU" dirty="0"/>
              <a:t>мухи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Симптомы</a:t>
            </a:r>
            <a:r>
              <a:rPr lang="ru-RU" sz="2000" dirty="0"/>
              <a:t>: </a:t>
            </a:r>
            <a:r>
              <a:rPr lang="ru-RU" dirty="0"/>
              <a:t>рвота, резкое повышение температуры, диарея. </a:t>
            </a:r>
            <a:endParaRPr lang="ru-RU" dirty="0" smtClean="0"/>
          </a:p>
          <a:p>
            <a:pPr marL="0" indent="0"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Особенности</a:t>
            </a:r>
            <a:r>
              <a:rPr lang="ru-RU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dirty="0"/>
              <a:t>Поддерживающая терапия, болезнь проходит </a:t>
            </a:r>
            <a:r>
              <a:rPr lang="ru-RU" dirty="0" smtClean="0"/>
              <a:t>сама. Иммунитет вырабатывается </a:t>
            </a:r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5101" y="112889"/>
            <a:ext cx="3316014" cy="30412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83108" y="3041232"/>
            <a:ext cx="265747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869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5 ключевых правил профилактики кишечных инфекций для повара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30111" y="1780470"/>
            <a:ext cx="10515600" cy="4351338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ПОДДЕРЖИВАЙТЕ ЧИСТОТУ </a:t>
            </a:r>
            <a:r>
              <a:rPr lang="ru-RU" dirty="0" smtClean="0"/>
              <a:t>(мойте руки, посуду и все рабочие поверхности; боритесь с грызунами и насекомыми)</a:t>
            </a:r>
          </a:p>
          <a:p>
            <a:r>
              <a:rPr lang="ru-RU" b="1" dirty="0">
                <a:solidFill>
                  <a:srgbClr val="7030A0"/>
                </a:solidFill>
              </a:rPr>
              <a:t>ОТДЕЛЯЙТЕ СЫРОЕ ОТ ГОТОВОГО </a:t>
            </a:r>
            <a:r>
              <a:rPr lang="ru-RU" dirty="0"/>
              <a:t>(</a:t>
            </a:r>
            <a:r>
              <a:rPr lang="ru-RU" dirty="0" smtClean="0"/>
              <a:t>отдельные ножи, разделочные доски, хранение для сырых и готовых продуктов, особенно мяса)</a:t>
            </a:r>
          </a:p>
          <a:p>
            <a:r>
              <a:rPr lang="ru-RU" b="1" dirty="0">
                <a:solidFill>
                  <a:srgbClr val="7030A0"/>
                </a:solidFill>
              </a:rPr>
              <a:t>ХОРОШО ПРОВАРИВАЙТЕ И ПРОЖАРИВАЙТЕ ПРОДУКТЫ </a:t>
            </a:r>
            <a:r>
              <a:rPr lang="ru-RU" dirty="0" smtClean="0"/>
              <a:t>(разогревая супы, доводите до кипения; готовность мяса определяйте по цвету соков – они должны быть прозрачными, а не розовыми)</a:t>
            </a:r>
          </a:p>
          <a:p>
            <a:r>
              <a:rPr lang="ru-RU" b="1" dirty="0" smtClean="0">
                <a:solidFill>
                  <a:srgbClr val="7030A0"/>
                </a:solidFill>
              </a:rPr>
              <a:t>ХРАНИТЕ ПРОДУКТЫ В ХОЛОДИЛЬНИКЕ </a:t>
            </a:r>
            <a:r>
              <a:rPr lang="ru-RU" dirty="0" smtClean="0"/>
              <a:t>(не оставляйте приготовленную пищу при комнатной температуре более 2-х часов)</a:t>
            </a:r>
          </a:p>
          <a:p>
            <a:r>
              <a:rPr lang="ru-RU" b="1" dirty="0">
                <a:solidFill>
                  <a:srgbClr val="7030A0"/>
                </a:solidFill>
              </a:rPr>
              <a:t>ВЫБИРАЙТЕ СВЕЖИЕ, КАЧЕСТВЕННЫЕ ПРОДУКТЫ </a:t>
            </a:r>
            <a:r>
              <a:rPr lang="ru-RU" dirty="0" smtClean="0"/>
              <a:t>(смотрите срок хранения; мойте фрукты и овощи чистой проточной водой)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6097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Вопросы на закрепление.</a:t>
            </a:r>
            <a:br>
              <a:rPr lang="ru-RU" b="1" dirty="0" smtClean="0"/>
            </a:br>
            <a:r>
              <a:rPr lang="ru-RU" b="1" dirty="0" smtClean="0"/>
              <a:t>1. Как распознать кишечную инфекцию?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В начале </a:t>
            </a:r>
            <a:r>
              <a:rPr lang="ru-RU" sz="3600" dirty="0" smtClean="0"/>
              <a:t>– слабость, вялость, нарушение аппетита, головная боль, п</a:t>
            </a:r>
            <a:r>
              <a:rPr lang="ru-RU" sz="3600" dirty="0" smtClean="0"/>
              <a:t>овышение температуры</a:t>
            </a:r>
          </a:p>
          <a:p>
            <a:r>
              <a:rPr lang="ru-RU" sz="3600" b="1" dirty="0">
                <a:solidFill>
                  <a:srgbClr val="7030A0"/>
                </a:solidFill>
              </a:rPr>
              <a:t>В дальнейшем </a:t>
            </a:r>
            <a:r>
              <a:rPr lang="ru-RU" sz="3600" dirty="0" smtClean="0"/>
              <a:t>– тошнота, рвота, схваткообразные боли в животе, понос с примесью слизи, гноя, при дизентерии – с примесью крови, жажда и озноб</a:t>
            </a:r>
          </a:p>
          <a:p>
            <a:pPr marL="0" indent="0">
              <a:buNone/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801058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2. Чем опасны кишечные инфекции?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</a:rPr>
              <a:t>ОБЕЗВОЖИВАНИЕМ</a:t>
            </a:r>
            <a:r>
              <a:rPr lang="ru-RU" sz="4000" dirty="0" smtClean="0"/>
              <a:t> из-за рвоты или поноса .</a:t>
            </a:r>
          </a:p>
          <a:p>
            <a:r>
              <a:rPr lang="ru-RU" sz="4000" dirty="0" smtClean="0"/>
              <a:t>Результатом могут стать почечная недостаточность, отек мозга, кома, сердца (кардиогенный шок) и печени.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889484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3. Где живет кишечная инфекция?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В воде</a:t>
            </a:r>
          </a:p>
          <a:p>
            <a:r>
              <a:rPr lang="ru-RU" sz="3200" dirty="0" smtClean="0"/>
              <a:t>В пищевых продуктах, чаще молочных</a:t>
            </a:r>
          </a:p>
          <a:p>
            <a:r>
              <a:rPr lang="ru-RU" sz="3200" dirty="0" smtClean="0"/>
              <a:t>На грязных руках и предметах обихода</a:t>
            </a:r>
          </a:p>
          <a:p>
            <a:r>
              <a:rPr lang="ru-RU" sz="3200" dirty="0" smtClean="0"/>
              <a:t>На немытых овощах и фруктах</a:t>
            </a:r>
          </a:p>
          <a:p>
            <a:r>
              <a:rPr lang="ru-RU" sz="3200" dirty="0" smtClean="0"/>
              <a:t>На лапах мух</a:t>
            </a:r>
          </a:p>
          <a:p>
            <a:r>
              <a:rPr lang="ru-RU" sz="3200" dirty="0" smtClean="0"/>
              <a:t>В водоемах, не предназначенных для купания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376331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750608"/>
          </a:xfrm>
        </p:spPr>
        <p:txBody>
          <a:bodyPr/>
          <a:lstStyle/>
          <a:p>
            <a:r>
              <a:rPr lang="ru-RU" dirty="0" smtClean="0"/>
              <a:t>4. Что нужно делать, чтобы избежать кишечной инфекции?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539999"/>
            <a:ext cx="10515600" cy="3636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См. 5 </a:t>
            </a:r>
            <a:r>
              <a:rPr lang="ru-RU" dirty="0"/>
              <a:t>ключевых правил профилактики кишечных инфекций для повара</a:t>
            </a:r>
          </a:p>
        </p:txBody>
      </p:sp>
    </p:spTree>
    <p:extLst>
      <p:ext uri="{BB962C8B-B14F-4D97-AF65-F5344CB8AC3E}">
        <p14:creationId xmlns:p14="http://schemas.microsoft.com/office/powerpoint/2010/main" val="4165493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Ситуационная задача №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80444"/>
            <a:ext cx="10515600" cy="459651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Больной </a:t>
            </a:r>
            <a:r>
              <a:rPr lang="ru-RU" dirty="0"/>
              <a:t>Н., 33 лет. Заболел остро: появился озноб, общая слабость, головокружение, чувство ломоты во всем теле, схваткообразные боли внизу живота. Стул до 20 раз в сутки</a:t>
            </a:r>
            <a:r>
              <a:rPr lang="ru-RU" u="sng" dirty="0"/>
              <a:t> с примесью слизи и крови</a:t>
            </a:r>
            <a:r>
              <a:rPr lang="ru-RU" dirty="0"/>
              <a:t>. На второй день состояние ухудшилось: температура повысилась до 40 °С, усилились </a:t>
            </a:r>
            <a:r>
              <a:rPr lang="ru-RU" u="sng" dirty="0"/>
              <a:t>боли в животе, </a:t>
            </a:r>
            <a:r>
              <a:rPr lang="ru-RU" dirty="0"/>
              <a:t>продолжал беспокоить частый жидкий стул, в стуле сохранялись примеси крови. </a:t>
            </a:r>
            <a:r>
              <a:rPr lang="ru-RU" dirty="0" smtClean="0"/>
              <a:t>За </a:t>
            </a:r>
            <a:r>
              <a:rPr lang="ru-RU" dirty="0"/>
              <a:t>день до заболевания употреблял в пищу опавшие яблоки из собственного сада, которые не мыл. Одновременно аналогично заболела сестра пациента. Живот при пальпации мягкий, болезненный по ходу толстого кишечника. Язык влажный, обложен сероватым налетом</a:t>
            </a:r>
            <a:r>
              <a:rPr lang="ru-RU" dirty="0" smtClean="0"/>
              <a:t>.</a:t>
            </a:r>
          </a:p>
          <a:p>
            <a:pPr>
              <a:lnSpc>
                <a:spcPct val="100000"/>
              </a:lnSpc>
            </a:pPr>
            <a:r>
              <a:rPr lang="ru-RU" sz="3000" b="1" dirty="0">
                <a:solidFill>
                  <a:srgbClr val="7030A0"/>
                </a:solidFill>
              </a:rPr>
              <a:t>Поставьте </a:t>
            </a:r>
            <a:r>
              <a:rPr lang="ru-RU" sz="3000" b="1" dirty="0">
                <a:solidFill>
                  <a:srgbClr val="7030A0"/>
                </a:solidFill>
              </a:rPr>
              <a:t>диагноз острой кишечной инфекции. На какие признаки вы ориентировались? В результате каких своих действий больной заразился?</a:t>
            </a:r>
            <a:endParaRPr lang="ru-RU" sz="30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322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Ситуационная задача </a:t>
            </a:r>
            <a:r>
              <a:rPr lang="ru-RU" dirty="0" smtClean="0"/>
              <a:t>№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 smtClean="0"/>
              <a:t>Больной </a:t>
            </a:r>
            <a:r>
              <a:rPr lang="ru-RU" dirty="0"/>
              <a:t>Д., 22 года. Заболел остро: к концу дня появились озноб, тошнота, головная боль, чувство тяжести в верхней части живота, </a:t>
            </a:r>
            <a:r>
              <a:rPr lang="ru-RU" dirty="0" smtClean="0"/>
              <a:t>рвота</a:t>
            </a:r>
            <a:r>
              <a:rPr lang="ru-RU" dirty="0"/>
              <a:t>, </a:t>
            </a:r>
            <a:r>
              <a:rPr lang="ru-RU" u="sng" dirty="0"/>
              <a:t>боли в животе разлитого характера</a:t>
            </a:r>
            <a:r>
              <a:rPr lang="ru-RU" dirty="0"/>
              <a:t>. Ночью присоединился частый, жидкий, обильный </a:t>
            </a:r>
            <a:r>
              <a:rPr lang="ru-RU" u="sng" dirty="0"/>
              <a:t>стул цвета «болотной тины», </a:t>
            </a:r>
            <a:r>
              <a:rPr lang="ru-RU" dirty="0"/>
              <a:t>повысилась температура до 38 °С. </a:t>
            </a:r>
            <a:r>
              <a:rPr lang="ru-RU" dirty="0" smtClean="0"/>
              <a:t>Установлено</a:t>
            </a:r>
            <a:r>
              <a:rPr lang="ru-RU" dirty="0"/>
              <a:t>, что утром, накануне заболевания, больной употреблял в пищу </a:t>
            </a:r>
            <a:r>
              <a:rPr lang="ru-RU" u="sng" dirty="0"/>
              <a:t>отварное куриное мясо, пил молоко. </a:t>
            </a:r>
            <a:r>
              <a:rPr lang="ru-RU" dirty="0"/>
              <a:t>При осмотре кожные покровы бледные. Цианоз губ. Беспокоят судороги мышц нижних конечностей, жажда, выраженная общая слабость. Язык </a:t>
            </a:r>
            <a:r>
              <a:rPr lang="ru-RU" dirty="0" smtClean="0"/>
              <a:t>сухой.</a:t>
            </a:r>
          </a:p>
          <a:p>
            <a:pPr>
              <a:lnSpc>
                <a:spcPct val="100000"/>
              </a:lnSpc>
            </a:pPr>
            <a:r>
              <a:rPr lang="ru-RU" b="1" dirty="0">
                <a:solidFill>
                  <a:srgbClr val="7030A0"/>
                </a:solidFill>
              </a:rPr>
              <a:t>Поставьте диагноз острой кишечной инфекции. На какие признаки вы ориентировались? </a:t>
            </a:r>
            <a:r>
              <a:rPr lang="ru-RU" b="1" dirty="0">
                <a:solidFill>
                  <a:srgbClr val="7030A0"/>
                </a:solidFill>
              </a:rPr>
              <a:t>Что послужило источником заражения?</a:t>
            </a:r>
            <a:endParaRPr lang="ru-RU" b="1" dirty="0">
              <a:solidFill>
                <a:srgbClr val="7030A0"/>
              </a:solidFill>
            </a:endParaRP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273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Ситуационная задача </a:t>
            </a:r>
            <a:r>
              <a:rPr lang="ru-RU" dirty="0" smtClean="0"/>
              <a:t>№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Больная А., 10 лет, поступила в стационар на 8-й день болезни с диагнозом: "ОРВИ, пневмония?". Девочка заболела в деревне. Заболевание началось остро с озноба и </a:t>
            </a:r>
            <a:r>
              <a:rPr lang="ru-RU" u="sng" dirty="0"/>
              <a:t>высокой </a:t>
            </a:r>
            <a:r>
              <a:rPr lang="ru-RU" u="sng" dirty="0" smtClean="0"/>
              <a:t>температуры </a:t>
            </a:r>
            <a:r>
              <a:rPr lang="ru-RU" dirty="0" smtClean="0"/>
              <a:t>до </a:t>
            </a:r>
            <a:r>
              <a:rPr lang="ru-RU" dirty="0"/>
              <a:t>39,9°С</a:t>
            </a:r>
            <a:r>
              <a:rPr lang="ru-RU" dirty="0" smtClean="0"/>
              <a:t>.  </a:t>
            </a:r>
            <a:r>
              <a:rPr lang="ru-RU" dirty="0"/>
              <a:t>Жаловалась на головную боль и тошноту. </a:t>
            </a:r>
            <a:r>
              <a:rPr lang="ru-RU" dirty="0" smtClean="0"/>
              <a:t>Состояние </a:t>
            </a:r>
            <a:r>
              <a:rPr lang="ru-RU" dirty="0"/>
              <a:t>тяжёлое. В сознании, но очень бледна, вялая, заторможена. </a:t>
            </a:r>
            <a:r>
              <a:rPr lang="ru-RU" dirty="0" smtClean="0"/>
              <a:t>Кожа </a:t>
            </a:r>
            <a:r>
              <a:rPr lang="ru-RU" dirty="0"/>
              <a:t>сухая, </a:t>
            </a:r>
            <a:r>
              <a:rPr lang="ru-RU" u="sng" dirty="0"/>
              <a:t>на животе </a:t>
            </a:r>
            <a:r>
              <a:rPr lang="ru-RU" u="sng" dirty="0" smtClean="0"/>
              <a:t>сыпь</a:t>
            </a:r>
            <a:r>
              <a:rPr lang="ru-RU" dirty="0" smtClean="0"/>
              <a:t>. </a:t>
            </a:r>
            <a:r>
              <a:rPr lang="ru-RU" u="sng" dirty="0" smtClean="0"/>
              <a:t>Печень </a:t>
            </a:r>
            <a:r>
              <a:rPr lang="ru-RU" u="sng" dirty="0"/>
              <a:t>увеличена на 3 см, </a:t>
            </a:r>
            <a:r>
              <a:rPr lang="ru-RU" u="sng" dirty="0" smtClean="0"/>
              <a:t>прощупывается </a:t>
            </a:r>
            <a:r>
              <a:rPr lang="ru-RU" u="sng" dirty="0"/>
              <a:t>край селезёнки. </a:t>
            </a:r>
            <a:r>
              <a:rPr lang="ru-RU" dirty="0"/>
              <a:t>Стул раз в сутки. </a:t>
            </a:r>
            <a:endParaRPr lang="ru-RU" dirty="0" smtClean="0"/>
          </a:p>
          <a:p>
            <a:pPr>
              <a:lnSpc>
                <a:spcPct val="100000"/>
              </a:lnSpc>
            </a:pPr>
            <a:r>
              <a:rPr lang="ru-RU" sz="2600" b="1" dirty="0">
                <a:solidFill>
                  <a:srgbClr val="7030A0"/>
                </a:solidFill>
              </a:rPr>
              <a:t>Поставьте диагноз острой кишечной инфекции. На какие признаки вы ориентировались? </a:t>
            </a:r>
            <a:r>
              <a:rPr lang="ru-RU" sz="2600" b="1" dirty="0">
                <a:solidFill>
                  <a:srgbClr val="7030A0"/>
                </a:solidFill>
              </a:rPr>
              <a:t>Предположите, что могло послужить </a:t>
            </a:r>
            <a:r>
              <a:rPr lang="ru-RU" sz="2600" b="1" dirty="0">
                <a:solidFill>
                  <a:srgbClr val="7030A0"/>
                </a:solidFill>
              </a:rPr>
              <a:t>источником заражения</a:t>
            </a:r>
            <a:r>
              <a:rPr lang="ru-RU" sz="2600" b="1" dirty="0" smtClean="0">
                <a:solidFill>
                  <a:srgbClr val="7030A0"/>
                </a:solidFill>
              </a:rPr>
              <a:t>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7952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Ситуационная задача </a:t>
            </a:r>
            <a:r>
              <a:rPr lang="ru-RU" dirty="0" smtClean="0"/>
              <a:t>№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Ребенок </a:t>
            </a:r>
            <a:r>
              <a:rPr lang="ru-RU" dirty="0"/>
              <a:t>Е., 6 месяцев, поступил в инфекционное отделение стационара на 3-и сутки болезни.</a:t>
            </a:r>
          </a:p>
          <a:p>
            <a:pPr marL="0" indent="0">
              <a:buNone/>
            </a:pPr>
            <a:r>
              <a:rPr lang="ru-RU" dirty="0" smtClean="0"/>
              <a:t>Болен </a:t>
            </a:r>
            <a:r>
              <a:rPr lang="ru-RU" dirty="0"/>
              <a:t>в течение 2 дней. Отмечается повышение температуры тела до </a:t>
            </a:r>
            <a:r>
              <a:rPr lang="ru-RU" dirty="0" smtClean="0"/>
              <a:t>37,9º С</a:t>
            </a:r>
            <a:r>
              <a:rPr lang="ru-RU" dirty="0"/>
              <a:t>, умеренный насморк. На вторые сутки появилась повторная рвота, связанная с приемом пищи, диарея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/>
              <a:t>При обследовании испражнений обнаружена РНК </a:t>
            </a:r>
            <a:r>
              <a:rPr lang="ru-RU" dirty="0" err="1"/>
              <a:t>ротавирусов</a:t>
            </a:r>
            <a:r>
              <a:rPr lang="ru-RU" dirty="0"/>
              <a:t>.</a:t>
            </a:r>
          </a:p>
          <a:p>
            <a:r>
              <a:rPr lang="ru-RU" sz="2600" b="1" dirty="0">
                <a:solidFill>
                  <a:srgbClr val="7030A0"/>
                </a:solidFill>
              </a:rPr>
              <a:t>Поставьте диагноз острой кишечной инфекции. </a:t>
            </a:r>
            <a:r>
              <a:rPr lang="ru-RU" sz="2600" b="1" dirty="0">
                <a:solidFill>
                  <a:srgbClr val="7030A0"/>
                </a:solidFill>
              </a:rPr>
              <a:t>Какова ее степень тяжести? Требуется ли лечение антибиотиками?</a:t>
            </a:r>
            <a:endParaRPr lang="ru-RU" sz="26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776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Сравнительная характеристика пищевых инфекций и отравлений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18360087"/>
              </p:ext>
            </p:extLst>
          </p:nvPr>
        </p:nvGraphicFramePr>
        <p:xfrm>
          <a:off x="838200" y="1825625"/>
          <a:ext cx="10515600" cy="435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5290">
                  <a:extLst>
                    <a:ext uri="{9D8B030D-6E8A-4147-A177-3AD203B41FA5}">
                      <a16:colId xmlns:a16="http://schemas.microsoft.com/office/drawing/2014/main" val="1967586413"/>
                    </a:ext>
                  </a:extLst>
                </a:gridCol>
                <a:gridCol w="4808482">
                  <a:extLst>
                    <a:ext uri="{9D8B030D-6E8A-4147-A177-3AD203B41FA5}">
                      <a16:colId xmlns:a16="http://schemas.microsoft.com/office/drawing/2014/main" val="577800332"/>
                    </a:ext>
                  </a:extLst>
                </a:gridCol>
                <a:gridCol w="5031828">
                  <a:extLst>
                    <a:ext uri="{9D8B030D-6E8A-4147-A177-3AD203B41FA5}">
                      <a16:colId xmlns:a16="http://schemas.microsoft.com/office/drawing/2014/main" val="4086016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№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Пищевые инфекции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Пищевые отравления</a:t>
                      </a:r>
                      <a:endParaRPr lang="ru-RU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41795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1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Заразные заболевания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Незаразные заболевания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14698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2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Передаются не только через пищу, но и воду, грязные руки и т.д.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Передаются только через пищу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20616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3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Возбудители в пищевых продуктах не размножаются, но могут длительно сохраняться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Возбудители размножаются в пищевых продуктах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56799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ru-RU" sz="2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Инкубационный период длительный: от нескольких дней до </a:t>
                      </a:r>
                      <a:r>
                        <a:rPr lang="ru-RU" sz="2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неск.недель</a:t>
                      </a:r>
                      <a:endParaRPr lang="ru-RU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Инкубационный период короткий: от </a:t>
                      </a:r>
                      <a:r>
                        <a:rPr lang="ru-RU" sz="2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неск.часов</a:t>
                      </a:r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до 1-3 дней</a:t>
                      </a:r>
                      <a:endParaRPr lang="ru-RU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66388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3402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28511" y="1295892"/>
            <a:ext cx="10515600" cy="5274241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Больной С., 32 года, поступил в инфекционную больницу с жалобами на слабость, сильную жажду, многократную (до 15 раз в сутки) рвоту «фонтаном», урчание в животе, обильный </a:t>
            </a:r>
            <a:r>
              <a:rPr lang="ru-RU" u="sng" dirty="0" smtClean="0"/>
              <a:t>водянистый стул по типу «рисового отвара» около 20 раз в сутки</a:t>
            </a:r>
            <a:r>
              <a:rPr lang="ru-RU" dirty="0" smtClean="0"/>
              <a:t>, болезненные судороги нижних конечностей. Температуру тела не измерял, но озноба, жара не было.</a:t>
            </a:r>
          </a:p>
          <a:p>
            <a:r>
              <a:rPr lang="ru-RU" dirty="0" smtClean="0"/>
              <a:t>4 дня назад </a:t>
            </a:r>
            <a:r>
              <a:rPr lang="ru-RU" u="sng" dirty="0" smtClean="0"/>
              <a:t>вернулся из Индии</a:t>
            </a:r>
            <a:r>
              <a:rPr lang="ru-RU" dirty="0" smtClean="0"/>
              <a:t>, где был в командировке.</a:t>
            </a:r>
          </a:p>
          <a:p>
            <a:r>
              <a:rPr lang="ru-RU" dirty="0" smtClean="0"/>
              <a:t>Состояние тяжелое, в сознании. Голос сиплый. Кожные покровы и слизистые сухие. Тургор кожи резко снижен. АД 80/60 </a:t>
            </a:r>
            <a:r>
              <a:rPr lang="ru-RU" dirty="0" err="1" smtClean="0"/>
              <a:t>мм.рт.ст</a:t>
            </a:r>
            <a:r>
              <a:rPr lang="ru-RU" dirty="0" smtClean="0"/>
              <a:t>. Живот мягкий, при пальпации безболезненный, урчит. Печень, селезенка не увеличены.</a:t>
            </a:r>
          </a:p>
          <a:p>
            <a:r>
              <a:rPr lang="ru-RU" b="1" dirty="0">
                <a:solidFill>
                  <a:srgbClr val="7030A0"/>
                </a:solidFill>
              </a:rPr>
              <a:t>Поставьте диагноз острой кишечной инфекции. На какие признаки вы ориентировались? Предположите, </a:t>
            </a:r>
            <a:r>
              <a:rPr lang="ru-RU" b="1" dirty="0" smtClean="0">
                <a:solidFill>
                  <a:srgbClr val="7030A0"/>
                </a:solidFill>
              </a:rPr>
              <a:t>где мог заразиться больной? Опасно ли это заболевание?</a:t>
            </a:r>
            <a:endParaRPr lang="ru-RU" b="1" dirty="0" smtClean="0">
              <a:solidFill>
                <a:srgbClr val="7030A0"/>
              </a:solidFill>
            </a:endParaRPr>
          </a:p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928511" y="331800"/>
            <a:ext cx="637866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>
                <a:latin typeface="+mj-lt"/>
                <a:ea typeface="+mj-ea"/>
                <a:cs typeface="+mj-cs"/>
              </a:rPr>
              <a:t>Ситуационная задача № </a:t>
            </a:r>
            <a:r>
              <a:rPr lang="ru-RU" sz="4400" dirty="0">
                <a:latin typeface="+mj-lt"/>
                <a:ea typeface="+mj-ea"/>
                <a:cs typeface="+mj-cs"/>
              </a:rPr>
              <a:t>5</a:t>
            </a:r>
            <a:endParaRPr lang="ru-RU" sz="4400" dirty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544418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Ситуационная задача </a:t>
            </a:r>
            <a:r>
              <a:rPr lang="ru-RU" dirty="0" smtClean="0"/>
              <a:t>№ 6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Больная </a:t>
            </a:r>
            <a:r>
              <a:rPr lang="ru-RU" dirty="0"/>
              <a:t>Р., 18 лет, поступила в больницу в связи с тем, что мать заметила у дочери желтуху. Никаких других симптомов болезни не отмечает.</a:t>
            </a:r>
          </a:p>
          <a:p>
            <a:r>
              <a:rPr lang="ru-RU" dirty="0"/>
              <a:t>Самочувствие хорошее</a:t>
            </a:r>
            <a:r>
              <a:rPr lang="ru-RU" dirty="0" smtClean="0"/>
              <a:t>. </a:t>
            </a:r>
            <a:r>
              <a:rPr lang="ru-RU" dirty="0"/>
              <a:t>Отмечается легкая желтушность склер и кожи, печень </a:t>
            </a:r>
            <a:r>
              <a:rPr lang="ru-RU" dirty="0" smtClean="0"/>
              <a:t>увеличена, у </a:t>
            </a:r>
            <a:r>
              <a:rPr lang="ru-RU" dirty="0"/>
              <a:t>края реберной дуги, чувствительная при </a:t>
            </a:r>
            <a:r>
              <a:rPr lang="ru-RU" dirty="0" smtClean="0"/>
              <a:t>пальпации</a:t>
            </a:r>
            <a:r>
              <a:rPr lang="ru-RU" dirty="0" smtClean="0"/>
              <a:t>.</a:t>
            </a:r>
          </a:p>
          <a:p>
            <a:r>
              <a:rPr lang="ru-RU" b="1" dirty="0">
                <a:solidFill>
                  <a:srgbClr val="7030A0"/>
                </a:solidFill>
              </a:rPr>
              <a:t>Поставьте диагноз </a:t>
            </a:r>
            <a:r>
              <a:rPr lang="ru-RU" b="1" dirty="0" smtClean="0">
                <a:solidFill>
                  <a:srgbClr val="7030A0"/>
                </a:solidFill>
              </a:rPr>
              <a:t>кишечной </a:t>
            </a:r>
            <a:r>
              <a:rPr lang="ru-RU" b="1" dirty="0">
                <a:solidFill>
                  <a:srgbClr val="7030A0"/>
                </a:solidFill>
              </a:rPr>
              <a:t>инфекции. </a:t>
            </a:r>
            <a:r>
              <a:rPr lang="ru-RU" b="1" dirty="0" smtClean="0">
                <a:solidFill>
                  <a:srgbClr val="7030A0"/>
                </a:solidFill>
              </a:rPr>
              <a:t>Тяжелая ли это болезнь? </a:t>
            </a:r>
            <a:r>
              <a:rPr lang="ru-RU" b="1" dirty="0">
                <a:solidFill>
                  <a:srgbClr val="7030A0"/>
                </a:solidFill>
              </a:rPr>
              <a:t>Требуется ли лечение антибиотиками?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8661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/>
              <a:t>КИШЕЧНЫЕ ИНФЕКЦИИ</a:t>
            </a:r>
            <a:endParaRPr lang="ru-RU" sz="4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э</a:t>
            </a:r>
            <a:r>
              <a:rPr lang="ru-RU" dirty="0" smtClean="0"/>
              <a:t>то </a:t>
            </a:r>
            <a:r>
              <a:rPr lang="ru-RU" dirty="0" smtClean="0"/>
              <a:t>ГРУППА </a:t>
            </a:r>
            <a:r>
              <a:rPr lang="ru-RU" dirty="0" smtClean="0"/>
              <a:t>ЗАБОЛЕВАНИЙ С </a:t>
            </a:r>
            <a:r>
              <a:rPr lang="ru-RU" b="1" dirty="0" smtClean="0">
                <a:solidFill>
                  <a:srgbClr val="FF0000"/>
                </a:solidFill>
              </a:rPr>
              <a:t>АЛИМЕНТАРНЫМ</a:t>
            </a:r>
            <a:r>
              <a:rPr lang="ru-RU" dirty="0" smtClean="0"/>
              <a:t> </a:t>
            </a:r>
            <a:r>
              <a:rPr lang="ru-RU" dirty="0" smtClean="0"/>
              <a:t>(ФЕКАЛЬНО-ОРАЛЬНЫМ) СПОСОБОМ </a:t>
            </a:r>
            <a:r>
              <a:rPr lang="ru-RU" dirty="0" smtClean="0"/>
              <a:t>ЗАРАЖЕНИЯ. У БОЛЬНОГО РАЗВИВАЕТСЯ </a:t>
            </a:r>
            <a:r>
              <a:rPr lang="ru-RU" b="1" dirty="0" smtClean="0">
                <a:solidFill>
                  <a:srgbClr val="FF0000"/>
                </a:solidFill>
              </a:rPr>
              <a:t>ДИСПЕПСИЯ</a:t>
            </a:r>
            <a:r>
              <a:rPr lang="ru-RU" dirty="0" smtClean="0"/>
              <a:t> (РАССТРОЙСТВО ПИЩЕВАРЕНИЯ, РВОТА, ДИАРЕЯ)</a:t>
            </a:r>
          </a:p>
          <a:p>
            <a:pPr marL="0" indent="0" algn="ctr">
              <a:buNone/>
            </a:pPr>
            <a:r>
              <a:rPr lang="ru-RU" sz="3600" b="1" dirty="0" smtClean="0">
                <a:solidFill>
                  <a:srgbClr val="7030A0"/>
                </a:solidFill>
              </a:rPr>
              <a:t>ПРОФИЛАКТИКА</a:t>
            </a:r>
            <a:r>
              <a:rPr lang="ru-RU" b="1" dirty="0" smtClean="0">
                <a:solidFill>
                  <a:srgbClr val="7030A0"/>
                </a:solidFill>
              </a:rPr>
              <a:t>:</a:t>
            </a:r>
          </a:p>
          <a:p>
            <a:r>
              <a:rPr lang="ru-RU" dirty="0" smtClean="0"/>
              <a:t>ПЕРИОДИЧЕСКОЕ ОБСЛЕДОВАНИЕ РАБОТНИКОВ ОБЩ.ПИТАНИЯ НА ПРЕДМЕТ НОСИТЕЛЬСТВА КИШЕЧНОЙ ИНФЕКЦИИ, ЛЕЧЕНИЕ.</a:t>
            </a:r>
          </a:p>
          <a:p>
            <a:r>
              <a:rPr lang="ru-RU" dirty="0" smtClean="0"/>
              <a:t>МЫТЬЕ РУК и ПРОДУКТОВ ПИТАНИЯ, КОТОРЫЕ УПОТРЕБЛЯЮТСЯ В СЫРОМ ВИДЕ, БОРЬБА С МУХАМИ.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2406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8538" y="404664"/>
            <a:ext cx="10045262" cy="1080120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rgbClr val="7030A0"/>
                </a:solidFill>
              </a:rPr>
              <a:t>ВОЗБУДИТЕЛИ КИШЕЧНЫХ </a:t>
            </a:r>
            <a:r>
              <a:rPr lang="ru-RU" sz="4800" b="1" dirty="0" smtClean="0">
                <a:solidFill>
                  <a:srgbClr val="7030A0"/>
                </a:solidFill>
              </a:rPr>
              <a:t>ИНФЕКЦИЙ</a:t>
            </a:r>
            <a:endParaRPr lang="ru-RU" sz="4800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AutoNum type="arabicParenR"/>
            </a:pPr>
            <a:r>
              <a:rPr lang="ru-RU" sz="3600" b="1" dirty="0" smtClean="0"/>
              <a:t> Бактерии</a:t>
            </a:r>
            <a:r>
              <a:rPr lang="ru-RU" sz="3600" dirty="0"/>
              <a:t>: </a:t>
            </a:r>
            <a:r>
              <a:rPr lang="ru-RU" sz="3600" dirty="0" smtClean="0">
                <a:solidFill>
                  <a:srgbClr val="FF0000"/>
                </a:solidFill>
              </a:rPr>
              <a:t>Сальмонеллез</a:t>
            </a:r>
            <a:r>
              <a:rPr lang="ru-RU" sz="3600" dirty="0" smtClean="0"/>
              <a:t> </a:t>
            </a:r>
            <a:r>
              <a:rPr lang="ru-RU" sz="3600" dirty="0"/>
              <a:t>(сальмонелла), </a:t>
            </a:r>
            <a:r>
              <a:rPr lang="ru-RU" sz="3600" dirty="0">
                <a:solidFill>
                  <a:srgbClr val="FF0000"/>
                </a:solidFill>
              </a:rPr>
              <a:t>дизентерия</a:t>
            </a:r>
            <a:r>
              <a:rPr lang="ru-RU" sz="3600" dirty="0"/>
              <a:t> (</a:t>
            </a:r>
            <a:r>
              <a:rPr lang="ru-RU" sz="3600" dirty="0" err="1"/>
              <a:t>шигелла</a:t>
            </a:r>
            <a:r>
              <a:rPr lang="ru-RU" sz="3600" dirty="0"/>
              <a:t>), </a:t>
            </a:r>
            <a:r>
              <a:rPr lang="ru-RU" sz="3600" dirty="0">
                <a:solidFill>
                  <a:srgbClr val="FF0000"/>
                </a:solidFill>
              </a:rPr>
              <a:t>брюшной тиф </a:t>
            </a:r>
            <a:r>
              <a:rPr lang="ru-RU" sz="3600" dirty="0"/>
              <a:t>(сальмонелла </a:t>
            </a:r>
            <a:r>
              <a:rPr lang="ru-RU" sz="3600" dirty="0" err="1"/>
              <a:t>тифи</a:t>
            </a:r>
            <a:r>
              <a:rPr lang="ru-RU" sz="3600" dirty="0"/>
              <a:t>), </a:t>
            </a:r>
            <a:r>
              <a:rPr lang="ru-RU" sz="3600" dirty="0">
                <a:solidFill>
                  <a:srgbClr val="FF0000"/>
                </a:solidFill>
              </a:rPr>
              <a:t>холера</a:t>
            </a:r>
            <a:r>
              <a:rPr lang="ru-RU" sz="3600" dirty="0"/>
              <a:t> (холерный вибрион)</a:t>
            </a:r>
          </a:p>
          <a:p>
            <a:pPr>
              <a:buAutoNum type="arabicParenR"/>
            </a:pPr>
            <a:r>
              <a:rPr lang="ru-RU" sz="3600" b="1" dirty="0" smtClean="0"/>
              <a:t> Вирусы</a:t>
            </a:r>
            <a:r>
              <a:rPr lang="ru-RU" sz="3600" dirty="0"/>
              <a:t>: </a:t>
            </a:r>
            <a:r>
              <a:rPr lang="ru-RU" sz="3600" dirty="0" err="1">
                <a:solidFill>
                  <a:srgbClr val="FF0000"/>
                </a:solidFill>
              </a:rPr>
              <a:t>ротовирус</a:t>
            </a:r>
            <a:r>
              <a:rPr lang="ru-RU" sz="3600" dirty="0"/>
              <a:t>, вирус </a:t>
            </a:r>
            <a:r>
              <a:rPr lang="ru-RU" sz="3600" dirty="0" smtClean="0">
                <a:solidFill>
                  <a:srgbClr val="FF0000"/>
                </a:solidFill>
              </a:rPr>
              <a:t>гепатита</a:t>
            </a:r>
            <a:r>
              <a:rPr lang="ru-RU" sz="3600" dirty="0" smtClean="0"/>
              <a:t> </a:t>
            </a:r>
            <a:r>
              <a:rPr lang="ru-RU" sz="3600" dirty="0" smtClean="0">
                <a:solidFill>
                  <a:srgbClr val="FF0000"/>
                </a:solidFill>
              </a:rPr>
              <a:t>А</a:t>
            </a:r>
            <a:r>
              <a:rPr lang="ru-RU" sz="3600" dirty="0" smtClean="0"/>
              <a:t> и др.</a:t>
            </a:r>
            <a:endParaRPr lang="ru-RU" sz="3600" dirty="0"/>
          </a:p>
          <a:p>
            <a:pPr>
              <a:buAutoNum type="arabicParenR"/>
            </a:pPr>
            <a:r>
              <a:rPr lang="ru-RU" sz="3600" b="1" dirty="0" smtClean="0"/>
              <a:t> Простейшие</a:t>
            </a:r>
            <a:r>
              <a:rPr lang="ru-RU" sz="3600" dirty="0" smtClean="0"/>
              <a:t> </a:t>
            </a:r>
            <a:r>
              <a:rPr lang="ru-RU" sz="3600" dirty="0"/>
              <a:t>(</a:t>
            </a:r>
            <a:r>
              <a:rPr lang="ru-RU" sz="3600" dirty="0" smtClean="0"/>
              <a:t>дизентерийная амеба)</a:t>
            </a:r>
            <a:endParaRPr lang="ru-RU" sz="3600" dirty="0"/>
          </a:p>
          <a:p>
            <a:pPr>
              <a:buAutoNum type="arabicParenR"/>
            </a:pPr>
            <a:r>
              <a:rPr lang="ru-RU" sz="3600" b="1" dirty="0" smtClean="0"/>
              <a:t> Грибки</a:t>
            </a:r>
            <a:r>
              <a:rPr lang="ru-RU" sz="3600" dirty="0" smtClean="0"/>
              <a:t> </a:t>
            </a:r>
            <a:r>
              <a:rPr lang="ru-RU" sz="3600" dirty="0"/>
              <a:t>(</a:t>
            </a:r>
            <a:r>
              <a:rPr lang="ru-RU" sz="3600" dirty="0" err="1"/>
              <a:t>кандида</a:t>
            </a:r>
            <a:r>
              <a:rPr lang="ru-RU" sz="3600" dirty="0"/>
              <a:t>) – на фоне приема антибиотиков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44831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12224" y="380890"/>
            <a:ext cx="4716517" cy="2051125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7030A0"/>
                </a:solidFill>
                <a:effectLst/>
              </a:rPr>
              <a:t>САЛЬМОНЕЛЛЁЗ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735169" y="599090"/>
            <a:ext cx="6103513" cy="5655146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Возбудитель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Бактерии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рода сальмонелла </a:t>
            </a: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Salmonella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sp.</a:t>
            </a:r>
            <a:endParaRPr lang="ru-RU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</a:t>
            </a: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путь передачи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алиментарный (пищевой) - яйца, мясо</a:t>
            </a:r>
          </a:p>
          <a:p>
            <a:pPr marL="0" indent="0">
              <a:buNone/>
            </a:pP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Резервуар и источник 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инфекции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 </a:t>
            </a:r>
            <a:r>
              <a:rPr lang="ru-RU" u="sng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животные и птицы 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(КРС, свиньи, куры); реже больной человек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Переносчик: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мухи</a:t>
            </a:r>
          </a:p>
          <a:p>
            <a:pPr marL="0" indent="0">
              <a:buNone/>
            </a:pP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Симптомы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температуры,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лихорадка.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Стул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частый, жидкий, зловонный, пенистый, цвета болотной тины. Сильнейшее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обезвоживание.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Иммунитет сохраняется менее года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rk.karelia.ru/wp-content/uploads/2019/08/1g8qrhlist8kk0go4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682" y="3183100"/>
            <a:ext cx="5263603" cy="2960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25179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94938" y="365125"/>
            <a:ext cx="4558862" cy="990709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ДИЗЕНТЕРИЯ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567560"/>
            <a:ext cx="5562600" cy="5609404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b="1" i="1" dirty="0">
                <a:solidFill>
                  <a:srgbClr val="FF0000"/>
                </a:solidFill>
              </a:rPr>
              <a:t>Возбудитель</a:t>
            </a:r>
            <a:r>
              <a:rPr lang="ru-RU" dirty="0"/>
              <a:t>: </a:t>
            </a:r>
            <a:r>
              <a:rPr lang="ru-RU" dirty="0" smtClean="0"/>
              <a:t>Бактерии рода </a:t>
            </a:r>
            <a:r>
              <a:rPr lang="ru-RU" dirty="0" err="1"/>
              <a:t>ш</a:t>
            </a:r>
            <a:r>
              <a:rPr lang="ru-RU" dirty="0" err="1" smtClean="0"/>
              <a:t>игелла</a:t>
            </a:r>
            <a:r>
              <a:rPr lang="ru-RU" dirty="0" smtClean="0"/>
              <a:t> </a:t>
            </a:r>
            <a:r>
              <a:rPr lang="en-US" i="1" dirty="0" err="1"/>
              <a:t>Shigella</a:t>
            </a:r>
            <a:r>
              <a:rPr lang="en-US" dirty="0"/>
              <a:t> </a:t>
            </a:r>
            <a:r>
              <a:rPr lang="en-US" dirty="0" smtClean="0"/>
              <a:t>sp. </a:t>
            </a:r>
            <a:r>
              <a:rPr lang="ru-RU" dirty="0" smtClean="0"/>
              <a:t>(дизентерийная палочка) </a:t>
            </a:r>
            <a:endParaRPr lang="ru-RU" dirty="0"/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b="1" i="1" dirty="0">
                <a:solidFill>
                  <a:srgbClr val="FF0000"/>
                </a:solidFill>
              </a:rPr>
              <a:t>Основной путь передачи</a:t>
            </a:r>
            <a:r>
              <a:rPr lang="ru-RU" dirty="0"/>
              <a:t>: </a:t>
            </a:r>
            <a:r>
              <a:rPr lang="ru-RU" dirty="0" smtClean="0"/>
              <a:t>алиментарный, фекально-оральный </a:t>
            </a:r>
            <a:r>
              <a:rPr lang="ru-RU" b="1" i="1" dirty="0" smtClean="0">
                <a:solidFill>
                  <a:srgbClr val="FF0000"/>
                </a:solidFill>
              </a:rPr>
              <a:t>Резервуар </a:t>
            </a:r>
            <a:r>
              <a:rPr lang="ru-RU" b="1" i="1" dirty="0">
                <a:solidFill>
                  <a:srgbClr val="FF0000"/>
                </a:solidFill>
              </a:rPr>
              <a:t>и источник инфекции</a:t>
            </a:r>
            <a:r>
              <a:rPr lang="ru-RU" i="1" dirty="0"/>
              <a:t>:  </a:t>
            </a:r>
            <a:r>
              <a:rPr lang="ru-RU" dirty="0" smtClean="0"/>
              <a:t>больной </a:t>
            </a:r>
            <a:r>
              <a:rPr lang="ru-RU" dirty="0"/>
              <a:t>человек</a:t>
            </a:r>
          </a:p>
          <a:p>
            <a:pPr marL="0" indent="0">
              <a:buNone/>
            </a:pPr>
            <a:r>
              <a:rPr lang="ru-RU" b="1" i="1" dirty="0">
                <a:solidFill>
                  <a:srgbClr val="FF0000"/>
                </a:solidFill>
              </a:rPr>
              <a:t>Переносчик (насекомое):</a:t>
            </a:r>
            <a:r>
              <a:rPr lang="ru-RU" sz="2400" i="1" dirty="0"/>
              <a:t> </a:t>
            </a:r>
            <a:r>
              <a:rPr lang="ru-RU" dirty="0"/>
              <a:t>мухи</a:t>
            </a:r>
          </a:p>
          <a:p>
            <a:pPr marL="0" indent="0">
              <a:buNone/>
            </a:pPr>
            <a:r>
              <a:rPr lang="ru-RU" b="1" i="1" dirty="0">
                <a:solidFill>
                  <a:srgbClr val="FF0000"/>
                </a:solidFill>
              </a:rPr>
              <a:t>Симптомы</a:t>
            </a:r>
            <a:r>
              <a:rPr lang="ru-RU" sz="2000" dirty="0"/>
              <a:t>: </a:t>
            </a:r>
            <a:r>
              <a:rPr lang="ru-RU" u="sng" dirty="0"/>
              <a:t>Схваткообразные боли в нижней части живота, понос с кровью </a:t>
            </a:r>
            <a:r>
              <a:rPr lang="ru-RU" dirty="0"/>
              <a:t>из-за изъявления толстого кишечника</a:t>
            </a:r>
          </a:p>
          <a:p>
            <a:pPr marL="0" indent="0">
              <a:buNone/>
            </a:pPr>
            <a:r>
              <a:rPr lang="ru-RU" b="1" i="1" dirty="0">
                <a:solidFill>
                  <a:srgbClr val="FF0000"/>
                </a:solidFill>
              </a:rPr>
              <a:t>Особенности</a:t>
            </a:r>
            <a:r>
              <a:rPr lang="ru-RU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dirty="0"/>
              <a:t>Кратковременный иммунитет. Существует вакцина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0" y="1776478"/>
            <a:ext cx="5773299" cy="4577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4693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59366" y="330137"/>
            <a:ext cx="3455276" cy="1325563"/>
          </a:xfrm>
        </p:spPr>
        <p:txBody>
          <a:bodyPr/>
          <a:lstStyle/>
          <a:p>
            <a:r>
              <a:rPr lang="ru-RU" b="1" dirty="0">
                <a:solidFill>
                  <a:srgbClr val="7030A0"/>
                </a:solidFill>
              </a:rPr>
              <a:t>ХОЛЕРА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38200" y="365125"/>
            <a:ext cx="5263055" cy="5811838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07000"/>
              </a:lnSpc>
              <a:buNone/>
            </a:pPr>
            <a:r>
              <a:rPr lang="ru-RU" b="1" i="1" dirty="0">
                <a:solidFill>
                  <a:srgbClr val="FF0000"/>
                </a:solidFill>
              </a:rPr>
              <a:t>Возбудитель</a:t>
            </a:r>
            <a:r>
              <a:rPr lang="ru-RU" dirty="0" smtClean="0"/>
              <a:t>: </a:t>
            </a:r>
            <a:r>
              <a:rPr lang="ru-RU" dirty="0"/>
              <a:t>Холерный </a:t>
            </a:r>
            <a:r>
              <a:rPr lang="ru-RU" dirty="0" smtClean="0"/>
              <a:t>вибрион </a:t>
            </a:r>
            <a:r>
              <a:rPr lang="en-US" dirty="0"/>
              <a:t> </a:t>
            </a:r>
            <a:r>
              <a:rPr lang="en-US" i="1" dirty="0" smtClean="0"/>
              <a:t>Vibrio </a:t>
            </a:r>
            <a:r>
              <a:rPr lang="en-US" i="1" dirty="0" err="1" smtClean="0"/>
              <a:t>cholerae</a:t>
            </a:r>
            <a:endParaRPr lang="ru-RU" dirty="0"/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b="1" i="1" dirty="0">
                <a:solidFill>
                  <a:srgbClr val="FF0000"/>
                </a:solidFill>
              </a:rPr>
              <a:t>Основной путь передачи</a:t>
            </a:r>
            <a:r>
              <a:rPr lang="ru-RU" dirty="0"/>
              <a:t>: </a:t>
            </a:r>
            <a:r>
              <a:rPr lang="ru-RU" dirty="0" smtClean="0"/>
              <a:t>водно-алиментарный, ф</a:t>
            </a:r>
            <a:r>
              <a:rPr lang="ru-RU" dirty="0" smtClean="0"/>
              <a:t>екально-оральный</a:t>
            </a: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Резервуар </a:t>
            </a:r>
            <a:r>
              <a:rPr lang="ru-RU" b="1" i="1" dirty="0">
                <a:solidFill>
                  <a:srgbClr val="FF0000"/>
                </a:solidFill>
              </a:rPr>
              <a:t>и источник инфекции</a:t>
            </a:r>
            <a:r>
              <a:rPr lang="ru-RU" i="1" dirty="0"/>
              <a:t>:  </a:t>
            </a:r>
            <a:r>
              <a:rPr lang="ru-RU" dirty="0"/>
              <a:t>больной человек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Симптомы</a:t>
            </a:r>
            <a:r>
              <a:rPr lang="ru-RU" sz="2000" dirty="0"/>
              <a:t>: </a:t>
            </a:r>
            <a:r>
              <a:rPr lang="ru-RU" dirty="0"/>
              <a:t>диарея </a:t>
            </a:r>
            <a:r>
              <a:rPr lang="ru-RU" dirty="0" smtClean="0"/>
              <a:t>(</a:t>
            </a:r>
            <a:r>
              <a:rPr lang="ru-RU" u="sng" dirty="0" smtClean="0"/>
              <a:t>стул </a:t>
            </a:r>
            <a:r>
              <a:rPr lang="ru-RU" u="sng" dirty="0"/>
              <a:t>«рисовый отвар</a:t>
            </a:r>
            <a:r>
              <a:rPr lang="ru-RU" u="sng" dirty="0" smtClean="0"/>
              <a:t>» </a:t>
            </a:r>
            <a:r>
              <a:rPr lang="ru-RU" dirty="0" smtClean="0"/>
              <a:t>без запаха), </a:t>
            </a:r>
            <a:r>
              <a:rPr lang="ru-RU" dirty="0"/>
              <a:t>постоянная рвота, </a:t>
            </a:r>
            <a:r>
              <a:rPr lang="ru-RU" u="sng" dirty="0"/>
              <a:t>сильнейшее обезвоживание</a:t>
            </a:r>
            <a:r>
              <a:rPr lang="ru-RU" dirty="0"/>
              <a:t>, мучительная жажда, головная боль, слабость, </a:t>
            </a:r>
            <a:r>
              <a:rPr lang="ru-RU" dirty="0" smtClean="0"/>
              <a:t>судороги. </a:t>
            </a:r>
            <a:r>
              <a:rPr lang="ru-RU" b="1" i="1" dirty="0" smtClean="0">
                <a:solidFill>
                  <a:srgbClr val="FF0000"/>
                </a:solidFill>
              </a:rPr>
              <a:t>Особенности</a:t>
            </a:r>
            <a:r>
              <a:rPr lang="ru-RU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dirty="0"/>
              <a:t>Иммунитет </a:t>
            </a:r>
            <a:r>
              <a:rPr lang="ru-RU" dirty="0" smtClean="0"/>
              <a:t>стойкий Существует вакцина. </a:t>
            </a:r>
            <a:r>
              <a:rPr lang="ru-RU" dirty="0" smtClean="0"/>
              <a:t>Современная летальность </a:t>
            </a:r>
            <a:r>
              <a:rPr lang="ru-RU" dirty="0" smtClean="0"/>
              <a:t>— </a:t>
            </a:r>
            <a:r>
              <a:rPr lang="ru-RU" dirty="0"/>
              <a:t>1-3 </a:t>
            </a:r>
            <a:r>
              <a:rPr lang="ru-RU" dirty="0" smtClean="0"/>
              <a:t>%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7250" y="241237"/>
            <a:ext cx="3714750" cy="2828925"/>
          </a:xfrm>
          <a:prstGeom prst="rect">
            <a:avLst/>
          </a:prstGeom>
        </p:spPr>
      </p:pic>
      <p:pic>
        <p:nvPicPr>
          <p:cNvPr id="2050" name="Picture 2" descr="https://cdn.shopify.com/s/files/1/0038/0878/8544/articles/FeaturedImage_Vibrio.jpg?v=159286865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9269" y="3250535"/>
            <a:ext cx="5584168" cy="3141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52740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Прочие пути </a:t>
            </a:r>
            <a:r>
              <a:rPr lang="ru-RU" b="1" dirty="0" smtClean="0">
                <a:solidFill>
                  <a:srgbClr val="FF0000"/>
                </a:solidFill>
              </a:rPr>
              <a:t>распространения холеры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Водно-алиментарный </a:t>
            </a:r>
            <a:r>
              <a:rPr lang="ru-RU" dirty="0" smtClean="0"/>
              <a:t>(через </a:t>
            </a:r>
            <a:r>
              <a:rPr lang="ru-RU" dirty="0"/>
              <a:t>инфицированную </a:t>
            </a:r>
            <a:r>
              <a:rPr lang="ru-RU" dirty="0" smtClean="0"/>
              <a:t>пищу или воду)</a:t>
            </a:r>
            <a:endParaRPr lang="ru-RU" dirty="0"/>
          </a:p>
          <a:p>
            <a:r>
              <a:rPr lang="ru-RU" dirty="0" smtClean="0"/>
              <a:t>Фекально-оральный (через инфицированные </a:t>
            </a:r>
            <a:r>
              <a:rPr lang="ru-RU" dirty="0"/>
              <a:t>предметы, вещи и грязные </a:t>
            </a:r>
            <a:r>
              <a:rPr lang="ru-RU" dirty="0" smtClean="0"/>
              <a:t>руки)</a:t>
            </a:r>
            <a:endParaRPr lang="ru-RU" dirty="0"/>
          </a:p>
          <a:p>
            <a:r>
              <a:rPr lang="ru-RU" dirty="0"/>
              <a:t>Использование грязной воды для мытья овощей, </a:t>
            </a:r>
            <a:r>
              <a:rPr lang="ru-RU" dirty="0" smtClean="0"/>
              <a:t>фруктов</a:t>
            </a:r>
            <a:endParaRPr lang="ru-RU" dirty="0"/>
          </a:p>
          <a:p>
            <a:r>
              <a:rPr lang="ru-RU" dirty="0" smtClean="0"/>
              <a:t>Купание </a:t>
            </a:r>
            <a:r>
              <a:rPr lang="ru-RU" dirty="0"/>
              <a:t>в заражённых </a:t>
            </a:r>
            <a:r>
              <a:rPr lang="ru-RU" dirty="0" smtClean="0"/>
              <a:t>водоема</a:t>
            </a:r>
            <a:r>
              <a:rPr lang="ru-RU" dirty="0" smtClean="0"/>
              <a:t>х</a:t>
            </a:r>
          </a:p>
          <a:p>
            <a:r>
              <a:rPr lang="ru-RU" dirty="0" smtClean="0"/>
              <a:t>Контакт </a:t>
            </a:r>
            <a:r>
              <a:rPr lang="ru-RU" dirty="0"/>
              <a:t>с больным </a:t>
            </a:r>
            <a:r>
              <a:rPr lang="ru-RU" dirty="0" smtClean="0"/>
              <a:t>человеком</a:t>
            </a:r>
          </a:p>
          <a:p>
            <a:r>
              <a:rPr lang="ru-RU" dirty="0" smtClean="0"/>
              <a:t>Мухи </a:t>
            </a:r>
            <a:r>
              <a:rPr lang="ru-RU" dirty="0" smtClean="0"/>
              <a:t>и </a:t>
            </a:r>
            <a:r>
              <a:rPr lang="ru-RU" dirty="0"/>
              <a:t>другие </a:t>
            </a:r>
            <a:r>
              <a:rPr lang="ru-RU" dirty="0" smtClean="0"/>
              <a:t>насекомые</a:t>
            </a:r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009586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470</TotalTime>
  <Words>2043</Words>
  <Application>Microsoft Office PowerPoint</Application>
  <PresentationFormat>Широкоэкранный</PresentationFormat>
  <Paragraphs>209</Paragraphs>
  <Slides>31</Slides>
  <Notes>18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6" baseType="lpstr">
      <vt:lpstr>Arial</vt:lpstr>
      <vt:lpstr>Calibri</vt:lpstr>
      <vt:lpstr>Calibri Light</vt:lpstr>
      <vt:lpstr>Times New Roman</vt:lpstr>
      <vt:lpstr>Тема Office</vt:lpstr>
      <vt:lpstr> Пищевые инфекции  </vt:lpstr>
      <vt:lpstr>Пищевые инфекции и пищевые отравления</vt:lpstr>
      <vt:lpstr>Сравнительная характеристика пищевых инфекций и отравлений</vt:lpstr>
      <vt:lpstr>КИШЕЧНЫЕ ИНФЕКЦИИ</vt:lpstr>
      <vt:lpstr>ВОЗБУДИТЕЛИ КИШЕЧНЫХ ИНФЕКЦИЙ</vt:lpstr>
      <vt:lpstr>САЛЬМОНЕЛЛЁЗ</vt:lpstr>
      <vt:lpstr>ДИЗЕНТЕРИЯ</vt:lpstr>
      <vt:lpstr>ХОЛЕРА</vt:lpstr>
      <vt:lpstr>Прочие пути распространения холеры</vt:lpstr>
      <vt:lpstr>Отличительные признаки холерного вибриона:</vt:lpstr>
      <vt:lpstr>Еще несколько фактов о холерном вибрионе</vt:lpstr>
      <vt:lpstr>Стадии заболевания</vt:lpstr>
      <vt:lpstr>Презентация PowerPoint</vt:lpstr>
      <vt:lpstr>Эпидемии холеры</vt:lpstr>
      <vt:lpstr>3 августа 1970 года в Одессе был официально зарегистрирован случай заболевания холерой</vt:lpstr>
      <vt:lpstr>БРЮШНОЙ ТИФ</vt:lpstr>
      <vt:lpstr>Брюшной тиф уносил огромное количество жизней, вызывая пандемии, особенно в периоды войн</vt:lpstr>
      <vt:lpstr>Профилактика и лечение брюшного тифа</vt:lpstr>
      <vt:lpstr>ГЕПАТИТ А (болезнь Боткина, инфекционный гепатит)</vt:lpstr>
      <vt:lpstr>РОТАВИРУС </vt:lpstr>
      <vt:lpstr>5 ключевых правил профилактики кишечных инфекций для повара</vt:lpstr>
      <vt:lpstr>Вопросы на закрепление. 1. Как распознать кишечную инфекцию?</vt:lpstr>
      <vt:lpstr>2. Чем опасны кишечные инфекции?</vt:lpstr>
      <vt:lpstr>3. Где живет кишечная инфекция?</vt:lpstr>
      <vt:lpstr>4. Что нужно делать, чтобы избежать кишечной инфекции?</vt:lpstr>
      <vt:lpstr>Ситуационная задача № 1</vt:lpstr>
      <vt:lpstr>Ситуационная задача № 2</vt:lpstr>
      <vt:lpstr>Ситуационная задача № 3</vt:lpstr>
      <vt:lpstr>Ситуационная задача № 4</vt:lpstr>
      <vt:lpstr>Презентация PowerPoint</vt:lpstr>
      <vt:lpstr>Ситуационная задача № 6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ЛТПТ</dc:creator>
  <cp:lastModifiedBy>Марина</cp:lastModifiedBy>
  <cp:revision>102</cp:revision>
  <dcterms:created xsi:type="dcterms:W3CDTF">2023-11-01T10:44:17Z</dcterms:created>
  <dcterms:modified xsi:type="dcterms:W3CDTF">2024-01-04T09:53:26Z</dcterms:modified>
</cp:coreProperties>
</file>