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4" r:id="rId3"/>
    <p:sldId id="260" r:id="rId4"/>
    <p:sldId id="285" r:id="rId5"/>
    <p:sldId id="257" r:id="rId6"/>
    <p:sldId id="259" r:id="rId7"/>
    <p:sldId id="283" r:id="rId8"/>
    <p:sldId id="282" r:id="rId9"/>
    <p:sldId id="261" r:id="rId10"/>
    <p:sldId id="262" r:id="rId11"/>
    <p:sldId id="264" r:id="rId12"/>
    <p:sldId id="265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8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53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9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108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321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5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4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777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64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43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435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158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97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1337" y="1952253"/>
            <a:ext cx="894515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Презентация из опыта работы:</a:t>
            </a:r>
          </a:p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«Развитие познавательной активности детей посредством опытно-экспериментальной деятельности»</a:t>
            </a:r>
            <a:endParaRPr lang="ru-RU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63916" y="4265801"/>
            <a:ext cx="44005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Подготовил:</a:t>
            </a:r>
          </a:p>
          <a:p>
            <a:pPr algn="r"/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Воспитатель МДОУ</a:t>
            </a:r>
          </a:p>
          <a:p>
            <a:pPr algn="r"/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«Детский сад «Берёзонька»</a:t>
            </a:r>
          </a:p>
          <a:p>
            <a:pPr algn="r"/>
            <a:r>
              <a:rPr lang="ru-RU" sz="2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Кириогло</a:t>
            </a: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Домника</a:t>
            </a: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Степановна</a:t>
            </a:r>
            <a:endParaRPr lang="ru-RU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2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92080" y="44624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песком:</a:t>
            </a:r>
            <a:endParaRPr lang="ru-RU" sz="2800" b="1" dirty="0">
              <a:latin typeface="Constantia" pitchFamily="18" charset="0"/>
            </a:endParaRPr>
          </a:p>
        </p:txBody>
      </p:sp>
      <p:pic>
        <p:nvPicPr>
          <p:cNvPr id="2050" name="Picture 2" descr="C:\Users\Admin\Desktop\Фото опыты\¦д¦-TВ¦- ¦-¦¬TЛTВTЛ\IMG_20230414_0927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r="13175"/>
          <a:stretch/>
        </p:blipFill>
        <p:spPr bwMode="auto">
          <a:xfrm>
            <a:off x="179512" y="216024"/>
            <a:ext cx="3816424" cy="315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936" y="476672"/>
            <a:ext cx="48965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Constantia" pitchFamily="18" charset="0"/>
              </a:rPr>
              <a:t>«Сухой песок сыпучий»</a:t>
            </a:r>
          </a:p>
          <a:p>
            <a:pPr algn="r"/>
            <a:r>
              <a:rPr lang="ru-RU" b="1" dirty="0">
                <a:latin typeface="Constantia" pitchFamily="18" charset="0"/>
              </a:rPr>
              <a:t>Цель</a:t>
            </a:r>
            <a:r>
              <a:rPr lang="ru-RU" i="1" dirty="0">
                <a:latin typeface="Constantia" pitchFamily="18" charset="0"/>
              </a:rPr>
              <a:t>: </a:t>
            </a:r>
            <a:r>
              <a:rPr lang="ru-RU" dirty="0">
                <a:latin typeface="Constantia" pitchFamily="18" charset="0"/>
              </a:rPr>
              <a:t>познакомить с песком, обратить внимание на свойство сухого песка (сыплется)</a:t>
            </a:r>
          </a:p>
          <a:p>
            <a:pPr algn="r"/>
            <a:r>
              <a:rPr lang="ru-RU" b="1" dirty="0">
                <a:latin typeface="Constantia" pitchFamily="18" charset="0"/>
              </a:rPr>
              <a:t>Материал:</a:t>
            </a:r>
            <a:r>
              <a:rPr lang="ru-RU" i="1" dirty="0">
                <a:latin typeface="Constantia" pitchFamily="18" charset="0"/>
              </a:rPr>
              <a:t> </a:t>
            </a:r>
            <a:r>
              <a:rPr lang="ru-RU" dirty="0">
                <a:latin typeface="Constantia" pitchFamily="18" charset="0"/>
              </a:rPr>
              <a:t>стаканчики с песком, листы белой бумаги.</a:t>
            </a:r>
          </a:p>
          <a:p>
            <a:pPr algn="r"/>
            <a:r>
              <a:rPr lang="ru-RU" b="1" i="1" dirty="0">
                <a:latin typeface="Constantia" pitchFamily="18" charset="0"/>
              </a:rPr>
              <a:t>Описание:</a:t>
            </a:r>
            <a:endParaRPr lang="ru-RU" b="1" dirty="0">
              <a:latin typeface="Constantia" pitchFamily="18" charset="0"/>
            </a:endParaRPr>
          </a:p>
          <a:p>
            <a:pPr algn="r"/>
            <a:r>
              <a:rPr lang="ru-RU" dirty="0">
                <a:latin typeface="Constantia" pitchFamily="18" charset="0"/>
              </a:rPr>
              <a:t>Предложить сделать рыбку из сухого песка. Она не получилась, рассыпалась. Почему (песок сыпется)</a:t>
            </a:r>
          </a:p>
          <a:p>
            <a:pPr algn="r"/>
            <a:r>
              <a:rPr lang="ru-RU" b="1" dirty="0">
                <a:latin typeface="Constantia" pitchFamily="18" charset="0"/>
              </a:rPr>
              <a:t>Вывод:</a:t>
            </a:r>
            <a:r>
              <a:rPr lang="ru-RU" dirty="0">
                <a:latin typeface="Constantia" pitchFamily="18" charset="0"/>
              </a:rPr>
              <a:t> сухой песок сыпучий.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008" y="3573016"/>
            <a:ext cx="57961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nstantia" pitchFamily="18" charset="0"/>
              </a:rPr>
              <a:t>«Движение песка</a:t>
            </a:r>
            <a:r>
              <a:rPr lang="ru-RU" b="1" dirty="0" smtClean="0">
                <a:latin typeface="Constantia" pitchFamily="18" charset="0"/>
              </a:rPr>
              <a:t>»</a:t>
            </a:r>
            <a:endParaRPr lang="ru-RU" b="1" dirty="0">
              <a:latin typeface="Constantia" pitchFamily="18" charset="0"/>
            </a:endParaRPr>
          </a:p>
          <a:p>
            <a:r>
              <a:rPr lang="ru-RU" b="1" dirty="0">
                <a:latin typeface="Constantia" pitchFamily="18" charset="0"/>
              </a:rPr>
              <a:t>Цель</a:t>
            </a:r>
            <a:r>
              <a:rPr lang="ru-RU" dirty="0">
                <a:latin typeface="Constantia" pitchFamily="18" charset="0"/>
              </a:rPr>
              <a:t>: ознакомление со свойствами песка.</a:t>
            </a:r>
          </a:p>
          <a:p>
            <a:r>
              <a:rPr lang="ru-RU" b="1" dirty="0">
                <a:latin typeface="Constantia" pitchFamily="18" charset="0"/>
              </a:rPr>
              <a:t>Материал</a:t>
            </a:r>
            <a:r>
              <a:rPr lang="ru-RU" dirty="0">
                <a:latin typeface="Constantia" pitchFamily="18" charset="0"/>
              </a:rPr>
              <a:t>: подносы с мокрым и сухим песком, трубочки.</a:t>
            </a:r>
          </a:p>
          <a:p>
            <a:r>
              <a:rPr lang="ru-RU" b="1" dirty="0" smtClean="0">
                <a:latin typeface="Constantia" pitchFamily="18" charset="0"/>
              </a:rPr>
              <a:t>Описание: </a:t>
            </a:r>
            <a:r>
              <a:rPr lang="ru-RU" dirty="0" smtClean="0">
                <a:latin typeface="Constantia" pitchFamily="18" charset="0"/>
              </a:rPr>
              <a:t>Возьмите </a:t>
            </a:r>
            <a:r>
              <a:rPr lang="ru-RU" dirty="0">
                <a:latin typeface="Constantia" pitchFamily="18" charset="0"/>
              </a:rPr>
              <a:t>трубочки и тихонько подуйте в трубочку на сухой песок.</a:t>
            </a:r>
          </a:p>
          <a:p>
            <a:r>
              <a:rPr lang="ru-RU" dirty="0">
                <a:latin typeface="Constantia" pitchFamily="18" charset="0"/>
              </a:rPr>
              <a:t>Что происходит (он движется)</a:t>
            </a:r>
          </a:p>
          <a:p>
            <a:r>
              <a:rPr lang="ru-RU" dirty="0">
                <a:latin typeface="Constantia" pitchFamily="18" charset="0"/>
              </a:rPr>
              <a:t>А теперь подуйте на сырой песок?</a:t>
            </a:r>
          </a:p>
          <a:p>
            <a:r>
              <a:rPr lang="ru-RU" dirty="0">
                <a:latin typeface="Constantia" pitchFamily="18" charset="0"/>
              </a:rPr>
              <a:t>Что происходит? песчинки мокрые и они не движутся.</a:t>
            </a:r>
          </a:p>
          <a:p>
            <a:r>
              <a:rPr lang="ru-RU" b="1" dirty="0">
                <a:latin typeface="Constantia" pitchFamily="18" charset="0"/>
              </a:rPr>
              <a:t>Вывод</a:t>
            </a:r>
            <a:r>
              <a:rPr lang="ru-RU" dirty="0">
                <a:latin typeface="Constantia" pitchFamily="18" charset="0"/>
              </a:rPr>
              <a:t>: Песок сухой движется, а сырой нет.</a:t>
            </a:r>
          </a:p>
        </p:txBody>
      </p:sp>
      <p:pic>
        <p:nvPicPr>
          <p:cNvPr id="2051" name="Picture 3" descr="C:\Users\Admin\Desktop\Фото опыты\¦д¦-TВ¦- ¦-¦¬TЛTВTЛ\IMG_20230414_0935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2" t="2471"/>
          <a:stretch/>
        </p:blipFill>
        <p:spPr bwMode="auto">
          <a:xfrm>
            <a:off x="5855399" y="3573016"/>
            <a:ext cx="2915816" cy="321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воздухом: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6979" y="754936"/>
            <a:ext cx="58370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Познакомить с объектом неживой природы </a:t>
            </a:r>
            <a:r>
              <a:rPr lang="ru-RU" b="1" i="1" dirty="0">
                <a:latin typeface="Constantia" pitchFamily="18" charset="0"/>
              </a:rPr>
              <a:t>(воздух)</a:t>
            </a:r>
            <a:r>
              <a:rPr lang="ru-RU" b="1" dirty="0">
                <a:latin typeface="Constantia" pitchFamily="18" charset="0"/>
              </a:rPr>
              <a:t> и его свойствами, предоставить детям возможность экспериментировать с воздухом.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>
                <a:latin typeface="Constantia" pitchFamily="18" charset="0"/>
              </a:rPr>
              <a:t>Развивать </a:t>
            </a:r>
            <a:r>
              <a:rPr lang="ru-RU" b="1" dirty="0">
                <a:latin typeface="Constantia" pitchFamily="18" charset="0"/>
              </a:rPr>
              <a:t>способности сравнивать, обобщать результаты, делать выводы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Воспитывать у детей эмоционально-положительное, бережное и сочувственное отношение к объектам окружающей природы.</a:t>
            </a:r>
          </a:p>
        </p:txBody>
      </p:sp>
      <p:pic>
        <p:nvPicPr>
          <p:cNvPr id="3077" name="Picture 5" descr="C:\Users\Admin\Desktop\Фото опыты\¦д¦-TВ¦- ¦-¦¬TЛTВTЛ\IMG_20230414_1042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7"/>
          <a:stretch/>
        </p:blipFill>
        <p:spPr bwMode="auto">
          <a:xfrm>
            <a:off x="107504" y="858138"/>
            <a:ext cx="3024336" cy="287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\Desktop\Фото опыты\¦д¦-TВ¦- ¦-¦¬TЛTВTЛ\IMG_20230414_1044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4902" r="3016"/>
          <a:stretch/>
        </p:blipFill>
        <p:spPr bwMode="auto">
          <a:xfrm>
            <a:off x="5364088" y="3429000"/>
            <a:ext cx="3433967" cy="275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3861048"/>
            <a:ext cx="52565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Опыт «Поймаем воздух»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предлагает посмотреть в полиэтиленовый пакет. Что там?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(Он пуст)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Его можно сложить в несколько раз. Смотрите, какой он тоненький. Теперь мы набираем в пакет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завязываем его. Наш пакет полон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воздуха и похож на подушку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Теперь развяжем пакет, выпустим из него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Пакет стал опять тоненьким. Почему?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(В нём нет 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Опять наберём в пакет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и снова его выпустим.</a:t>
            </a:r>
          </a:p>
          <a:p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Воздух прозрачен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Чтобы его увидеть, его надо поймать.</a:t>
            </a:r>
          </a:p>
        </p:txBody>
      </p:sp>
    </p:spTree>
    <p:extLst>
      <p:ext uri="{BB962C8B-B14F-4D97-AF65-F5344CB8AC3E}">
        <p14:creationId xmlns:p14="http://schemas.microsoft.com/office/powerpoint/2010/main" val="3715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620688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воздухом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016" y="416853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nstantia" pitchFamily="18" charset="0"/>
              </a:rPr>
              <a:t>Опыт </a:t>
            </a:r>
            <a:r>
              <a:rPr lang="ru-RU" b="1" dirty="0" smtClean="0">
                <a:latin typeface="Constantia" pitchFamily="18" charset="0"/>
              </a:rPr>
              <a:t>«Где живёт воздух?»</a:t>
            </a:r>
            <a:endParaRPr lang="ru-RU" b="1" dirty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Описание: </a:t>
            </a:r>
            <a:r>
              <a:rPr lang="ru-RU" dirty="0" smtClean="0">
                <a:latin typeface="Constantia" pitchFamily="18" charset="0"/>
              </a:rPr>
              <a:t>Детям </a:t>
            </a:r>
            <a:r>
              <a:rPr lang="ru-RU" dirty="0">
                <a:latin typeface="Constantia" pitchFamily="18" charset="0"/>
              </a:rPr>
              <a:t>предлагается подумать, где можно найти много воздуха сразу? (В воздушных шариках). Чем мы надуваем шарики? (Воздухом). Воспитатель предлагает детям надуть шары и объясняет: мы как бы ловим воздух и запираем его в воздушном шарике. Если шарик сильно надуть, он может лопнуть. Почему? Воздух весь не поместится. Так что главное - не перестараться. (Предлагает детям поиграть с шарами).</a:t>
            </a:r>
          </a:p>
          <a:p>
            <a:r>
              <a:rPr lang="ru-RU" b="1" dirty="0">
                <a:latin typeface="Constantia" pitchFamily="18" charset="0"/>
              </a:rPr>
              <a:t>Вывод</a:t>
            </a:r>
            <a:r>
              <a:rPr lang="ru-RU" dirty="0">
                <a:latin typeface="Constantia" pitchFamily="18" charset="0"/>
              </a:rPr>
              <a:t>: В надутом шарике находится воздух.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5085184"/>
            <a:ext cx="698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Constantia" pitchFamily="18" charset="0"/>
              </a:rPr>
              <a:t>Опыт «Воздух легче воды»</a:t>
            </a:r>
            <a:endParaRPr lang="ru-RU" dirty="0">
              <a:latin typeface="Constantia" pitchFamily="18" charset="0"/>
            </a:endParaRPr>
          </a:p>
          <a:p>
            <a:pPr algn="r"/>
            <a:r>
              <a:rPr lang="ru-RU" b="1" dirty="0" smtClean="0">
                <a:latin typeface="Constantia" pitchFamily="18" charset="0"/>
              </a:rPr>
              <a:t>Описание: </a:t>
            </a:r>
            <a:r>
              <a:rPr lang="ru-RU" dirty="0" smtClean="0">
                <a:latin typeface="Constantia" pitchFamily="18" charset="0"/>
              </a:rPr>
              <a:t>Детям </a:t>
            </a:r>
            <a:r>
              <a:rPr lang="ru-RU" dirty="0">
                <a:latin typeface="Constantia" pitchFamily="18" charset="0"/>
              </a:rPr>
              <a:t>предлагается утопить игрушки, наполненные </a:t>
            </a:r>
            <a:r>
              <a:rPr lang="ru-RU" b="1" dirty="0">
                <a:latin typeface="Constantia" pitchFamily="18" charset="0"/>
              </a:rPr>
              <a:t>воздухом</a:t>
            </a:r>
            <a:r>
              <a:rPr lang="ru-RU" dirty="0">
                <a:latin typeface="Constantia" pitchFamily="18" charset="0"/>
              </a:rPr>
              <a:t>, в том числе спасательные круги. Почему они не тонут?</a:t>
            </a:r>
          </a:p>
          <a:p>
            <a:pPr algn="r"/>
            <a:r>
              <a:rPr lang="ru-RU" u="sng" dirty="0">
                <a:latin typeface="Constantia" pitchFamily="18" charset="0"/>
              </a:rPr>
              <a:t>Вывод</a:t>
            </a:r>
            <a:r>
              <a:rPr lang="ru-RU" dirty="0">
                <a:latin typeface="Constantia" pitchFamily="18" charset="0"/>
              </a:rPr>
              <a:t>: В игрушках находится </a:t>
            </a:r>
            <a:r>
              <a:rPr lang="ru-RU" b="1" dirty="0">
                <a:latin typeface="Constantia" pitchFamily="18" charset="0"/>
              </a:rPr>
              <a:t>воздух</a:t>
            </a:r>
            <a:r>
              <a:rPr lang="ru-RU" dirty="0">
                <a:latin typeface="Constantia" pitchFamily="18" charset="0"/>
              </a:rPr>
              <a:t>. </a:t>
            </a:r>
            <a:r>
              <a:rPr lang="ru-RU" b="1" dirty="0">
                <a:latin typeface="Constantia" pitchFamily="18" charset="0"/>
              </a:rPr>
              <a:t>Воздух легче воды</a:t>
            </a:r>
            <a:r>
              <a:rPr lang="ru-RU" dirty="0">
                <a:latin typeface="Constantia" pitchFamily="18" charset="0"/>
              </a:rPr>
              <a:t>.</a:t>
            </a:r>
          </a:p>
        </p:txBody>
      </p:sp>
      <p:pic>
        <p:nvPicPr>
          <p:cNvPr id="5" name="Picture 2" descr="C:\Users\Admin\Desktop\Фото опыты\¦д¦-TВ¦- ¦-¦¬TЛTВTЛ\IMG_20230414_0929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4" t="2795" r="16799" b="-2795"/>
          <a:stretch/>
        </p:blipFill>
        <p:spPr bwMode="auto">
          <a:xfrm>
            <a:off x="899592" y="2852936"/>
            <a:ext cx="3212322" cy="419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6873" y="329233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крупой:</a:t>
            </a:r>
            <a:endParaRPr lang="ru-RU" sz="2800" b="1" dirty="0">
              <a:latin typeface="Constantia" pitchFamily="18" charset="0"/>
            </a:endParaRPr>
          </a:p>
        </p:txBody>
      </p:sp>
      <p:pic>
        <p:nvPicPr>
          <p:cNvPr id="4098" name="Picture 2" descr="C:\Users\Admin\Desktop\Фото опыты\¦д¦-TВ¦- ¦-¦¬TЛTВTЛ\IMG_20230414_1023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584088" cy="343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0683" y="874455"/>
            <a:ext cx="523740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>
                <a:latin typeface="Constantia" pitchFamily="18" charset="0"/>
              </a:rPr>
              <a:t>познакомить-детей </a:t>
            </a:r>
            <a:r>
              <a:rPr lang="ru-RU" b="1" dirty="0">
                <a:latin typeface="Constantia" pitchFamily="18" charset="0"/>
              </a:rPr>
              <a:t>со свойствами круп</a:t>
            </a:r>
            <a:r>
              <a:rPr lang="ru-RU" b="1" dirty="0" smtClean="0">
                <a:latin typeface="Constantia" pitchFamily="18" charset="0"/>
              </a:rPr>
              <a:t>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>
                <a:latin typeface="Constantia" pitchFamily="18" charset="0"/>
              </a:rPr>
              <a:t>развивать </a:t>
            </a:r>
            <a:r>
              <a:rPr lang="ru-RU" b="1" dirty="0">
                <a:latin typeface="Constantia" pitchFamily="18" charset="0"/>
              </a:rPr>
              <a:t>познавательный </a:t>
            </a:r>
            <a:r>
              <a:rPr lang="ru-RU" b="1" dirty="0" smtClean="0">
                <a:latin typeface="Constantia" pitchFamily="18" charset="0"/>
              </a:rPr>
              <a:t>интерес к</a:t>
            </a:r>
            <a:r>
              <a:rPr lang="ru-RU" b="1" dirty="0">
                <a:latin typeface="Constantia" pitchFamily="18" charset="0"/>
              </a:rPr>
              <a:t> экспериментированию, умение делать выводы, умозаключения</a:t>
            </a:r>
            <a:r>
              <a:rPr lang="ru-RU" b="1" dirty="0" smtClean="0">
                <a:latin typeface="Constantia" pitchFamily="18" charset="0"/>
              </a:rPr>
              <a:t>;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>
                <a:latin typeface="Constantia" pitchFamily="18" charset="0"/>
              </a:rPr>
              <a:t>развивать </a:t>
            </a:r>
            <a:r>
              <a:rPr lang="ru-RU" b="1" dirty="0">
                <a:latin typeface="Constantia" pitchFamily="18" charset="0"/>
              </a:rPr>
              <a:t>слуховое, зрительное, тактильное восприятие</a:t>
            </a:r>
            <a:r>
              <a:rPr lang="ru-RU" b="1" dirty="0" smtClean="0">
                <a:latin typeface="Constantia" pitchFamily="18" charset="0"/>
              </a:rPr>
              <a:t>;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Развивать познавательную активность, логическое мышление, внимание, умение излагать результаты исследования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000" b="1" dirty="0"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4678104"/>
            <a:ext cx="491736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latin typeface="Constantia" pitchFamily="18" charset="0"/>
              </a:rPr>
              <a:t>Опыт: «Крупа тяжелее воды»</a:t>
            </a:r>
          </a:p>
          <a:p>
            <a:pPr algn="r"/>
            <a:r>
              <a:rPr lang="ru-RU" sz="2000" dirty="0" smtClean="0">
                <a:latin typeface="Constantia" pitchFamily="18" charset="0"/>
              </a:rPr>
              <a:t>Детям предлагается взять </a:t>
            </a:r>
            <a:r>
              <a:rPr lang="ru-RU" sz="2000" dirty="0">
                <a:latin typeface="Constantia" pitchFamily="18" charset="0"/>
              </a:rPr>
              <a:t>ложечки и </a:t>
            </a:r>
            <a:r>
              <a:rPr lang="ru-RU" sz="2000" dirty="0" smtClean="0">
                <a:latin typeface="Constantia" pitchFamily="18" charset="0"/>
              </a:rPr>
              <a:t>насыпать</a:t>
            </a:r>
            <a:r>
              <a:rPr lang="ru-RU" sz="2000" dirty="0">
                <a:latin typeface="Constantia" pitchFamily="18" charset="0"/>
              </a:rPr>
              <a:t> </a:t>
            </a:r>
            <a:r>
              <a:rPr lang="ru-RU" sz="2000" b="1" dirty="0">
                <a:latin typeface="Constantia" pitchFamily="18" charset="0"/>
              </a:rPr>
              <a:t>крупу в стакан с </a:t>
            </a:r>
            <a:r>
              <a:rPr lang="ru-RU" sz="2000" b="1" dirty="0" smtClean="0">
                <a:latin typeface="Constantia" pitchFamily="18" charset="0"/>
              </a:rPr>
              <a:t>водой </a:t>
            </a:r>
            <a:r>
              <a:rPr lang="ru-RU" sz="2000" dirty="0" smtClean="0">
                <a:latin typeface="Constantia" pitchFamily="18" charset="0"/>
              </a:rPr>
              <a:t>и помешать</a:t>
            </a:r>
            <a:r>
              <a:rPr lang="ru-RU" sz="2000" dirty="0">
                <a:latin typeface="Constantia" pitchFamily="18" charset="0"/>
              </a:rPr>
              <a:t>. </a:t>
            </a:r>
            <a:endParaRPr lang="ru-RU" sz="2000" dirty="0" smtClean="0">
              <a:latin typeface="Constantia" pitchFamily="18" charset="0"/>
            </a:endParaRPr>
          </a:p>
          <a:p>
            <a:pPr algn="r"/>
            <a:r>
              <a:rPr lang="ru-RU" sz="2000" b="1" dirty="0" smtClean="0">
                <a:latin typeface="Constantia" pitchFamily="18" charset="0"/>
              </a:rPr>
              <a:t>Выводы: крупа</a:t>
            </a:r>
            <a:r>
              <a:rPr lang="ru-RU" sz="2000" dirty="0">
                <a:latin typeface="Constantia" pitchFamily="18" charset="0"/>
              </a:rPr>
              <a:t> тяжелее воды она тонет</a:t>
            </a:r>
          </a:p>
        </p:txBody>
      </p:sp>
      <p:pic>
        <p:nvPicPr>
          <p:cNvPr id="4099" name="Picture 3" descr="C:\Users\Admin\Desktop\Фото опыты\¦д¦-TВ¦- ¦-¦¬TЛTВTЛ\IMG_20230414_10265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5" r="11429"/>
          <a:stretch/>
        </p:blipFill>
        <p:spPr bwMode="auto">
          <a:xfrm>
            <a:off x="179512" y="3789040"/>
            <a:ext cx="4067539" cy="293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4088105"/>
            <a:ext cx="39254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Constantia" pitchFamily="18" charset="0"/>
              </a:rPr>
              <a:t>«Свет и тень»</a:t>
            </a:r>
            <a:endParaRPr lang="ru-RU" b="1" dirty="0">
              <a:latin typeface="Constantia" pitchFamily="18" charset="0"/>
            </a:endParaRPr>
          </a:p>
          <a:p>
            <a:r>
              <a:rPr lang="ru-RU" u="sng" dirty="0">
                <a:latin typeface="Constantia" pitchFamily="18" charset="0"/>
              </a:rPr>
              <a:t>Задача</a:t>
            </a:r>
            <a:r>
              <a:rPr lang="ru-RU" dirty="0">
                <a:latin typeface="Constantia" pitchFamily="18" charset="0"/>
              </a:rPr>
              <a:t>: познакомить детей с образованием тени от </a:t>
            </a:r>
            <a:r>
              <a:rPr lang="ru-RU" dirty="0" smtClean="0">
                <a:latin typeface="Constantia" pitchFamily="18" charset="0"/>
              </a:rPr>
              <a:t>предметов</a:t>
            </a:r>
            <a:r>
              <a:rPr lang="ru-RU" dirty="0">
                <a:latin typeface="Constantia" pitchFamily="18" charset="0"/>
              </a:rPr>
              <a:t>.</a:t>
            </a:r>
          </a:p>
          <a:p>
            <a:r>
              <a:rPr lang="ru-RU" u="sng" dirty="0" smtClean="0">
                <a:latin typeface="Constantia" pitchFamily="18" charset="0"/>
              </a:rPr>
              <a:t>Описание: </a:t>
            </a:r>
            <a:r>
              <a:rPr lang="ru-RU" dirty="0" smtClean="0">
                <a:latin typeface="Constantia" pitchFamily="18" charset="0"/>
              </a:rPr>
              <a:t>Показать </a:t>
            </a:r>
            <a:r>
              <a:rPr lang="ru-RU" dirty="0">
                <a:latin typeface="Constantia" pitchFamily="18" charset="0"/>
              </a:rPr>
              <a:t>тень от солнца на земле </a:t>
            </a:r>
            <a:r>
              <a:rPr lang="ru-RU" dirty="0" smtClean="0">
                <a:latin typeface="Constantia" pitchFamily="18" charset="0"/>
              </a:rPr>
              <a:t>от разных предметов.</a:t>
            </a:r>
          </a:p>
          <a:p>
            <a:r>
              <a:rPr lang="ru-RU" u="sng" dirty="0" smtClean="0">
                <a:latin typeface="Constantia" pitchFamily="18" charset="0"/>
              </a:rPr>
              <a:t>Вывод</a:t>
            </a:r>
            <a:r>
              <a:rPr lang="ru-RU" dirty="0">
                <a:latin typeface="Constantia" pitchFamily="18" charset="0"/>
              </a:rPr>
              <a:t>: при помощи естественного освещения – солнца мы можем создать тень.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11645" y="745540"/>
            <a:ext cx="5712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солнечными лучами: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02077" y="408810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latin typeface="Constantia" pitchFamily="18" charset="0"/>
              </a:rPr>
              <a:t>«Солнечные зайчики»</a:t>
            </a:r>
            <a:endParaRPr lang="ru-RU" b="1" dirty="0">
              <a:latin typeface="Constantia" pitchFamily="18" charset="0"/>
            </a:endParaRPr>
          </a:p>
          <a:p>
            <a:pPr algn="r"/>
            <a:r>
              <a:rPr lang="ru-RU" u="sng" dirty="0">
                <a:latin typeface="Constantia" pitchFamily="18" charset="0"/>
              </a:rPr>
              <a:t>Задача</a:t>
            </a:r>
            <a:r>
              <a:rPr lang="ru-RU" dirty="0">
                <a:latin typeface="Constantia" pitchFamily="18" charset="0"/>
              </a:rPr>
              <a:t>: </a:t>
            </a:r>
            <a:r>
              <a:rPr lang="ru-RU" dirty="0" smtClean="0">
                <a:latin typeface="Constantia" pitchFamily="18" charset="0"/>
              </a:rPr>
              <a:t>научить </a:t>
            </a:r>
            <a:r>
              <a:rPr lang="ru-RU" dirty="0">
                <a:latin typeface="Constantia" pitchFamily="18" charset="0"/>
              </a:rPr>
              <a:t>пускать солнечных зайчиков </a:t>
            </a:r>
            <a:r>
              <a:rPr lang="ru-RU" i="1" dirty="0">
                <a:latin typeface="Constantia" pitchFamily="18" charset="0"/>
              </a:rPr>
              <a:t>(отражать свет зеркалом и блестящими предметами</a:t>
            </a:r>
            <a:r>
              <a:rPr lang="ru-RU" i="1" dirty="0" smtClean="0">
                <a:latin typeface="Constantia" pitchFamily="18" charset="0"/>
              </a:rPr>
              <a:t>)</a:t>
            </a:r>
            <a:r>
              <a:rPr lang="ru-RU" dirty="0" smtClean="0">
                <a:latin typeface="Constantia" pitchFamily="18" charset="0"/>
              </a:rPr>
              <a:t>.</a:t>
            </a:r>
          </a:p>
          <a:p>
            <a:pPr algn="r"/>
            <a:r>
              <a:rPr lang="ru-RU" u="sng" dirty="0" smtClean="0">
                <a:latin typeface="Constantia" pitchFamily="18" charset="0"/>
              </a:rPr>
              <a:t>Описание: </a:t>
            </a:r>
            <a:r>
              <a:rPr lang="ru-RU" dirty="0" smtClean="0">
                <a:latin typeface="Constantia" pitchFamily="18" charset="0"/>
              </a:rPr>
              <a:t>Поймать </a:t>
            </a:r>
            <a:r>
              <a:rPr lang="ru-RU" dirty="0">
                <a:latin typeface="Constantia" pitchFamily="18" charset="0"/>
              </a:rPr>
              <a:t>луч света и направить его в нужном направлении, прятать их, прикрыв ладошкой.</a:t>
            </a:r>
          </a:p>
          <a:p>
            <a:pPr algn="r"/>
            <a:r>
              <a:rPr lang="ru-RU" u="sng" dirty="0">
                <a:latin typeface="Constantia" pitchFamily="18" charset="0"/>
              </a:rPr>
              <a:t>Вывод</a:t>
            </a:r>
            <a:r>
              <a:rPr lang="ru-RU" dirty="0">
                <a:latin typeface="Constantia" pitchFamily="18" charset="0"/>
              </a:rPr>
              <a:t>: зеркало отражает луч света и само становится источником света.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48178" y="1484784"/>
            <a:ext cx="462589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b="1" i="1" dirty="0">
                <a:latin typeface="Constantia" pitchFamily="18" charset="0"/>
              </a:rPr>
              <a:t>ознакомление со свойствами солнечных </a:t>
            </a:r>
            <a:r>
              <a:rPr lang="ru-RU" sz="2000" b="1" i="1" dirty="0" smtClean="0">
                <a:latin typeface="Constantia" pitchFamily="18" charset="0"/>
              </a:rPr>
              <a:t>лучей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b="1" i="1" dirty="0">
                <a:latin typeface="Constantia" pitchFamily="18" charset="0"/>
              </a:rPr>
              <a:t>формировать первичное </a:t>
            </a:r>
            <a:r>
              <a:rPr lang="ru-RU" sz="2000" b="1" i="1" dirty="0" smtClean="0">
                <a:latin typeface="Constantia" pitchFamily="18" charset="0"/>
              </a:rPr>
              <a:t>знания </a:t>
            </a:r>
            <a:r>
              <a:rPr lang="ru-RU" sz="2000" b="1" i="1" dirty="0">
                <a:latin typeface="Constantia" pitchFamily="18" charset="0"/>
              </a:rPr>
              <a:t>о </a:t>
            </a:r>
            <a:r>
              <a:rPr lang="ru-RU" sz="2000" b="1" i="1" dirty="0" smtClean="0">
                <a:latin typeface="Constantia" pitchFamily="18" charset="0"/>
              </a:rPr>
              <a:t>солнце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000" b="1" i="1" dirty="0">
                <a:latin typeface="Constantia" pitchFamily="18" charset="0"/>
              </a:rPr>
              <a:t>развивать познавательный интерес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" b="21540"/>
          <a:stretch/>
        </p:blipFill>
        <p:spPr>
          <a:xfrm>
            <a:off x="373126" y="829161"/>
            <a:ext cx="3190762" cy="324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1323791"/>
            <a:ext cx="7974632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Таким образом, экспериментирование</a:t>
            </a:r>
            <a:r>
              <a:rPr lang="ru-RU" sz="2400" dirty="0">
                <a:latin typeface="Constantia" pitchFamily="18" charset="0"/>
              </a:rPr>
              <a:t> не только приносят детям радость и эмоциональное равновесие, но </a:t>
            </a:r>
            <a:r>
              <a:rPr lang="ru-RU" sz="2400" dirty="0" smtClean="0">
                <a:latin typeface="Constantia" pitchFamily="18" charset="0"/>
              </a:rPr>
              <a:t>и развивают </a:t>
            </a:r>
            <a:r>
              <a:rPr lang="ru-RU" sz="2400" dirty="0">
                <a:latin typeface="Constantia" pitchFamily="18" charset="0"/>
              </a:rPr>
              <a:t>целый спектр умений и </a:t>
            </a:r>
            <a:r>
              <a:rPr lang="ru-RU" sz="2400" dirty="0" smtClean="0">
                <a:latin typeface="Constantia" pitchFamily="18" charset="0"/>
              </a:rPr>
              <a:t>способностей:</a:t>
            </a:r>
          </a:p>
          <a:p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onstantia" pitchFamily="18" charset="0"/>
              </a:rPr>
              <a:t>Развивает моторику </a:t>
            </a:r>
            <a:r>
              <a:rPr lang="ru-RU" sz="2400" dirty="0">
                <a:latin typeface="Constantia" pitchFamily="18" charset="0"/>
              </a:rPr>
              <a:t>и координацию движений рук, тактильные </a:t>
            </a:r>
            <a:r>
              <a:rPr lang="ru-RU" sz="2400" dirty="0" smtClean="0">
                <a:latin typeface="Constantia" pitchFamily="18" charset="0"/>
              </a:rPr>
              <a:t>чувства</a:t>
            </a:r>
            <a:r>
              <a:rPr lang="ru-RU" sz="2400" dirty="0">
                <a:latin typeface="Constantia" pitchFamily="18" charset="0"/>
              </a:rPr>
              <a:t>.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>
                <a:latin typeface="Constantia" pitchFamily="18" charset="0"/>
              </a:rPr>
              <a:t>Расширяется словарный запас и знания детей о свойствах живой и неживой природы.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>
                <a:latin typeface="Constantia" pitchFamily="18" charset="0"/>
              </a:rPr>
              <a:t>Развивает </a:t>
            </a:r>
            <a:r>
              <a:rPr lang="ru-RU" sz="2400" dirty="0" smtClean="0">
                <a:latin typeface="Constantia" pitchFamily="18" charset="0"/>
              </a:rPr>
              <a:t>воображение, </a:t>
            </a:r>
            <a:r>
              <a:rPr lang="ru-RU" sz="2400" dirty="0">
                <a:latin typeface="Constantia" pitchFamily="18" charset="0"/>
              </a:rPr>
              <a:t>мышление, фантазию, речь. 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dirty="0" smtClean="0">
                <a:latin typeface="Constantia" pitchFamily="18" charset="0"/>
              </a:rPr>
              <a:t>Улучшает динамику </a:t>
            </a:r>
            <a:r>
              <a:rPr lang="ru-RU" sz="2400" dirty="0">
                <a:latin typeface="Constantia" pitchFamily="18" charset="0"/>
              </a:rPr>
              <a:t>развития познавательного интереса и наблюдательности. </a:t>
            </a:r>
            <a:endParaRPr lang="ru-RU" sz="2400" dirty="0" smtClean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3345" y="116632"/>
            <a:ext cx="89451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Дети раннего возраста проявляют интерес ко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всему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что происходит вокруг. Малышей интересует все новое, неизведанное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  </a:t>
            </a:r>
            <a:endParaRPr lang="ru-RU" sz="2000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" y="1556792"/>
            <a:ext cx="4868935" cy="3600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41269" y="3506232"/>
            <a:ext cx="509847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Опытно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- экспериментальная деятельность позволяет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объединить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все виды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деятельности. Она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развивает наблюдательность и пытливость ума, развивает стремление к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познанию мира.</a:t>
            </a:r>
            <a:endParaRPr lang="ru-RU" sz="2000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3262" y="2124719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Развитие  познавательного интереса, </a:t>
            </a:r>
            <a:r>
              <a:rPr lang="ru-RU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познавательной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активности </a:t>
            </a:r>
            <a:r>
              <a:rPr lang="ru-RU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детском саду осуществляется 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играх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в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общении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в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деятельности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2640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процессе опытнической деятельности воспитатель не только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знакомит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детей с природой, но и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целенаправленно подводит 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детей к ее пониманию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2501" y="836712"/>
            <a:ext cx="76139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Для развития ребёнка решающее значение имеет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не изобилие знаний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а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тип их усвоения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определяющийся видом деятельности, в которой знания приобретались.</a:t>
            </a:r>
          </a:p>
        </p:txBody>
      </p:sp>
    </p:spTree>
    <p:extLst>
      <p:ext uri="{BB962C8B-B14F-4D97-AF65-F5344CB8AC3E}">
        <p14:creationId xmlns:p14="http://schemas.microsoft.com/office/powerpoint/2010/main" val="189742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9711" y="260648"/>
            <a:ext cx="847276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Особенно любят </a:t>
            </a:r>
            <a:r>
              <a:rPr lang="ru-RU" sz="2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экспериментировать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дети раннего возраста. </a:t>
            </a:r>
            <a:endParaRPr lang="ru-RU" sz="2000" b="1" i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764704"/>
            <a:ext cx="60349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Это объясняется тем, что им присуще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наглядно-действенное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и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наглядно-образное мышление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и экспериментирование, как никакой другой метод, соответствует этим возрастным особенностям. </a:t>
            </a:r>
            <a:endParaRPr lang="ru-RU" sz="2000" b="1" i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" y="548680"/>
            <a:ext cx="4486913" cy="345282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17329" y="2376449"/>
            <a:ext cx="49767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первые три года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экспериментирование –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практически </a:t>
            </a:r>
            <a:r>
              <a:rPr lang="ru-RU" sz="2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единственный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способом познания мира. </a:t>
            </a:r>
            <a:endParaRPr lang="ru-RU" sz="2000" b="1" i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0449" y="4114815"/>
            <a:ext cx="447757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ходе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проведения эксперимента создаются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ситуации, которые ребёнок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разрешает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посредством проведения опыта и,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анализируя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делает вывод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умозаключение, самостоятельно овладевая представлением о том или ином законе или явлении.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552" y="3854167"/>
            <a:ext cx="3753591" cy="2815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097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121856"/>
            <a:ext cx="842493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опытно – экспериментальной деятельности ребёнок выступает, как своеобразный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исследователь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самостоятельно воздействующий различными способами на окружающие его предметы и явления с целью более полного их познания и освоения.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16" y="1628800"/>
            <a:ext cx="4615335" cy="3117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5519" y="1484784"/>
            <a:ext cx="436961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Серия наблюдений, опытов и 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экспериментов, проводимых воспитателем, способствует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формированию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у детей </a:t>
            </a:r>
            <a:r>
              <a:rPr lang="ru-RU" sz="2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познавательной активности</a:t>
            </a:r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развитию наблюдательности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и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эмоциональности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в общении с окружающим миром.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06416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 ходе проведения опытов у дети учатся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сравнивать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делать выводы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устанавливать причинно – следственные связи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1" y="4077072"/>
            <a:ext cx="3429167" cy="2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7933" y="116632"/>
            <a:ext cx="871296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При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организации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опытно-экспериментальной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деятельности детей раннего возраста учитываются возрастные особенности и поэтому все предлагаемые мероприятия должны быть эмоционально окрашены и вызвать у детей положительные эмоции и желание действовать.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12" b="19106"/>
          <a:stretch/>
        </p:blipFill>
        <p:spPr>
          <a:xfrm>
            <a:off x="239778" y="1763392"/>
            <a:ext cx="3828166" cy="274572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139951" y="2060848"/>
            <a:ext cx="48109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Также для детей раннего возраста актуален </a:t>
            </a:r>
            <a:r>
              <a:rPr lang="ru-RU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принцип повтора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  У детей возникает интерес, только в когда они сами могут обнаружить свойства предметов, их сходство и различия. 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"/>
          <a:stretch/>
        </p:blipFill>
        <p:spPr>
          <a:xfrm>
            <a:off x="4860032" y="3789027"/>
            <a:ext cx="4067944" cy="2952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90516" y="4494599"/>
            <a:ext cx="538959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Усваивается 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всё прочно и надолго, когда ребёнок слышит, видит и делает </a:t>
            </a:r>
            <a:r>
              <a:rPr lang="ru-RU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сам</a:t>
            </a:r>
            <a:r>
              <a:rPr lang="ru-RU" sz="2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 Кроме того, эксперименты напоминают детям фокусы: они не обычны, порой захватывающие всё внимание детей, а главное — дети проделывают их сами.</a:t>
            </a:r>
          </a:p>
        </p:txBody>
      </p:sp>
    </p:spTree>
    <p:extLst>
      <p:ext uri="{BB962C8B-B14F-4D97-AF65-F5344CB8AC3E}">
        <p14:creationId xmlns:p14="http://schemas.microsoft.com/office/powerpoint/2010/main" val="129309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396552" y="165747"/>
            <a:ext cx="53953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onstantia" pitchFamily="18" charset="0"/>
              </a:rPr>
              <a:t>Тематика опытов</a:t>
            </a:r>
          </a:p>
          <a:p>
            <a:pPr algn="ctr"/>
            <a:r>
              <a:rPr lang="ru-RU" sz="2800" b="1" dirty="0" smtClean="0">
                <a:latin typeface="Constantia" pitchFamily="18" charset="0"/>
              </a:rPr>
              <a:t> (младшая группа): 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96752"/>
            <a:ext cx="4414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2400" b="1" dirty="0">
                <a:latin typeface="Constantia" pitchFamily="18" charset="0"/>
              </a:rPr>
              <a:t>Опыты с водой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668341"/>
            <a:ext cx="4414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2400" b="1" dirty="0">
                <a:latin typeface="Constantia" pitchFamily="18" charset="0"/>
              </a:rPr>
              <a:t>Опыты с песком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6052" y="2130006"/>
            <a:ext cx="3416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2400" b="1" dirty="0">
                <a:latin typeface="Constantia" pitchFamily="18" charset="0"/>
              </a:rPr>
              <a:t>Опыты с воздухом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6230" y="2636912"/>
            <a:ext cx="31342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2400" b="1" dirty="0">
                <a:latin typeface="Constantia" pitchFamily="18" charset="0"/>
              </a:rPr>
              <a:t>Опыты с крупой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0313" y="3198167"/>
            <a:ext cx="5166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2400" b="1" dirty="0" smtClean="0">
                <a:latin typeface="Constantia" pitchFamily="18" charset="0"/>
              </a:rPr>
              <a:t>Опыты </a:t>
            </a:r>
            <a:r>
              <a:rPr lang="ru-RU" sz="2400" b="1" dirty="0">
                <a:latin typeface="Constantia" pitchFamily="18" charset="0"/>
              </a:rPr>
              <a:t>с солнечными лучами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6" t="17451"/>
          <a:stretch/>
        </p:blipFill>
        <p:spPr>
          <a:xfrm>
            <a:off x="504057" y="3717032"/>
            <a:ext cx="3203847" cy="29419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7" b="26060"/>
          <a:stretch/>
        </p:blipFill>
        <p:spPr>
          <a:xfrm>
            <a:off x="3923928" y="4077072"/>
            <a:ext cx="5076056" cy="24853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188640"/>
            <a:ext cx="4067944" cy="305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12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88024" y="188639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Опыты с водой: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711859"/>
            <a:ext cx="54737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latin typeface="Constantia" pitchFamily="18" charset="0"/>
              </a:rPr>
              <a:t>Знакомство детей с окружающим миром (свойства воды)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atin typeface="Constantia" pitchFamily="18" charset="0"/>
              </a:rPr>
              <a:t>Снятие </a:t>
            </a:r>
            <a:r>
              <a:rPr lang="ru-RU" sz="2000" b="1" dirty="0">
                <a:latin typeface="Constantia" pitchFamily="18" charset="0"/>
              </a:rPr>
              <a:t>психического напряжения, состояния внутреннего дискомфорта и агрессии.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atin typeface="Constantia" pitchFamily="18" charset="0"/>
              </a:rPr>
              <a:t>Физическое </a:t>
            </a:r>
            <a:r>
              <a:rPr lang="ru-RU" sz="2000" b="1" dirty="0">
                <a:latin typeface="Constantia" pitchFamily="18" charset="0"/>
              </a:rPr>
              <a:t>развитие малышей (развивается зрительно-двигательная координация и мелкая моторика рук).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atin typeface="Constantia" pitchFamily="18" charset="0"/>
              </a:rPr>
              <a:t>Расширение </a:t>
            </a:r>
            <a:r>
              <a:rPr lang="ru-RU" sz="2000" b="1" dirty="0">
                <a:latin typeface="Constantia" pitchFamily="18" charset="0"/>
              </a:rPr>
              <a:t>словарного запаса.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6"/>
          <a:stretch/>
        </p:blipFill>
        <p:spPr>
          <a:xfrm>
            <a:off x="323528" y="405053"/>
            <a:ext cx="2952328" cy="3023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44416"/>
            <a:ext cx="3995936" cy="29969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5" t="10380" b="20606"/>
          <a:stretch/>
        </p:blipFill>
        <p:spPr>
          <a:xfrm>
            <a:off x="4825725" y="3744416"/>
            <a:ext cx="3995936" cy="280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3920" y="260648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Constantia" pitchFamily="18" charset="0"/>
              </a:rPr>
              <a:t>Опыты с водой:</a:t>
            </a:r>
            <a:endParaRPr lang="ru-RU" sz="3200" b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74455"/>
            <a:ext cx="48965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Опыт «</a:t>
            </a:r>
            <a:r>
              <a:rPr lang="ru-RU" sz="2000" b="1" dirty="0">
                <a:latin typeface="Constantia" pitchFamily="18" charset="0"/>
              </a:rPr>
              <a:t>Вода жидкая»</a:t>
            </a:r>
          </a:p>
          <a:p>
            <a:r>
              <a:rPr lang="ru-RU" sz="2000" b="1" dirty="0">
                <a:latin typeface="Constantia" pitchFamily="18" charset="0"/>
              </a:rPr>
              <a:t>Цель</a:t>
            </a:r>
            <a:r>
              <a:rPr lang="ru-RU" sz="2000" dirty="0">
                <a:latin typeface="Constantia" pitchFamily="18" charset="0"/>
              </a:rPr>
              <a:t>: познакомить со свойствами воды: льётся, движется.</a:t>
            </a:r>
          </a:p>
          <a:p>
            <a:r>
              <a:rPr lang="ru-RU" sz="2000" b="1" dirty="0">
                <a:latin typeface="Constantia" pitchFamily="18" charset="0"/>
              </a:rPr>
              <a:t>Материал</a:t>
            </a:r>
            <a:r>
              <a:rPr lang="ru-RU" sz="2000" dirty="0">
                <a:latin typeface="Constantia" pitchFamily="18" charset="0"/>
              </a:rPr>
              <a:t>: ванночка с </a:t>
            </a:r>
            <a:r>
              <a:rPr lang="ru-RU" sz="2000" b="1" dirty="0">
                <a:latin typeface="Constantia" pitchFamily="18" charset="0"/>
              </a:rPr>
              <a:t>водой</a:t>
            </a:r>
            <a:r>
              <a:rPr lang="ru-RU" sz="2000" dirty="0">
                <a:latin typeface="Constantia" pitchFamily="18" charset="0"/>
              </a:rPr>
              <a:t>, игрушки.</a:t>
            </a:r>
          </a:p>
          <a:p>
            <a:r>
              <a:rPr lang="ru-RU" sz="2000" dirty="0">
                <a:latin typeface="Constantia" pitchFamily="18" charset="0"/>
              </a:rPr>
              <a:t>Предложите детям поиграть с </a:t>
            </a:r>
            <a:r>
              <a:rPr lang="ru-RU" sz="2000" b="1" dirty="0">
                <a:latin typeface="Constantia" pitchFamily="18" charset="0"/>
              </a:rPr>
              <a:t>водой</a:t>
            </a:r>
            <a:r>
              <a:rPr lang="ru-RU" sz="2000" dirty="0">
                <a:latin typeface="Constantia" pitchFamily="18" charset="0"/>
              </a:rPr>
              <a:t>, обратите их внимание, что водичка движется по направлению движения их руки, а так же она переливается, льётся.</a:t>
            </a:r>
          </a:p>
        </p:txBody>
      </p:sp>
      <p:pic>
        <p:nvPicPr>
          <p:cNvPr id="1026" name="Picture 2" descr="C:\Users\Admin\Desktop\Фото опыты\¦д¦-TВ¦- ¦-¦¬TЛTВTЛ\IMG_20230414_101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547"/>
            <a:ext cx="2880320" cy="384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67944" y="4149079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latin typeface="Constantia" pitchFamily="18" charset="0"/>
              </a:rPr>
              <a:t>Опыт  «Вода путешественница»</a:t>
            </a:r>
          </a:p>
          <a:p>
            <a:pPr algn="r"/>
            <a:r>
              <a:rPr lang="ru-RU" sz="2000" b="1" dirty="0">
                <a:latin typeface="Constantia" pitchFamily="18" charset="0"/>
              </a:rPr>
              <a:t>Цель: </a:t>
            </a:r>
            <a:r>
              <a:rPr lang="ru-RU" sz="2000" dirty="0">
                <a:latin typeface="Constantia" pitchFamily="18" charset="0"/>
              </a:rPr>
              <a:t>дать представление о том, что воду можно собрать различными предметами – губкой, пипеткой, грушей, салфеткой.</a:t>
            </a:r>
          </a:p>
          <a:p>
            <a:pPr algn="r"/>
            <a:r>
              <a:rPr lang="ru-RU" sz="2000" b="1" dirty="0">
                <a:latin typeface="Constantia" pitchFamily="18" charset="0"/>
              </a:rPr>
              <a:t>Материал: </a:t>
            </a:r>
            <a:r>
              <a:rPr lang="ru-RU" sz="2000" dirty="0">
                <a:latin typeface="Constantia" pitchFamily="18" charset="0"/>
              </a:rPr>
              <a:t>поролоновая губка, пластмассовый шприц без иглы, резиновая груша, ванночка с </a:t>
            </a:r>
            <a:r>
              <a:rPr lang="ru-RU" sz="2000" b="1" dirty="0">
                <a:latin typeface="Constantia" pitchFamily="18" charset="0"/>
              </a:rPr>
              <a:t>водой</a:t>
            </a:r>
            <a:r>
              <a:rPr lang="ru-RU" sz="2000" dirty="0">
                <a:latin typeface="Constantia" pitchFamily="18" charset="0"/>
              </a:rPr>
              <a:t>.</a:t>
            </a:r>
          </a:p>
        </p:txBody>
      </p:sp>
      <p:pic>
        <p:nvPicPr>
          <p:cNvPr id="1027" name="Picture 3" descr="C:\Users\Admin\Desktop\Фото опыты\¦д¦-TВ¦- ¦-¦¬TЛTВTЛ\IMG_20230414_095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88632"/>
            <a:ext cx="4011627" cy="30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6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919287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onstantia" pitchFamily="18" charset="0"/>
              </a:rPr>
              <a:t>Опыты с песком:</a:t>
            </a:r>
            <a:endParaRPr lang="ru-RU" sz="3600" b="1" dirty="0">
              <a:latin typeface="Constant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4" y="241484"/>
            <a:ext cx="3813138" cy="3041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43338" y="1762479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Помочь детям лучше узнать окружающий его мир неживой природы</a:t>
            </a:r>
            <a:r>
              <a:rPr lang="ru-RU" b="1" dirty="0" smtClean="0">
                <a:latin typeface="Constantia" pitchFamily="18" charset="0"/>
              </a:rPr>
              <a:t>;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Создать благоприятные условия для сенсорного восприятия, совершенствование таких жизненно важных психических процессов, как ощущения, являющихся первыми ступенями в познании окружающего мира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Через опыты научить детей определять физические свойства песка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>
                <a:latin typeface="Constantia" pitchFamily="18" charset="0"/>
              </a:rPr>
              <a:t>Научить детей делать самостоятельные выводы по результатам обследования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3521" r="16350"/>
          <a:stretch/>
        </p:blipFill>
        <p:spPr>
          <a:xfrm>
            <a:off x="5046423" y="3481349"/>
            <a:ext cx="3698755" cy="330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623</Words>
  <Application>Microsoft Office PowerPoint</Application>
  <PresentationFormat>Экран (4:3)</PresentationFormat>
  <Paragraphs>101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MDOU</cp:lastModifiedBy>
  <cp:revision>49</cp:revision>
  <dcterms:created xsi:type="dcterms:W3CDTF">2023-04-13T10:35:52Z</dcterms:created>
  <dcterms:modified xsi:type="dcterms:W3CDTF">2023-04-18T11:15:32Z</dcterms:modified>
</cp:coreProperties>
</file>