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98" r:id="rId3"/>
    <p:sldId id="268" r:id="rId4"/>
    <p:sldId id="270" r:id="rId5"/>
    <p:sldId id="267" r:id="rId6"/>
    <p:sldId id="277" r:id="rId7"/>
    <p:sldId id="280" r:id="rId8"/>
    <p:sldId id="299" r:id="rId9"/>
    <p:sldId id="294" r:id="rId10"/>
    <p:sldId id="300" r:id="rId11"/>
    <p:sldId id="301" r:id="rId12"/>
    <p:sldId id="29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>
          <p15:clr>
            <a:srgbClr val="A4A3A4"/>
          </p15:clr>
        </p15:guide>
        <p15:guide id="2" pos="28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50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57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>
              <a:fillRect/>
            </a:stretch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>
              <a:fillRect/>
            </a:stretch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>
              <a:fillRect/>
            </a:stretch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>
              <a:fillRect/>
            </a:stretch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Medical_History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-28864"/>
            <a:ext cx="93726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8992" y="130088"/>
            <a:ext cx="9152745" cy="2536911"/>
          </a:xfrm>
        </p:spPr>
        <p:txBody>
          <a:bodyPr>
            <a:no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Итоговый индивидульный проект 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на тему: 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«Влияние электронных сигарет     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на организм человека»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07214" y="3810000"/>
            <a:ext cx="6606540" cy="2325688"/>
          </a:xfrm>
        </p:spPr>
        <p:txBody>
          <a:bodyPr>
            <a:noAutofit/>
          </a:bodyPr>
          <a:lstStyle/>
          <a:p>
            <a:pPr algn="r"/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 :</a:t>
            </a:r>
          </a:p>
          <a:p>
            <a:pPr algn="r"/>
            <a:r>
              <a:rPr lang="ru-RU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Задворный</a:t>
            </a: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 Вячеславович, ученик 11 «Б» класса</a:t>
            </a:r>
          </a:p>
          <a:p>
            <a:pPr algn="r"/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Руководители:</a:t>
            </a:r>
          </a:p>
          <a:p>
            <a:pPr algn="r"/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Тропина Елена Владимировна,</a:t>
            </a:r>
          </a:p>
          <a:p>
            <a:pPr algn="r"/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и химии.</a:t>
            </a:r>
          </a:p>
          <a:p>
            <a:pPr algn="r"/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Черепанов Андрей Геогриевич,</a:t>
            </a:r>
          </a:p>
          <a:p>
            <a:pPr algn="r"/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и химии.</a:t>
            </a:r>
          </a:p>
        </p:txBody>
      </p:sp>
      <p:pic>
        <p:nvPicPr>
          <p:cNvPr id="3" name="Изображение 2" descr="voopoo-black-drag-0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8600" y="4430395"/>
            <a:ext cx="2433955" cy="24447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811F8B-F706-45D9-BD1D-CF269FD16EA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3127">
            <a:off x="6763228" y="504678"/>
            <a:ext cx="1855748" cy="16474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6247544-0A4F-414F-8AED-4074E0A55B3D}"/>
              </a:ext>
            </a:extLst>
          </p:cNvPr>
          <p:cNvSpPr/>
          <p:nvPr/>
        </p:nvSpPr>
        <p:spPr>
          <a:xfrm>
            <a:off x="533401" y="533400"/>
            <a:ext cx="685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4 Обнаружение </a:t>
            </a:r>
            <a:r>
              <a:rPr lang="ru-RU" alt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циановодорода</a:t>
            </a:r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Методика: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пробирку налил 2 мл водного раствора жидкости добавил 3 капли раствора AgNO3, слегка встряхнул её. </a:t>
            </a:r>
          </a:p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 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наблюдаю выпадение белого осадка в каждой пробирке. В растворе жидкости содержится </a:t>
            </a:r>
            <a:r>
              <a:rPr lang="ru-RU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циановодородная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(синильная) кислота HCN, которая входит в состав сильнейшего неорганического яда – цианистого калия КCN, смертельная доза которого при попадании в пищеварительную систему человека составляет 1,7 мг/кг.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58B5A5E-4298-41CA-86CB-40420AC483A6}"/>
              </a:ext>
            </a:extLst>
          </p:cNvPr>
          <p:cNvSpPr/>
          <p:nvPr/>
        </p:nvSpPr>
        <p:spPr>
          <a:xfrm>
            <a:off x="1295400" y="3463636"/>
            <a:ext cx="6858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Вывод: </a:t>
            </a:r>
            <a:r>
              <a:rPr lang="ru-RU" dirty="0" err="1">
                <a:solidFill>
                  <a:srgbClr val="FF0000"/>
                </a:solidFill>
              </a:rPr>
              <a:t>Этог</a:t>
            </a:r>
            <a:r>
              <a:rPr lang="ru-RU" dirty="0">
                <a:solidFill>
                  <a:srgbClr val="FF0000"/>
                </a:solidFill>
              </a:rPr>
              <a:t> сильнейший яд общетоксического действия, блокирует клеточную </a:t>
            </a:r>
            <a:r>
              <a:rPr lang="ru-RU" dirty="0" err="1">
                <a:solidFill>
                  <a:srgbClr val="FF0000"/>
                </a:solidFill>
              </a:rPr>
              <a:t>цитохромоксидазу</a:t>
            </a:r>
            <a:r>
              <a:rPr lang="ru-RU" dirty="0">
                <a:solidFill>
                  <a:srgbClr val="FF0000"/>
                </a:solidFill>
              </a:rPr>
              <a:t>, в результате чего возникает выраженная тканевая гипоксия. При вдыхании синильной кислоты в небольших концентрациях наблюдается царапанье в горле, горький вкус во рту, головная боль, тошнота, рвота, боли за грудиной. При нарастании интоксикации уменьшается частота пульса, усиливается одышка, развиваются судороги, наступает потеря сознания. </a:t>
            </a:r>
          </a:p>
        </p:txBody>
      </p:sp>
    </p:spTree>
    <p:extLst>
      <p:ext uri="{BB962C8B-B14F-4D97-AF65-F5344CB8AC3E}">
        <p14:creationId xmlns:p14="http://schemas.microsoft.com/office/powerpoint/2010/main" val="2798974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55CA98-4D3C-4D24-8831-F42EB88A6698}"/>
              </a:ext>
            </a:extLst>
          </p:cNvPr>
          <p:cNvSpPr/>
          <p:nvPr/>
        </p:nvSpPr>
        <p:spPr>
          <a:xfrm>
            <a:off x="2133600" y="609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Проведение опыта: </a:t>
            </a:r>
          </a:p>
          <a:p>
            <a:pPr algn="ctr"/>
            <a:r>
              <a:rPr lang="ru-RU" dirty="0"/>
              <a:t>Определение </a:t>
            </a:r>
            <a:r>
              <a:rPr lang="ru-RU" dirty="0" err="1"/>
              <a:t>самочувсвия</a:t>
            </a:r>
            <a:r>
              <a:rPr lang="ru-RU" dirty="0"/>
              <a:t> после парение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31969B8-0A3A-4FA3-8AFE-086E4C5A79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08537"/>
              </p:ext>
            </p:extLst>
          </p:nvPr>
        </p:nvGraphicFramePr>
        <p:xfrm>
          <a:off x="1600200" y="1371600"/>
          <a:ext cx="6096000" cy="3450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0366314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358592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08283550"/>
                    </a:ext>
                  </a:extLst>
                </a:gridCol>
              </a:tblGrid>
              <a:tr h="1008112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Результаты опыта на изменение пульса и давления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46509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после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809251"/>
                  </a:ext>
                </a:extLst>
              </a:tr>
              <a:tr h="93038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Пульс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86119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Давление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125/80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145/88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880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551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е поле 2"/>
          <p:cNvSpPr txBox="1"/>
          <p:nvPr/>
        </p:nvSpPr>
        <p:spPr>
          <a:xfrm>
            <a:off x="580390" y="587375"/>
            <a:ext cx="80397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Заключение: </a:t>
            </a:r>
            <a:r>
              <a:rPr lang="ru-RU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В 2020 году Совет Федерации одобрил закон, приравнивающий  всю </a:t>
            </a:r>
            <a:r>
              <a:rPr lang="ru-RU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никотинсодержащию</a:t>
            </a:r>
            <a:r>
              <a:rPr lang="ru-RU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продукцию, в том числе и электронные сигареты к обычным табачным изделиям. Тем самым, они запретили курение в общественных местах, а также продажу людям, не достигших 18 лет электронных сигарет и прочей подобной продукции. Современную молодёжь такие нововведения не останавливают. </a:t>
            </a:r>
          </a:p>
          <a:p>
            <a:pPr algn="ctr"/>
            <a:r>
              <a:rPr lang="ru-RU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для таких компаний - основной источник дохода.</a:t>
            </a:r>
          </a:p>
          <a:p>
            <a:r>
              <a:rPr lang="ru-RU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современный рынок заполнен электронными сигаретами разных видов и имеют высокий спрос, среди покупателей </a:t>
            </a:r>
          </a:p>
          <a:p>
            <a:r>
              <a:rPr lang="ru-RU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исследовании вреда или пользы электронных сигарет, мы выяснили, что на сегодняшний день электронная сигарета - модное увлечение молодёжи, которое вредит </a:t>
            </a:r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организму человека.</a:t>
            </a:r>
            <a:endParaRPr lang="ru-RU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C9651DB-F255-40B5-8CE3-543B2D2EA540}"/>
              </a:ext>
            </a:extLst>
          </p:cNvPr>
          <p:cNvSpPr/>
          <p:nvPr/>
        </p:nvSpPr>
        <p:spPr>
          <a:xfrm>
            <a:off x="990600" y="4876800"/>
            <a:ext cx="7010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Курение электронной сигареты  наносит пагубное влияние на организм и состояние человеческого организма.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A4E922-F65A-475F-B4C1-DE7552910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457200"/>
            <a:ext cx="3048000" cy="5824855"/>
          </a:xfrm>
          <a:prstGeom prst="rect">
            <a:avLst/>
          </a:prstGeom>
        </p:spPr>
      </p:pic>
      <p:sp>
        <p:nvSpPr>
          <p:cNvPr id="5" name="Текстовое поле 4"/>
          <p:cNvSpPr txBox="1"/>
          <p:nvPr/>
        </p:nvSpPr>
        <p:spPr>
          <a:xfrm>
            <a:off x="542925" y="575945"/>
            <a:ext cx="57816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изучить воздействие электронных сигарет на организм человека.</a:t>
            </a:r>
          </a:p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Собрать информацию из различных источников по данной теме для создания проекта;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Проанализировать полученную информацию из различных источников;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Изучить историю появления данного устройства, понять почему оно получило огромную популярность среди нынешней молодёжи;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Провести химические опыты в нашей школе по доказательству вреда на организм человека.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544C714-F92C-4A06-980D-CFDF9AABE44F}"/>
              </a:ext>
            </a:extLst>
          </p:cNvPr>
          <p:cNvSpPr/>
          <p:nvPr/>
        </p:nvSpPr>
        <p:spPr>
          <a:xfrm>
            <a:off x="685800" y="439780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вейпинг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среди молодёжи.</a:t>
            </a:r>
          </a:p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 электронных сигарет.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3ED33F5-6A62-4A82-B961-0CBC7340AF17}"/>
              </a:ext>
            </a:extLst>
          </p:cNvPr>
          <p:cNvSpPr/>
          <p:nvPr/>
        </p:nvSpPr>
        <p:spPr>
          <a:xfrm>
            <a:off x="542925" y="5394439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моего проекта заключается в том, чтобы рассказать какой потенциальный вред или пользу несут электронные сигареты, а также доказать, что в электронной сигарете находиться яд.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316" y="-32674"/>
            <a:ext cx="7209367" cy="13038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появление электронных сигарет</a:t>
            </a:r>
            <a:endParaRPr lang="ru-RU" sz="2665" b="1" dirty="0"/>
          </a:p>
        </p:txBody>
      </p:sp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788035" y="381000"/>
            <a:ext cx="4317365" cy="3447415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 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2003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году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китаец Хон Лик представляет всему миру своё устройство. Так как он был заядлым курильщиком, как и его отец, он решил создать сигарету, которая будет менее вредной, нежели чем обычная. Показывая, что средства типа никотинового пластыря и жвачки показали низкую эффективность, он идёт другим путём и благодаря своим знаниям, он создаёт электронную сигарету.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 по сегодняшний день электронные сигареты усовершенствуются, появляются более продвинутые модели с разной мощностью.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6A2AD9-6872-4C4F-822F-30CB270FF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253874"/>
            <a:ext cx="3408012" cy="43087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/>
              <a:t>  </a:t>
            </a: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781339" y="3732472"/>
            <a:ext cx="804735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 электронных сигарет достаточно много: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1.Боксмоды - это устройство с возможностью настройки характеристик.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Мех-моды - у которых отсутствует электронная плата.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3.POD-cистемы - самые распространённые в мире, имеют эргономичный вид. 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4.Одноразовые электронные сигареты, они имеют ограниченное число затяжек. </a:t>
            </a:r>
          </a:p>
          <a:p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виды устройств объединяет одна цель - конденсация жидкости в пар.</a:t>
            </a:r>
          </a:p>
        </p:txBody>
      </p:sp>
      <p:pic>
        <p:nvPicPr>
          <p:cNvPr id="14" name="Изображение 5" descr="боксмод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8320" y="457200"/>
            <a:ext cx="2291715" cy="2019300"/>
          </a:xfrm>
          <a:prstGeom prst="rect">
            <a:avLst/>
          </a:prstGeom>
        </p:spPr>
      </p:pic>
      <p:sp>
        <p:nvSpPr>
          <p:cNvPr id="17" name="Текстовое поле 16"/>
          <p:cNvSpPr txBox="1"/>
          <p:nvPr/>
        </p:nvSpPr>
        <p:spPr>
          <a:xfrm>
            <a:off x="561340" y="2514600"/>
            <a:ext cx="22586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Боксмод</a:t>
            </a:r>
          </a:p>
        </p:txBody>
      </p:sp>
      <p:pic>
        <p:nvPicPr>
          <p:cNvPr id="19" name="Изображение 6" descr="мехмод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820670" y="457200"/>
            <a:ext cx="1774825" cy="2019300"/>
          </a:xfrm>
          <a:prstGeom prst="rect">
            <a:avLst/>
          </a:prstGeom>
        </p:spPr>
      </p:pic>
      <p:pic>
        <p:nvPicPr>
          <p:cNvPr id="21" name="Изображение 7" descr="поды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57200"/>
            <a:ext cx="1751965" cy="2019935"/>
          </a:xfrm>
          <a:prstGeom prst="rect">
            <a:avLst/>
          </a:prstGeom>
        </p:spPr>
      </p:pic>
      <p:pic>
        <p:nvPicPr>
          <p:cNvPr id="23" name="Изображение 8" descr="ОДНОРАЗКИ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436880"/>
            <a:ext cx="2485390" cy="2077720"/>
          </a:xfrm>
          <a:prstGeom prst="rect">
            <a:avLst/>
          </a:prstGeom>
        </p:spPr>
      </p:pic>
      <p:sp>
        <p:nvSpPr>
          <p:cNvPr id="25" name="Текстовое поле 24"/>
          <p:cNvSpPr txBox="1"/>
          <p:nvPr/>
        </p:nvSpPr>
        <p:spPr>
          <a:xfrm>
            <a:off x="2820670" y="2559050"/>
            <a:ext cx="1751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Мех-мод</a:t>
            </a:r>
          </a:p>
        </p:txBody>
      </p:sp>
      <p:sp>
        <p:nvSpPr>
          <p:cNvPr id="26" name="Текстовое поле 25"/>
          <p:cNvSpPr txBox="1"/>
          <p:nvPr/>
        </p:nvSpPr>
        <p:spPr>
          <a:xfrm>
            <a:off x="4592955" y="2620010"/>
            <a:ext cx="17468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POD-</a:t>
            </a:r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</a:p>
        </p:txBody>
      </p:sp>
      <p:sp>
        <p:nvSpPr>
          <p:cNvPr id="27" name="Текстовое поле 26"/>
          <p:cNvSpPr txBox="1"/>
          <p:nvPr/>
        </p:nvSpPr>
        <p:spPr>
          <a:xfrm>
            <a:off x="6323965" y="2567940"/>
            <a:ext cx="25393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Одноразовые электронные сигареты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3735" y="3039110"/>
            <a:ext cx="4158615" cy="3296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и его принцип действия: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работы электронной сигареты прост. Обычно она состоит из источника питания(батареи) и атомайзера и прочей электроники.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Замещающее содержимое 4" descr="q19ilcdz3l7onr3y2kfpqmli98ruing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3400" y="533400"/>
            <a:ext cx="2135505" cy="1953895"/>
          </a:xfrm>
          <a:prstGeom prst="rect">
            <a:avLst/>
          </a:prstGeom>
        </p:spPr>
      </p:pic>
      <p:pic>
        <p:nvPicPr>
          <p:cNvPr id="7" name="Изображение 6" descr="14591458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905" y="518795"/>
            <a:ext cx="2711450" cy="1968500"/>
          </a:xfrm>
          <a:prstGeom prst="rect">
            <a:avLst/>
          </a:prstGeom>
        </p:spPr>
      </p:pic>
      <p:pic>
        <p:nvPicPr>
          <p:cNvPr id="9" name="Изображение 8" descr="c0479a305d9663a74448808fdd940a1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0355" y="533400"/>
            <a:ext cx="3234690" cy="1953895"/>
          </a:xfrm>
          <a:prstGeom prst="rect">
            <a:avLst/>
          </a:prstGeom>
        </p:spPr>
      </p:pic>
      <p:pic>
        <p:nvPicPr>
          <p:cNvPr id="11" name="Изображение 10" descr="1958546_R_Z001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3290" y="2487295"/>
            <a:ext cx="3880485" cy="33248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USP-EP-Vegetable_Glyceri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048000"/>
            <a:ext cx="2551430" cy="3276600"/>
          </a:xfrm>
          <a:prstGeom prst="rect">
            <a:avLst/>
          </a:prstGeom>
        </p:spPr>
      </p:pic>
      <p:sp>
        <p:nvSpPr>
          <p:cNvPr id="4" name="Текстовое поле 3"/>
          <p:cNvSpPr txBox="1"/>
          <p:nvPr/>
        </p:nvSpPr>
        <p:spPr>
          <a:xfrm>
            <a:off x="530225" y="533400"/>
            <a:ext cx="8082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жидкостей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электронных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сигарет</a:t>
            </a:r>
            <a:r>
              <a:rPr lang="ru-RU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FCA2313-46DB-4736-80CC-39A650D475E9}"/>
              </a:ext>
            </a:extLst>
          </p:cNvPr>
          <p:cNvSpPr/>
          <p:nvPr/>
        </p:nvSpPr>
        <p:spPr>
          <a:xfrm>
            <a:off x="609600" y="1153571"/>
            <a:ext cx="5943600" cy="3788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itchFamily="34" charset="0"/>
                <a:ea typeface="Times New Roman"/>
                <a:cs typeface="Calibri" pitchFamily="34" charset="0"/>
              </a:rPr>
              <a:t>Глицерин – отвечает за образование пара;</a:t>
            </a:r>
            <a:endParaRPr lang="ru-RU" dirty="0">
              <a:latin typeface="Calibri" pitchFamily="34" charset="0"/>
              <a:cs typeface="Calibri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itchFamily="34" charset="0"/>
                <a:ea typeface="Times New Roman"/>
                <a:cs typeface="Calibri" pitchFamily="34" charset="0"/>
              </a:rPr>
              <a:t>Пропиленгликоль – усиливает ощущение крепкости  и вкусовые свойства;</a:t>
            </a:r>
            <a:endParaRPr lang="ru-RU" dirty="0">
              <a:latin typeface="Calibri" pitchFamily="34" charset="0"/>
              <a:cs typeface="Calibri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itchFamily="34" charset="0"/>
                <a:ea typeface="Times New Roman"/>
                <a:cs typeface="Calibri" pitchFamily="34" charset="0"/>
              </a:rPr>
              <a:t>Ароматизаторы – придают пару определенный вкус;</a:t>
            </a:r>
            <a:endParaRPr lang="ru-RU" dirty="0">
              <a:latin typeface="Calibri" pitchFamily="34" charset="0"/>
              <a:cs typeface="Calibri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itchFamily="34" charset="0"/>
                <a:ea typeface="Times New Roman"/>
                <a:cs typeface="Calibri" pitchFamily="34" charset="0"/>
              </a:rPr>
              <a:t>Красители – придают жидкости  определенный цвет;</a:t>
            </a:r>
            <a:endParaRPr lang="ru-RU" dirty="0">
              <a:latin typeface="Calibri" pitchFamily="34" charset="0"/>
              <a:cs typeface="Calibri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itchFamily="34" charset="0"/>
                <a:ea typeface="Times New Roman"/>
                <a:cs typeface="Calibri" pitchFamily="34" charset="0"/>
              </a:rPr>
              <a:t>Никотин – опасное для здоровья вещество. Этот компонент необязателен, можно обходиться жидкостью без никотина и вдыхать только ароматизированный пар</a:t>
            </a:r>
            <a:r>
              <a:rPr lang="ru-RU" sz="1100" dirty="0">
                <a:latin typeface="Calibri" pitchFamily="34" charset="0"/>
                <a:ea typeface="Times New Roman"/>
                <a:cs typeface="Calibri" pitchFamily="34" charset="0"/>
              </a:rPr>
              <a:t>.</a:t>
            </a:r>
            <a:endParaRPr lang="ru-RU" sz="11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609600"/>
            <a:ext cx="5638800" cy="5184775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1.  Определение реакции среды в растворе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реактивы: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универсальная индикаторная лакмусовая бумажка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пробирке с индикатором жидкость окрасилась в розовый цвет, значит, жидкость содержит кислоты.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Arabic Typesetting" panose="03020402040406030203" pitchFamily="66" charset="-78"/>
              </a:rPr>
              <a:t>Вывод: </a:t>
            </a:r>
            <a:r>
              <a:rPr lang="ru-RU" sz="2200" b="1" dirty="0">
                <a:cs typeface="Arabic Typesetting" panose="03020402040406030203" pitchFamily="66" charset="-78"/>
              </a:rPr>
              <a:t>приводит к сильным ожогам рта, слизистых оболочек, пищевода и желудка.</a:t>
            </a:r>
            <a:r>
              <a:rPr lang="en-US" sz="2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Arabic Typesetting" panose="03020402040406030203" pitchFamily="66" charset="-78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Замещающее содержимое 2" descr="5vHDemuEor0 (1)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451167"/>
            <a:ext cx="2971800" cy="59556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CCC27-81E4-4B63-B9DF-62C255845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4800"/>
            <a:ext cx="9296400" cy="829732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2: Обнаружение фенолов в растворе</a:t>
            </a:r>
            <a:endParaRPr lang="ru-RU" sz="1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CF431B-8A7C-4478-ABBA-6133F09E3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200" y="762001"/>
            <a:ext cx="6400800" cy="5173132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пробирку налил 1 мл раствора жидкости, и добавил в пробирку  3 капли 5%-ого раствора  FeCl3. 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получил раствор коричнево-зелёного цвета - каждый из фенолов, входящих в состав жидкости даёт с FeCl3 свою окраску: фенол — фиолетовую, пирокатехин — зелёную и гидрохинон - зелёную, переходящую в жёлтую. Я получил раствор коричнево-зелёного цвета из-за образования смеси комплексных соединений фенолов разного строения.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2DE009-9815-45A7-BBF5-D06C0DE8E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730828"/>
            <a:ext cx="1714500" cy="269817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7402B56-2345-41C0-811D-A1D697D5AABF}"/>
              </a:ext>
            </a:extLst>
          </p:cNvPr>
          <p:cNvSpPr/>
          <p:nvPr/>
        </p:nvSpPr>
        <p:spPr>
          <a:xfrm>
            <a:off x="647700" y="3837710"/>
            <a:ext cx="81915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Вывод: это острая или хроническая интоксикация, спровоцированная вдыханием паров вещества, его мелкой пыли, образующейся при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конденсировании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испарений, а также попаданием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токсиканта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на кожу. Симптомы зависят от разновидности соединения. Наиболее распространенные признаки – кашель, головокружение, ожоги дыхательных путей, судороги.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12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е поле 2"/>
          <p:cNvSpPr txBox="1"/>
          <p:nvPr/>
        </p:nvSpPr>
        <p:spPr>
          <a:xfrm>
            <a:off x="571500" y="553085"/>
            <a:ext cx="65913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3. Качественная реакция на альдегиды</a:t>
            </a:r>
          </a:p>
          <a:p>
            <a:r>
              <a:rPr lang="ru-RU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Методика: </a:t>
            </a:r>
            <a:r>
              <a:rPr lang="ru-RU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пробирку налил 2 мл раствора, добавил в неё  5 капель 5%-ого раствора KMnO4, слегка встряхнул пробирку.</a:t>
            </a:r>
          </a:p>
          <a:p>
            <a:r>
              <a:rPr lang="ru-RU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r>
              <a:rPr lang="ru-RU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раствор KMnO4 обесцветился, в результате реакции выпал бурый осадок MnO2.В  жидкости содержатся восстановители, обладающие высокой токсичностью и раздражающим действием. Это -  бензальдегид, формальдегид, акролеин.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3EBA7CF-A5C5-4078-800E-4EDAD28DF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5472" y="658684"/>
            <a:ext cx="1707028" cy="2749534"/>
          </a:xfrm>
          <a:prstGeom prst="rect">
            <a:avLst/>
          </a:prstGeom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42C3FECF-B889-4FE6-A577-B196ECCEE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624815"/>
              </p:ext>
            </p:extLst>
          </p:nvPr>
        </p:nvGraphicFramePr>
        <p:xfrm>
          <a:off x="457200" y="3810000"/>
          <a:ext cx="8305800" cy="3043093"/>
        </p:xfrm>
        <a:graphic>
          <a:graphicData uri="http://schemas.openxmlformats.org/drawingml/2006/table">
            <a:tbl>
              <a:tblPr firstRow="1" firstCol="1" bandRow="1"/>
              <a:tblGrid>
                <a:gridCol w="8305800">
                  <a:extLst>
                    <a:ext uri="{9D8B030D-6E8A-4147-A177-3AD203B41FA5}">
                      <a16:colId xmlns:a16="http://schemas.microsoft.com/office/drawing/2014/main" val="826117863"/>
                    </a:ext>
                  </a:extLst>
                </a:gridCol>
              </a:tblGrid>
              <a:tr h="30430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Фенол при вдыхании паров быстро вызывает нарушение функций нервной системы. Аэрозоль, растворы любых концентраций оказывают раздражающее влияние на слизистые оболочки, кожу, вызывают опасные химические ожоги. Уже в течение нескольких минут могут наблюдаться симптомы острого отравления: спазмы дыхательных путей, головокружение, обмороки, нередки судорожные явления. Канцерогенность фенола для живых организмов не подтверждена. Смертельная доза для взрослого человека составляет 1-10 г, для детей – 0,05-0,5 г.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При постоянном контакте с парами формальдегида возникают проф. заболевания, выражающиеся дерматитами, экземами,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аллергиямиФормальдегид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обжигает слизистые, оказывает негативное действие на нервную систему, вплоть до судорог и мигреней.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988" marR="61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1972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</TotalTime>
  <Words>1065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Arabic Typesetting</vt:lpstr>
      <vt:lpstr>Arial</vt:lpstr>
      <vt:lpstr>Calibri</vt:lpstr>
      <vt:lpstr>Garamond</vt:lpstr>
      <vt:lpstr>Times New Roman</vt:lpstr>
      <vt:lpstr>Натуральные материалы</vt:lpstr>
      <vt:lpstr>Итоговый индивидульный проект  на тему:  «Влияние электронных сигарет                    на организм человека»</vt:lpstr>
      <vt:lpstr>Презентация PowerPoint</vt:lpstr>
      <vt:lpstr> История появление электронных сигарет</vt:lpstr>
      <vt:lpstr>  </vt:lpstr>
      <vt:lpstr>Презентация PowerPoint</vt:lpstr>
      <vt:lpstr>Презентация PowerPoint</vt:lpstr>
      <vt:lpstr>Практическая часть   Опыт 1.  Определение реакции среды в растворе   Необходимые реактивы: универсальная индикаторная лакмусовая бумажка   Результат: В пробирке с индикатором жидкость окрасилась в розовый цвет, значит, жидкость содержит кислоты.     Вывод: приводит к сильным ожогам рта, слизистых оболочек, пищевода и желудка.     </vt:lpstr>
      <vt:lpstr>Опыт 2: Обнаружение фенолов в растворе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Елена</cp:lastModifiedBy>
  <cp:revision>62</cp:revision>
  <dcterms:created xsi:type="dcterms:W3CDTF">2017-03-13T07:27:00Z</dcterms:created>
  <dcterms:modified xsi:type="dcterms:W3CDTF">2023-02-26T05:14:56Z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18E672B5FC754D93A4CCD7273E47D233</vt:lpwstr>
  </property>
  <property fmtid="{D5CDD505-2E9C-101B-9397-08002B2CF9AE}" pid="3" name="KSOProductBuildVer">
    <vt:lpwstr>1049-11.2.0.11440</vt:lpwstr>
  </property>
</Properties>
</file>