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 varScale="1">
        <p:scale>
          <a:sx n="88" d="100"/>
          <a:sy n="88" d="100"/>
        </p:scale>
        <p:origin x="-654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33D22-DA37-4001-9B8D-682568C1C442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68472-F09A-4AD8-8959-3EDE89E24C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7091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33D22-DA37-4001-9B8D-682568C1C442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68472-F09A-4AD8-8959-3EDE89E24C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7337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33D22-DA37-4001-9B8D-682568C1C442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68472-F09A-4AD8-8959-3EDE89E24C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68029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385828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33D22-DA37-4001-9B8D-682568C1C442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68472-F09A-4AD8-8959-3EDE89E24CE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13528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33D22-DA37-4001-9B8D-682568C1C442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68472-F09A-4AD8-8959-3EDE89E24C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1143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33D22-DA37-4001-9B8D-682568C1C442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68472-F09A-4AD8-8959-3EDE89E24C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2572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33D22-DA37-4001-9B8D-682568C1C442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68472-F09A-4AD8-8959-3EDE89E24C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04488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33D22-DA37-4001-9B8D-682568C1C442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68472-F09A-4AD8-8959-3EDE89E24C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32032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33D22-DA37-4001-9B8D-682568C1C442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68472-F09A-4AD8-8959-3EDE89E24C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875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33D22-DA37-4001-9B8D-682568C1C442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68472-F09A-4AD8-8959-3EDE89E24C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010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33D22-DA37-4001-9B8D-682568C1C442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68472-F09A-4AD8-8959-3EDE89E24C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078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33D22-DA37-4001-9B8D-682568C1C442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68472-F09A-4AD8-8959-3EDE89E24C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2966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33D22-DA37-4001-9B8D-682568C1C442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68472-F09A-4AD8-8959-3EDE89E24C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7335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33D22-DA37-4001-9B8D-682568C1C442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68472-F09A-4AD8-8959-3EDE89E24C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9159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33D22-DA37-4001-9B8D-682568C1C442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68472-F09A-4AD8-8959-3EDE89E24C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276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33D22-DA37-4001-9B8D-682568C1C442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68472-F09A-4AD8-8959-3EDE89E24C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2516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33D22-DA37-4001-9B8D-682568C1C442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68472-F09A-4AD8-8959-3EDE89E24C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5810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7000"/>
                </a:schemeClr>
              </a:gs>
              <a:gs pos="69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13"/>
          <a:stretch/>
        </p:blipFill>
        <p:spPr>
          <a:xfrm>
            <a:off x="8000197" y="0"/>
            <a:ext cx="1603387" cy="1143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199"/>
          <a:stretch/>
        </p:blipFill>
        <p:spPr>
          <a:xfrm>
            <a:off x="8609012" y="6092866"/>
            <a:ext cx="993734" cy="76513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63633D22-DA37-4001-9B8D-682568C1C442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68472-F09A-4AD8-8959-3EDE89E24C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070535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  <p:sldLayoutId id="214748376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1%D1%83%D0%BB%D1%8C%D0%BE%D0%BD" TargetMode="External"/><Relationship Id="rId13" Type="http://schemas.openxmlformats.org/officeDocument/2006/relationships/hyperlink" Target="https://ru.wikipedia.org/wiki/%D0%92%D0%BE%D0%B4%D1%8F%D0%BD%D0%B0%D1%8F_%D0%B1%D0%B0%D0%BD%D1%8F" TargetMode="External"/><Relationship Id="rId18" Type="http://schemas.openxmlformats.org/officeDocument/2006/relationships/hyperlink" Target="https://ru.wikipedia.org/wiki/%D0%9C%D0%B0%D0%B9%D0%BE%D0%BD%D0%B5%D0%B7" TargetMode="External"/><Relationship Id="rId3" Type="http://schemas.openxmlformats.org/officeDocument/2006/relationships/hyperlink" Target="https://ru.wikipedia.org/wiki/%D0%9A%D0%B0%D1%80%D0%B5%D0%BC,_%D0%9C%D0%B0%D1%80%D0%B8-%D0%90%D0%BD%D1%82%D1%83%D0%B0%D0%BD" TargetMode="External"/><Relationship Id="rId7" Type="http://schemas.openxmlformats.org/officeDocument/2006/relationships/hyperlink" Target="https://ru.wikipedia.org/wiki/%D0%A0%D1%83_(%D0%BA%D1%83%D0%BB%D0%B8%D0%BD%D0%B0%D1%80%D0%B8%D1%8F)" TargetMode="External"/><Relationship Id="rId12" Type="http://schemas.openxmlformats.org/officeDocument/2006/relationships/hyperlink" Target="https://ru.wikipedia.org/wiki/%D0%93%D0%BE%D0%BB%D0%BB%D0%B0%D0%BD%D0%B4%D1%81%D0%BA%D0%B8%D0%B9_%D1%81%D0%BE%D1%83%D1%81" TargetMode="External"/><Relationship Id="rId17" Type="http://schemas.openxmlformats.org/officeDocument/2006/relationships/hyperlink" Target="https://ru.wikipedia.org/wiki/%D0%A2%D0%BE%D0%BC%D0%B0%D1%82%D0%BD%D1%8B%D0%B9_%D1%81%D0%BE%D1%83%D1%81" TargetMode="External"/><Relationship Id="rId2" Type="http://schemas.openxmlformats.org/officeDocument/2006/relationships/hyperlink" Target="https://ru.wikipedia.org/wiki/XIX_%D0%B2%D0%B5%D0%BA" TargetMode="External"/><Relationship Id="rId16" Type="http://schemas.openxmlformats.org/officeDocument/2006/relationships/hyperlink" Target="https://ru.wikipedia.org/wiki/XX_%D0%B2%D0%B5%D0%BA" TargetMode="External"/><Relationship Id="rId20" Type="http://schemas.openxmlformats.org/officeDocument/2006/relationships/hyperlink" Target="https://ru.wikipedia.org/wiki/%D0%93%D0%BE%D1%80%D1%87%D0%B8%D1%86%D0%B0_(%D0%BF%D1%80%D0%B8%D0%BF%D1%80%D0%B0%D0%B2%D0%B0)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AD%D1%81%D0%BF%D0%B0%D0%BD%D1%8C%D0%BE%D0%BB%D1%8C" TargetMode="External"/><Relationship Id="rId11" Type="http://schemas.openxmlformats.org/officeDocument/2006/relationships/hyperlink" Target="https://ru.wikipedia.org/wiki/%D0%9C%D0%BE%D0%BB%D0%BE%D0%BA%D0%BE" TargetMode="External"/><Relationship Id="rId5" Type="http://schemas.openxmlformats.org/officeDocument/2006/relationships/hyperlink" Target="https://ru.wikipedia.org/wiki/%D0%93%D0%B0%D1%81%D1%82%D1%80%D0%BE%D0%BD%D0%BE%D0%BC%D0%B8%D1%8F" TargetMode="External"/><Relationship Id="rId15" Type="http://schemas.openxmlformats.org/officeDocument/2006/relationships/hyperlink" Target="https://ru.wikipedia.org/wiki/%D0%A1%D0%BB%D0%B8%D0%B2%D0%BE%D1%87%D0%BD%D0%BE%D0%B5_%D0%BC%D0%B0%D1%81%D0%BB%D0%BE" TargetMode="External"/><Relationship Id="rId10" Type="http://schemas.openxmlformats.org/officeDocument/2006/relationships/hyperlink" Target="https://ru.wikipedia.org/wiki/%D0%91%D0%B5%D1%88%D0%B0%D0%BC%D0%B5%D0%BB%D1%8C" TargetMode="External"/><Relationship Id="rId19" Type="http://schemas.openxmlformats.org/officeDocument/2006/relationships/hyperlink" Target="https://ru.wikipedia.org/wiki/%D0%A0%D0%B0%D1%81%D1%82%D0%B8%D1%82%D0%B5%D0%BB%D1%8C%D0%BD%D0%BE%D0%B5_%D0%BC%D0%B0%D1%81%D0%BB%D0%BE" TargetMode="External"/><Relationship Id="rId4" Type="http://schemas.openxmlformats.org/officeDocument/2006/relationships/hyperlink" Target="https://ru.wikipedia.org/wiki/%D0%AD%D1%81%D0%BA%D0%BE%D1%84%D1%8C%D0%B5,_%D0%9E%D0%B3%D1%8E%D1%81%D1%82" TargetMode="External"/><Relationship Id="rId9" Type="http://schemas.openxmlformats.org/officeDocument/2006/relationships/hyperlink" Target="https://ru.wikipedia.org/wiki/%D0%92%D0%B5%D0%BB%D1%8E%D1%82%D0%B5" TargetMode="External"/><Relationship Id="rId14" Type="http://schemas.openxmlformats.org/officeDocument/2006/relationships/hyperlink" Target="https://ru.wikipedia.org/wiki/%D0%AF%D0%B8%D1%87%D0%BD%D1%8B%D0%B9_%D0%B6%D0%B5%D0%BB%D1%82%D0%BE%D0%BA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F%D0%BE%D0%B4%D0%BB%D0%B8%D0%B2%D0%BA%D0%B0" TargetMode="External"/><Relationship Id="rId2" Type="http://schemas.openxmlformats.org/officeDocument/2006/relationships/hyperlink" Target="https://ru.wikipedia.org/wiki/%D0%A4%D1%80%D0%B0%D0%BD%D1%86%D1%83%D0%B7%D1%81%D0%BA%D0%B8%D0%B9_%D1%8F%D0%B7%D1%8B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A%D0%B0%D0%BB%D0%BE%D1%80%D0%B8%D1%8F" TargetMode="External"/><Relationship Id="rId5" Type="http://schemas.openxmlformats.org/officeDocument/2006/relationships/hyperlink" Target="https://ru.wikipedia.org/wiki/%D0%93%D0%B0%D1%80%D0%BD%D0%B8%D1%80" TargetMode="External"/><Relationship Id="rId4" Type="http://schemas.openxmlformats.org/officeDocument/2006/relationships/hyperlink" Target="https://ru.wikipedia.org/wiki/%D0%9F%D1%80%D0%B8%D0%BF%D1%80%D0%B0%D0%B2%D1%8B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1%D0%BC%D0%B5%D1%82%D0%B0%D0%BD%D0%B0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E%D0%BB%D0%B0%D0%B4%D1%8C%D0%B8" TargetMode="External"/><Relationship Id="rId5" Type="http://schemas.openxmlformats.org/officeDocument/2006/relationships/hyperlink" Target="https://ru.wikipedia.org/wiki/%D0%A1%D1%8B%D1%80%D0%BD%D0%B8%D0%BA" TargetMode="External"/><Relationship Id="rId4" Type="http://schemas.openxmlformats.org/officeDocument/2006/relationships/hyperlink" Target="https://ru.wikipedia.org/wiki/%D0%9A%D0%B8%D1%81%D0%B5%D0%BB%D1%8C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F%D1%80%D0%B8%D1%91%D0%BC%D1%8B_%D0%BF%D1%80%D0%B8%D0%B3%D0%BE%D1%82%D0%BE%D0%B2%D0%BB%D0%B5%D0%BD%D0%B8%D1%8F_%D0%BF%D0%B8%D1%89%D0%B8" TargetMode="External"/><Relationship Id="rId2" Type="http://schemas.openxmlformats.org/officeDocument/2006/relationships/hyperlink" Target="https://ru.wikipedia.org/wiki/%D0%96%D0%B0%D1%80%D0%BA%D0%B0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hyperlink" Target="https://ru.wikipedia.org/wiki/%D0%A1%D0%BE%D1%83%D1%81%D0%BD%D0%B8%D0%BA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1%D0%B0%D0%BB%D1%8C%D1%81%D0%B0_(%D1%81%D0%BE%D1%83%D1%81)" TargetMode="External"/><Relationship Id="rId13" Type="http://schemas.openxmlformats.org/officeDocument/2006/relationships/hyperlink" Target="https://ru.wikipedia.org/wiki/%D0%91%D0%B0%D1%80%D0%B0%D0%BD%D1%87%D0%B8%D0%BA_(%D0%BF%D0%BE%D1%81%D1%83%D0%B4%D0%B0)" TargetMode="External"/><Relationship Id="rId3" Type="http://schemas.openxmlformats.org/officeDocument/2006/relationships/hyperlink" Target="https://ru.wikipedia.org/wiki/%D0%9C%D0%B0%D0%B9%D0%BE%D0%BD%D0%B5%D0%B7" TargetMode="External"/><Relationship Id="rId7" Type="http://schemas.openxmlformats.org/officeDocument/2006/relationships/hyperlink" Target="https://ru.wikipedia.org/wiki/%D0%A1%D0%B0%D1%86%D0%B5%D0%B1%D0%B5%D0%BB%D0%B8" TargetMode="External"/><Relationship Id="rId12" Type="http://schemas.openxmlformats.org/officeDocument/2006/relationships/hyperlink" Target="https://ru.wikipedia.org/wiki/%D0%A2%D0%B0%D1%80%D1%82%D0%B0%D1%80_(%D1%81%D0%BE%D1%83%D1%81)" TargetMode="External"/><Relationship Id="rId2" Type="http://schemas.openxmlformats.org/officeDocument/2006/relationships/hyperlink" Target="https://ru.wikipedia.org/wiki/%D0%9A%D0%B5%D1%82%D1%87%D1%83%D0%B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A2%D0%BA%D0%B5%D0%BC%D0%B0%D0%BB%D0%B8_(%D1%81%D0%BE%D1%83%D1%81)" TargetMode="External"/><Relationship Id="rId11" Type="http://schemas.openxmlformats.org/officeDocument/2006/relationships/hyperlink" Target="https://ru.wikipedia.org/wiki/%D0%93%D1%80%D0%B8%D0%B1%D0%BD%D0%BE%D0%B9_%D1%81%D0%BE%D1%83%D1%81" TargetMode="External"/><Relationship Id="rId5" Type="http://schemas.openxmlformats.org/officeDocument/2006/relationships/hyperlink" Target="https://ru.wikipedia.org/wiki/%D0%91%D0%B5%D1%88%D0%B0%D0%BC%D0%B5%D0%BB%D1%8C" TargetMode="External"/><Relationship Id="rId10" Type="http://schemas.openxmlformats.org/officeDocument/2006/relationships/hyperlink" Target="https://ru.wikipedia.org/wiki/%D0%A7%D0%B5%D1%81%D0%BD%D0%BE%D1%87%D0%BD%D1%8B%D0%B9_%D1%81%D0%BE%D1%83%D1%81" TargetMode="External"/><Relationship Id="rId4" Type="http://schemas.openxmlformats.org/officeDocument/2006/relationships/hyperlink" Target="https://ru.wikipedia.org/wiki/%D0%A1%D0%BE%D0%B5%D0%B2%D1%8B%D0%B9_%D1%81%D0%BE%D1%83%D1%81" TargetMode="External"/><Relationship Id="rId9" Type="http://schemas.openxmlformats.org/officeDocument/2006/relationships/hyperlink" Target="https://ru.wikipedia.org/wiki/%D0%A0%D1%8B%D0%B1%D0%BD%D1%8B%D0%B9_%D1%81%D0%BE%D1%83%D1%81" TargetMode="External"/><Relationship Id="rId1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s://ru.wikipedia.org/wiki/%D0%9C%D1%83%D0%BA%D0%B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C%D0%B0%D0%BD%D0%BD%D0%B0%D1%8F_%D0%BA%D0%B0%D1%88%D0%B0" TargetMode="External"/><Relationship Id="rId2" Type="http://schemas.openxmlformats.org/officeDocument/2006/relationships/hyperlink" Target="https://ru.wikipedia.org/wiki/%D0%A1%D0%BC%D0%B5%D1%82%D0%B0%D0%BD%D0%B0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Соусы из Грузии - Обзоры - FOODDDY.ru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07583" y="257577"/>
            <a:ext cx="81780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СОУСОВ</a:t>
            </a:r>
            <a:endParaRPr lang="ru-RU" sz="5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589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9245" y="180304"/>
            <a:ext cx="1031597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0" i="0" dirty="0" smtClean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Отдельную группу составляют сладкие соусы, которые готовят из разнообразных фруктово-ягодных отваров, соков, молока, красного вина. В качестве дополнительной части служат сахар, ванилин, шоколад, какао. Загустителями в этих соусах используются картофельный крахмал, в некоторых — мука.</a:t>
            </a:r>
          </a:p>
        </p:txBody>
      </p:sp>
      <p:pic>
        <p:nvPicPr>
          <p:cNvPr id="9218" name="Picture 2" descr="Натуральные авторские соус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082" y="2447801"/>
            <a:ext cx="9324304" cy="416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62954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8941" y="193183"/>
            <a:ext cx="11603865" cy="66457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Концепт базовых соусов был разработан в </a:t>
            </a:r>
            <a:r>
              <a:rPr lang="ru-RU" sz="2800" b="1" i="0" u="none" strike="noStrike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 tooltip="XIX век"/>
              </a:rPr>
              <a:t>XIX веке</a:t>
            </a:r>
            <a:r>
              <a:rPr lang="ru-RU" sz="2800" b="1" i="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французскими поварами </a:t>
            </a:r>
            <a:r>
              <a:rPr lang="ru-RU" sz="2800" b="1" i="0" u="none" strike="noStrike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3" tooltip="Карем, Мари-Антуан"/>
              </a:rPr>
              <a:t>Мари-Антуаном </a:t>
            </a:r>
            <a:r>
              <a:rPr lang="ru-RU" sz="2800" b="1" i="0" u="none" strike="noStrike" dirty="0" err="1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3" tooltip="Карем, Мари-Антуан"/>
              </a:rPr>
              <a:t>Каремом</a:t>
            </a:r>
            <a:r>
              <a:rPr lang="ru-RU" sz="2800" b="1" i="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и, позже, </a:t>
            </a:r>
            <a:r>
              <a:rPr lang="ru-RU" sz="2800" b="1" i="0" u="none" strike="noStrike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4" tooltip="Эскофье, Огюст"/>
              </a:rPr>
              <a:t>Огюстом </a:t>
            </a:r>
            <a:r>
              <a:rPr lang="ru-RU" sz="2800" b="1" i="0" u="none" strike="noStrike" dirty="0" err="1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4" tooltip="Эскофье, Огюст"/>
              </a:rPr>
              <a:t>Эскофье</a:t>
            </a:r>
            <a:r>
              <a:rPr lang="ru-RU" sz="2800" b="1" i="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и до сих пор является стандартным в международной </a:t>
            </a:r>
            <a:r>
              <a:rPr lang="ru-RU" sz="2800" b="1" i="0" u="none" strike="noStrike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5" tooltip="Гастрономия"/>
              </a:rPr>
              <a:t>гастрономии</a:t>
            </a:r>
            <a:r>
              <a:rPr lang="ru-RU" sz="2800" b="1" i="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b="1" i="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 основным французским соусам относятся: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b="1" i="0" u="none" strike="noStrike" dirty="0" err="1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6" tooltip="Эспаньоль"/>
              </a:rPr>
              <a:t>эспаньоль</a:t>
            </a:r>
            <a:r>
              <a:rPr lang="ru-RU" sz="2800" b="1" i="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(основной коричневый соус), готовится из красной </a:t>
            </a:r>
            <a:r>
              <a:rPr lang="ru-RU" sz="2800" b="1" i="0" u="none" strike="noStrike" dirty="0" err="1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7" tooltip="Ру (кулинария)"/>
              </a:rPr>
              <a:t>ру</a:t>
            </a:r>
            <a:r>
              <a:rPr lang="ru-RU" sz="2800" b="1" i="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и крепкого мясного </a:t>
            </a:r>
            <a:r>
              <a:rPr lang="ru-RU" sz="2800" b="1" i="0" u="none" strike="noStrike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8" tooltip="Бульон"/>
              </a:rPr>
              <a:t>бульона</a:t>
            </a:r>
            <a:endParaRPr lang="ru-RU" sz="2800" b="1" i="0" dirty="0" smtClean="0">
              <a:solidFill>
                <a:srgbClr val="FFFF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800" b="1" i="0" u="none" strike="noStrike" dirty="0" err="1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9" tooltip="Велюте"/>
              </a:rPr>
              <a:t>велюте</a:t>
            </a:r>
            <a:r>
              <a:rPr lang="ru-RU" sz="2800" b="1" i="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(основной белый соус), готовится на основе золотистой </a:t>
            </a:r>
            <a:r>
              <a:rPr lang="ru-RU" sz="2800" b="1" i="0" dirty="0" err="1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ру</a:t>
            </a:r>
            <a:r>
              <a:rPr lang="ru-RU" sz="2800" b="1" i="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и светлого куриного/телячьего или рыбного бульона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b="1" i="0" u="none" strike="noStrike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10" tooltip="Бешамель"/>
              </a:rPr>
              <a:t>бешамель</a:t>
            </a:r>
            <a:r>
              <a:rPr lang="ru-RU" sz="2800" b="1" i="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(основной молочный соус), готовится на основе белой </a:t>
            </a:r>
            <a:r>
              <a:rPr lang="ru-RU" sz="2800" b="1" i="0" dirty="0" err="1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ру</a:t>
            </a:r>
            <a:r>
              <a:rPr lang="ru-RU" sz="2800" b="1" i="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и </a:t>
            </a:r>
            <a:r>
              <a:rPr lang="ru-RU" sz="2800" b="1" i="0" u="none" strike="noStrike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11" tooltip="Молоко"/>
              </a:rPr>
              <a:t>молока</a:t>
            </a:r>
            <a:endParaRPr lang="ru-RU" sz="2800" b="1" i="0" dirty="0" smtClean="0">
              <a:solidFill>
                <a:srgbClr val="FFFF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800" b="1" i="0" u="none" strike="noStrike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12" tooltip="Голландский соус"/>
              </a:rPr>
              <a:t>голландский соус</a:t>
            </a:r>
            <a:r>
              <a:rPr lang="ru-RU" sz="2800" b="1" i="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приготовленная на </a:t>
            </a:r>
            <a:r>
              <a:rPr lang="ru-RU" sz="2800" b="1" i="0" u="none" strike="noStrike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13" tooltip="Водяная баня"/>
              </a:rPr>
              <a:t>водяной бане</a:t>
            </a:r>
            <a:r>
              <a:rPr lang="ru-RU" sz="2800" b="1" i="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эмульсия из </a:t>
            </a:r>
            <a:r>
              <a:rPr lang="ru-RU" sz="2800" b="1" i="0" u="none" strike="noStrike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14" tooltip="Яичный желток"/>
              </a:rPr>
              <a:t>яичного желтка</a:t>
            </a:r>
            <a:r>
              <a:rPr lang="ru-RU" sz="2800" b="1" i="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и </a:t>
            </a:r>
            <a:r>
              <a:rPr lang="ru-RU" sz="2800" b="1" i="0" u="none" strike="noStrike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15" tooltip="Сливочное масло"/>
              </a:rPr>
              <a:t>сливочного масла</a:t>
            </a:r>
            <a:r>
              <a:rPr lang="ru-RU" sz="2800" b="1" i="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b="1" i="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начале </a:t>
            </a:r>
            <a:r>
              <a:rPr lang="ru-RU" sz="2800" b="1" i="0" u="none" strike="noStrike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16" tooltip="XX век"/>
              </a:rPr>
              <a:t>XX века</a:t>
            </a:r>
            <a:r>
              <a:rPr lang="ru-RU" sz="2800" b="1" i="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b="1" i="0" dirty="0" err="1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Эскофье</a:t>
            </a:r>
            <a:r>
              <a:rPr lang="ru-RU" sz="2800" b="1" i="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отнёс к базовым соусам также </a:t>
            </a:r>
            <a:r>
              <a:rPr lang="ru-RU" sz="2800" b="1" i="0" u="none" strike="noStrike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17" tooltip="Томатный соус"/>
              </a:rPr>
              <a:t>томатный соус</a:t>
            </a:r>
            <a:r>
              <a:rPr lang="ru-RU" sz="2800" b="1" i="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(перетёртые варёные томаты) и </a:t>
            </a:r>
            <a:r>
              <a:rPr lang="ru-RU" sz="2800" b="1" i="0" u="none" strike="noStrike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18" tooltip="Майонез"/>
              </a:rPr>
              <a:t>майонез</a:t>
            </a:r>
            <a:r>
              <a:rPr lang="ru-RU" sz="2800" b="1" i="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(холодный соус из желтка, </a:t>
            </a:r>
            <a:r>
              <a:rPr lang="ru-RU" sz="2800" b="1" i="0" u="none" strike="noStrike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19" tooltip="Растительное масло"/>
              </a:rPr>
              <a:t>растительного масла</a:t>
            </a:r>
            <a:r>
              <a:rPr lang="ru-RU" sz="2800" b="1" i="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и </a:t>
            </a:r>
            <a:r>
              <a:rPr lang="ru-RU" sz="2800" b="1" i="0" u="none" strike="noStrike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0" tooltip="Горчица (приправа)"/>
              </a:rPr>
              <a:t>горчицы</a:t>
            </a:r>
            <a:r>
              <a:rPr lang="ru-RU" sz="2800" b="1" i="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800" b="1" i="0" dirty="0">
              <a:solidFill>
                <a:srgbClr val="FFFF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97766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11369" y="643944"/>
            <a:ext cx="8332631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0" dirty="0" smtClean="0"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Рецепт классического майонеза.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b="1" i="0" dirty="0" smtClean="0">
                <a:solidFill>
                  <a:srgbClr val="00B0F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Возьмем большую керамическую миску со скругленным дном и ставим ее на опору, чтобы емкость находилась под углом. Для этого подойдет сложенное кухонное полотенце.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b="1" i="0" dirty="0" smtClean="0">
                <a:solidFill>
                  <a:srgbClr val="00B0F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Первым делом с помощью венчика  взбиваем в миске два желтка. После добавляем чайную ложку горчицы с небольшой горкой и тщательно перемешивает с желтками, чтобы получилась как можно более однородная консистенция.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b="1" i="0" dirty="0" smtClean="0">
                <a:solidFill>
                  <a:srgbClr val="00B0F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Затем переходим к самому важному шагу. Нужно активно и непрерывно мешать смесь венчиком и по капле добавлять в нее масло. Взбивать нужно около трех минут.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b="1" i="0" dirty="0" smtClean="0">
                <a:solidFill>
                  <a:srgbClr val="00B0F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Завершает приготовление 1 столовая ложка уксуса, небольшое количество лимонного сока и щепотка соли.</a:t>
            </a:r>
          </a:p>
        </p:txBody>
      </p:sp>
    </p:spTree>
    <p:extLst>
      <p:ext uri="{BB962C8B-B14F-4D97-AF65-F5344CB8AC3E}">
        <p14:creationId xmlns:p14="http://schemas.microsoft.com/office/powerpoint/2010/main" val="3934260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59100" y="682581"/>
            <a:ext cx="8512935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i="0" dirty="0" err="1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Со́ус</a:t>
            </a:r>
            <a:r>
              <a:rPr lang="ru-RU" sz="3600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(от </a:t>
            </a:r>
            <a:r>
              <a:rPr lang="ru-RU" sz="3600" i="0" u="none" strike="noStrike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 tooltip="Французский язык"/>
              </a:rPr>
              <a:t>фр.</a:t>
            </a:r>
            <a:r>
              <a:rPr lang="ru-RU" sz="3600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600" i="1" dirty="0" err="1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sauce</a:t>
            </a:r>
            <a:r>
              <a:rPr lang="ru-RU" sz="3600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— </a:t>
            </a:r>
            <a:r>
              <a:rPr lang="ru-RU" sz="3600" i="0" u="none" strike="noStrike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3" tooltip="Подливка"/>
              </a:rPr>
              <a:t>подливка</a:t>
            </a:r>
            <a:r>
              <a:rPr lang="ru-RU" sz="3600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 — жидкая </a:t>
            </a:r>
            <a:r>
              <a:rPr lang="ru-RU" sz="3600" i="0" u="none" strike="noStrike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4" tooltip="Приправы"/>
              </a:rPr>
              <a:t>приправа</a:t>
            </a:r>
            <a:r>
              <a:rPr lang="ru-RU" sz="3600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к основному блюду и/или </a:t>
            </a:r>
            <a:r>
              <a:rPr lang="ru-RU" sz="3600" i="0" u="none" strike="noStrike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5" tooltip="Гарнир"/>
              </a:rPr>
              <a:t>гарниру</a:t>
            </a:r>
            <a:r>
              <a:rPr lang="ru-RU" sz="3600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Соусы придают более сочную консистенцию блюдам и повышают их </a:t>
            </a:r>
            <a:r>
              <a:rPr lang="ru-RU" sz="3600" i="0" u="none" strike="noStrike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6" tooltip="Калория"/>
              </a:rPr>
              <a:t>калорийность</a:t>
            </a:r>
            <a:r>
              <a:rPr lang="ru-RU" sz="3600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Многие соусы содержат </a:t>
            </a:r>
            <a:r>
              <a:rPr lang="ru-RU" sz="3600" i="0" u="none" strike="noStrike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4" tooltip="Приправы"/>
              </a:rPr>
              <a:t>специи</a:t>
            </a:r>
            <a:r>
              <a:rPr lang="ru-RU" sz="3600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и вкусовые вещества, которые действуют возбуждающе на органы пищеварения; яркая окраска соусов выгодно оттеняет цвета основных продуктов блюда.</a:t>
            </a:r>
            <a:endParaRPr lang="ru-RU" sz="36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5485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Соусы — история, базовые правила и рецепты | Кулинарные замет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904" y="553792"/>
            <a:ext cx="5433285" cy="5666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233375" y="1635617"/>
            <a:ext cx="415987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0" i="0" dirty="0" smtClean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Подливы могут быть и к сладким блюдам, к примеру </a:t>
            </a:r>
            <a:r>
              <a:rPr lang="ru-RU" sz="3200" b="0" i="0" u="none" strike="noStrike" dirty="0" smtClean="0">
                <a:solidFill>
                  <a:srgbClr val="0645AD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3" tooltip="Сметана"/>
              </a:rPr>
              <a:t>сметана</a:t>
            </a:r>
            <a:r>
              <a:rPr lang="ru-RU" sz="3200" b="0" i="0" dirty="0" smtClean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или полужидкий </a:t>
            </a:r>
            <a:r>
              <a:rPr lang="ru-RU" sz="3200" b="0" i="0" u="none" strike="noStrike" dirty="0" smtClean="0">
                <a:solidFill>
                  <a:srgbClr val="0645AD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4" tooltip="Кисель"/>
              </a:rPr>
              <a:t>кисель</a:t>
            </a:r>
            <a:r>
              <a:rPr lang="ru-RU" sz="3200" b="0" i="0" dirty="0" smtClean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к </a:t>
            </a:r>
            <a:r>
              <a:rPr lang="ru-RU" sz="3200" b="0" i="0" u="none" strike="noStrike" dirty="0" smtClean="0">
                <a:solidFill>
                  <a:srgbClr val="0645AD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5" tooltip="Сырник"/>
              </a:rPr>
              <a:t>сырникам</a:t>
            </a:r>
            <a:r>
              <a:rPr lang="ru-RU" sz="3200" b="0" i="0" dirty="0" smtClean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3200" b="0" i="0" u="sng" dirty="0" smtClean="0">
                <a:solidFill>
                  <a:srgbClr val="FAA7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оладьям</a:t>
            </a:r>
            <a:r>
              <a:rPr lang="ru-RU" sz="3200" b="0" i="0" dirty="0" smtClean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688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5003" y="90152"/>
            <a:ext cx="3747753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0" dirty="0" smtClean="0">
                <a:solidFill>
                  <a:srgbClr val="00B0F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Соусы не только подают к готовым блюдам, но и используют в процессе их приготовления: многие продукты </a:t>
            </a:r>
            <a:r>
              <a:rPr lang="ru-RU" sz="2800" b="1" i="0" u="none" strike="noStrike" dirty="0" smtClean="0">
                <a:solidFill>
                  <a:srgbClr val="00B0F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 tooltip="Жарка"/>
              </a:rPr>
              <a:t>жарят</a:t>
            </a:r>
            <a:r>
              <a:rPr lang="ru-RU" sz="2800" b="1" i="0" dirty="0" smtClean="0">
                <a:solidFill>
                  <a:srgbClr val="00B0F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в соусе или </a:t>
            </a:r>
            <a:r>
              <a:rPr lang="ru-RU" sz="2800" b="1" i="0" u="none" strike="noStrike" dirty="0" smtClean="0">
                <a:solidFill>
                  <a:srgbClr val="00B0F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3" tooltip="Приёмы приготовления пищи"/>
              </a:rPr>
              <a:t>запекают</a:t>
            </a:r>
            <a:r>
              <a:rPr lang="ru-RU" sz="2800" b="1" i="0" dirty="0" smtClean="0">
                <a:solidFill>
                  <a:srgbClr val="00B0F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под соусом. Специализированный сосуд для хранения соусов называется </a:t>
            </a:r>
            <a:r>
              <a:rPr lang="ru-RU" sz="2800" b="1" i="0" u="sng" dirty="0" smtClean="0">
                <a:solidFill>
                  <a:srgbClr val="00B0F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соусник</a:t>
            </a:r>
            <a:r>
              <a:rPr lang="ru-RU" sz="2800" b="1" i="0" dirty="0" smtClean="0">
                <a:solidFill>
                  <a:srgbClr val="00B0F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upload.wikimedia.org/wikipedia/commons/thumb/2/2a/Sauciere_689.JPG/220px-Sauciere_68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7179" y="437881"/>
            <a:ext cx="5400162" cy="4250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23819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5459" y="4829577"/>
            <a:ext cx="11217499" cy="157122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Таким 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образом, такой соус как «Бешамель» (один из основных соусов Франции) создал Луи де Бешамель де </a:t>
            </a:r>
            <a:r>
              <a:rPr lang="ru-RU" sz="24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Нуантель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сын известного этнографа и дипломата, человека который первым начал собирать сказки «1000 и одна ночь» - Шарля Мари Франсуа де </a:t>
            </a:r>
            <a:r>
              <a:rPr lang="ru-RU" sz="24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Нуантель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известного в конце 17 века всей Франции.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37128" y="373488"/>
            <a:ext cx="944021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Первые соусы были приготовлены ещё в 17 веке и самое интересное, что именно рецептами этих соусов мы до сих пор пользуемся, и придуманы они не простыми крестьянами или поварами, а высокоуважаемыми людьми, представителями титулованной знати Франции.</a:t>
            </a:r>
            <a:b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/>
          </a:p>
        </p:txBody>
      </p:sp>
      <p:pic>
        <p:nvPicPr>
          <p:cNvPr id="5122" name="Picture 2" descr="Соус Бешамель  - Sous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2896" y="2273121"/>
            <a:ext cx="4739425" cy="2556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49225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1669" y="296214"/>
            <a:ext cx="1023870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 Франции было модно новый соус называть именами знаменитых людей или именем создателя этого соуса, например, соус </a:t>
            </a:r>
            <a:r>
              <a:rPr lang="ru-RU" sz="3200" b="1" i="0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b="1" i="0" dirty="0" err="1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Кольбер</a:t>
            </a:r>
            <a:r>
              <a:rPr lang="ru-RU" sz="3200" b="1" i="0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3200" b="1" i="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3200" b="1" i="0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соус </a:t>
            </a:r>
            <a:r>
              <a:rPr lang="ru-RU" sz="3200" b="1" i="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«Шатобриана» </a:t>
            </a:r>
            <a:r>
              <a:rPr lang="ru-RU" sz="3200" b="1" i="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(знаменитый писатель Франции того времени), соус </a:t>
            </a:r>
            <a:r>
              <a:rPr lang="ru-RU" sz="3200" b="1" i="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b="1" i="0" dirty="0" err="1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Обера</a:t>
            </a:r>
            <a:r>
              <a:rPr lang="ru-RU" sz="3200" b="1" i="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3200" b="1" i="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(великий композитор того времени). Так же названия соусам давали и по ингредиентам, которые учувствовали в создании соусов и ассоциировались у французов с кухней той или иной страны. Таким образом, появились новые соусы: </a:t>
            </a:r>
            <a:r>
              <a:rPr lang="ru-RU" sz="3200" b="1" i="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«русский»</a:t>
            </a:r>
            <a:r>
              <a:rPr lang="ru-RU" sz="3200" b="1" i="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3200" b="1" i="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«баварский»</a:t>
            </a:r>
            <a:r>
              <a:rPr lang="ru-RU" sz="3200" b="1" i="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3200" b="1" i="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«голландский»</a:t>
            </a:r>
            <a:r>
              <a:rPr lang="ru-RU" sz="3200" b="1" i="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3200" b="1" i="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«итальянский»</a:t>
            </a:r>
            <a:r>
              <a:rPr lang="ru-RU" sz="3200" b="1" i="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3200" b="1" i="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«польский»</a:t>
            </a:r>
            <a:r>
              <a:rPr lang="ru-RU" sz="3200" b="1" i="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3200" b="1" i="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«украинский»</a:t>
            </a:r>
            <a:r>
              <a:rPr lang="ru-RU" sz="3200" b="1" i="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3200" b="1" i="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«португальский»</a:t>
            </a:r>
            <a:r>
              <a:rPr lang="ru-RU" sz="3200" b="1" i="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b="1" i="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«татарский»</a:t>
            </a:r>
            <a:r>
              <a:rPr lang="ru-RU" sz="3200" b="1" i="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3200" b="1" i="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38082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6213" y="257579"/>
            <a:ext cx="349017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0" i="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Широко распространённые соусы: </a:t>
            </a:r>
            <a:r>
              <a:rPr lang="ru-RU" sz="2400" b="0" i="0" u="sng" strike="noStrike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 tooltip="Кетчуп"/>
              </a:rPr>
              <a:t>кетчуп</a:t>
            </a:r>
            <a:r>
              <a:rPr lang="ru-RU" sz="2400" b="0" i="0" u="sng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2400" b="0" i="0" u="sng" strike="noStrike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3" tooltip="Майонез"/>
              </a:rPr>
              <a:t>майонез</a:t>
            </a:r>
            <a:r>
              <a:rPr lang="ru-RU" sz="2400" b="0" i="0" u="sng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2400" b="0" i="0" u="sng" strike="noStrike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4" tooltip="Соевый соус"/>
              </a:rPr>
              <a:t>соевый соус</a:t>
            </a:r>
            <a:r>
              <a:rPr lang="ru-RU" sz="2400" b="0" i="0" u="sng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2400" b="0" i="0" u="sng" strike="noStrike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5" tooltip="Бешамель"/>
              </a:rPr>
              <a:t>бешамель</a:t>
            </a:r>
            <a:r>
              <a:rPr lang="ru-RU" sz="2400" b="0" i="0" u="sng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2400" b="0" i="0" u="sng" strike="noStrike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6" tooltip="Ткемали (соус)"/>
              </a:rPr>
              <a:t>ткемали</a:t>
            </a:r>
            <a:r>
              <a:rPr lang="ru-RU" sz="2400" b="0" i="0" u="sng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2400" b="0" i="0" u="sng" strike="noStrike" dirty="0" err="1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7" tooltip="Сацебели"/>
              </a:rPr>
              <a:t>сацебели</a:t>
            </a:r>
            <a:r>
              <a:rPr lang="ru-RU" sz="2400" b="0" i="0" u="sng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2400" b="0" i="0" u="sng" strike="noStrike" dirty="0" err="1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8" tooltip="Сальса (соус)"/>
              </a:rPr>
              <a:t>сальса</a:t>
            </a:r>
            <a:r>
              <a:rPr lang="ru-RU" sz="2400" b="0" i="0" u="sng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2400" b="0" i="0" u="sng" strike="noStrike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9" tooltip="Рыбный соус"/>
              </a:rPr>
              <a:t>рыбный соус</a:t>
            </a:r>
            <a:r>
              <a:rPr lang="ru-RU" sz="2400" b="0" i="0" u="sng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2400" b="0" i="0" u="sng" strike="noStrike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10" tooltip="Чесночный соус"/>
              </a:rPr>
              <a:t>чесночный соус</a:t>
            </a:r>
            <a:r>
              <a:rPr lang="ru-RU" sz="2400" b="0" i="0" u="sng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2400" b="0" i="0" u="sng" strike="noStrike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11" tooltip="Грибной соус"/>
              </a:rPr>
              <a:t>грибной соус</a:t>
            </a:r>
            <a:r>
              <a:rPr lang="ru-RU" sz="2400" b="0" i="0" u="sng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2400" b="0" i="0" u="sng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12"/>
              </a:rPr>
              <a:t>тартар</a:t>
            </a:r>
            <a:r>
              <a:rPr lang="ru-RU" sz="2400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83369" y="3673899"/>
            <a:ext cx="511291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0" i="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Горячие мясные и рыбные блюда, приготовленные с соусом, для сохранения температуры в ресторанах принято подавать на стол под крышкой, в </a:t>
            </a:r>
            <a:r>
              <a:rPr lang="ru-RU" sz="2400" b="0" i="0" u="none" strike="noStrike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13" tooltip="Баранчик (посуда)"/>
              </a:rPr>
              <a:t>баранчиках</a:t>
            </a:r>
            <a:r>
              <a:rPr lang="ru-RU" sz="2400" b="0" i="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Баранчик - как выбрать и для чего используется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1848" y="272736"/>
            <a:ext cx="5422005" cy="314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66082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0610" y="206063"/>
            <a:ext cx="4972272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0" dirty="0" smtClean="0">
                <a:solidFill>
                  <a:srgbClr val="92D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соус состоит из </a:t>
            </a:r>
            <a:r>
              <a:rPr lang="ru-RU" sz="2800" b="1" i="1" dirty="0" smtClean="0">
                <a:solidFill>
                  <a:srgbClr val="92D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жидкой основы</a:t>
            </a:r>
            <a:r>
              <a:rPr lang="ru-RU" sz="2800" b="1" i="0" dirty="0" smtClean="0">
                <a:solidFill>
                  <a:srgbClr val="92D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и </a:t>
            </a:r>
            <a:r>
              <a:rPr lang="ru-RU" sz="2800" b="1" i="1" dirty="0" smtClean="0">
                <a:solidFill>
                  <a:srgbClr val="92D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дополнительной части</a:t>
            </a:r>
            <a:endParaRPr lang="ru-RU" sz="2800" b="1" i="1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характеру </a:t>
            </a:r>
            <a:r>
              <a:rPr lang="ru-RU" sz="2800" b="1" i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дополнительной части</a:t>
            </a:r>
            <a:r>
              <a:rPr lang="ru-RU" sz="28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все соусы разделяют на две основные группы: приготовленные </a:t>
            </a:r>
            <a:r>
              <a:rPr lang="ru-RU" sz="2800" b="1" i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 </a:t>
            </a:r>
            <a:r>
              <a:rPr lang="ru-RU" sz="2800" b="1" i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tooltip="Мука"/>
              </a:rPr>
              <a:t>мукой</a:t>
            </a:r>
            <a:r>
              <a:rPr lang="ru-RU" sz="28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и </a:t>
            </a:r>
            <a:r>
              <a:rPr lang="ru-RU" sz="2800" b="1" i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муки</a:t>
            </a:r>
            <a:r>
              <a:rPr lang="ru-RU" sz="28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Соусы с мукой по цвету могут быть </a:t>
            </a:r>
            <a:r>
              <a:rPr lang="ru-RU" sz="2800" b="1" i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красными</a:t>
            </a:r>
            <a:r>
              <a:rPr lang="ru-RU" sz="28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(от коричневого до коричневато-красного) и </a:t>
            </a:r>
            <a:r>
              <a:rPr lang="ru-RU" sz="2800" b="1" i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белыми</a:t>
            </a:r>
            <a:r>
              <a:rPr lang="ru-RU" sz="28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(от белого до слегка серого).</a:t>
            </a:r>
          </a:p>
        </p:txBody>
      </p:sp>
      <p:pic>
        <p:nvPicPr>
          <p:cNvPr id="7170" name="Picture 2" descr="Подлива с мукой для второго блюда простая и вкусная. Подлива из муки:  лучшие рецепт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2882" y="1"/>
            <a:ext cx="4300515" cy="3245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Классическая подливка из томатной пасты с мукой, пошаговый рецепт с фото на  206 ккал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7313" y="3464416"/>
            <a:ext cx="5127846" cy="3297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96690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15910" y="334852"/>
            <a:ext cx="10444766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2400" b="1" i="0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горячие — подаются к горячим блюдам;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b="1" i="0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холодные — подаются как к холодным блюдам, так и к горячим блюдам.</a:t>
            </a:r>
          </a:p>
          <a:p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Подаются к:</a:t>
            </a:r>
          </a:p>
          <a:p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мясу</a:t>
            </a:r>
          </a:p>
          <a:p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рыбе</a:t>
            </a:r>
          </a:p>
          <a:p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птице</a:t>
            </a:r>
          </a:p>
          <a:p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макаронам</a:t>
            </a:r>
          </a:p>
          <a:p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овощам</a:t>
            </a:r>
          </a:p>
          <a:p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крупяным блюдам</a:t>
            </a:r>
          </a:p>
          <a:p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сладким блюдам</a:t>
            </a:r>
          </a:p>
          <a:p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салатам (заправки)</a:t>
            </a:r>
          </a:p>
          <a:p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-жидкие 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(консистенции жидкой 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tooltip="Сметана"/>
              </a:rPr>
              <a:t>сметаны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 — для поливки и тушения блюд;</a:t>
            </a:r>
          </a:p>
          <a:p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-средней 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густоты (консистенции густой сметаны) — для запекания и добавления в овощные блюда;</a:t>
            </a:r>
          </a:p>
          <a:p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-густые 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(консистенции вязкой 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tooltip="Манная каша"/>
              </a:rPr>
              <a:t>манной каши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 — для </a:t>
            </a:r>
            <a:r>
              <a:rPr lang="ru-RU" sz="2400" b="1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фарширования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добавления в некоторые блюда.</a:t>
            </a:r>
          </a:p>
          <a:p>
            <a:endParaRPr lang="ru-RU" b="1" i="0" dirty="0">
              <a:solidFill>
                <a:schemeClr val="accent6">
                  <a:lumMod val="75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4560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5A2F9111-B2DB-470C-BA56-608F9B658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68</TotalTime>
  <Words>414</Words>
  <Application>Microsoft Office PowerPoint</Application>
  <PresentationFormat>Произвольный</PresentationFormat>
  <Paragraphs>39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Ион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12</dc:creator>
  <cp:lastModifiedBy>User</cp:lastModifiedBy>
  <cp:revision>9</cp:revision>
  <dcterms:created xsi:type="dcterms:W3CDTF">2023-02-07T09:14:44Z</dcterms:created>
  <dcterms:modified xsi:type="dcterms:W3CDTF">2023-12-18T08:15:10Z</dcterms:modified>
</cp:coreProperties>
</file>