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54" autoAdjust="0"/>
  </p:normalViewPr>
  <p:slideViewPr>
    <p:cSldViewPr>
      <p:cViewPr varScale="1">
        <p:scale>
          <a:sx n="87" d="100"/>
          <a:sy n="87" d="100"/>
        </p:scale>
        <p:origin x="-906" y="-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video-214239028_456239081" TargetMode="Externa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slideLayout" Target="../slideLayouts/slideLayout37.xml"/><Relationship Id="rId7" Type="http://schemas.openxmlformats.org/officeDocument/2006/relationships/image" Target="../media/image36.jpeg"/><Relationship Id="rId12" Type="http://schemas.openxmlformats.org/officeDocument/2006/relationships/image" Target="../media/image24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5.jpeg"/><Relationship Id="rId11" Type="http://schemas.openxmlformats.org/officeDocument/2006/relationships/image" Target="../media/image40.jpeg"/><Relationship Id="rId5" Type="http://schemas.openxmlformats.org/officeDocument/2006/relationships/image" Target="../media/image34.jpeg"/><Relationship Id="rId10" Type="http://schemas.openxmlformats.org/officeDocument/2006/relationships/image" Target="../media/image39.png"/><Relationship Id="rId4" Type="http://schemas.openxmlformats.org/officeDocument/2006/relationships/image" Target="../media/image33.jpeg"/><Relationship Id="rId9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13" Type="http://schemas.openxmlformats.org/officeDocument/2006/relationships/image" Target="../media/image52.pn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12" Type="http://schemas.openxmlformats.org/officeDocument/2006/relationships/image" Target="../media/image51.jpeg"/><Relationship Id="rId2" Type="http://schemas.openxmlformats.org/officeDocument/2006/relationships/slideLayout" Target="../slideLayouts/slideLayout48.xml"/><Relationship Id="rId1" Type="http://schemas.openxmlformats.org/officeDocument/2006/relationships/audio" Target="file:///C:\Users\&#1054;&#1083;&#1100;&#1075;&#1072;\Desktop\&#1042;&#1086;&#1077;&#1085;&#1085;&#1072;&#1103;%20&#1087;&#1086;&#1101;&#1079;&#1080;&#1103;\&#1050;&#1051;&#1040;&#1057;&#1057;&#1053;&#1067;&#1049;%20&#1063;&#1040;&#1057;\bratskie_mogily1.wma" TargetMode="External"/><Relationship Id="rId6" Type="http://schemas.openxmlformats.org/officeDocument/2006/relationships/image" Target="../media/image45.jpeg"/><Relationship Id="rId11" Type="http://schemas.openxmlformats.org/officeDocument/2006/relationships/image" Target="../media/image50.jpeg"/><Relationship Id="rId5" Type="http://schemas.openxmlformats.org/officeDocument/2006/relationships/image" Target="../media/image44.jpeg"/><Relationship Id="rId10" Type="http://schemas.openxmlformats.org/officeDocument/2006/relationships/image" Target="../media/image49.jpeg"/><Relationship Id="rId4" Type="http://schemas.openxmlformats.org/officeDocument/2006/relationships/image" Target="../media/image43.jpeg"/><Relationship Id="rId9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18.jpeg"/><Relationship Id="rId18" Type="http://schemas.openxmlformats.org/officeDocument/2006/relationships/image" Target="../media/image23.jpeg"/><Relationship Id="rId3" Type="http://schemas.openxmlformats.org/officeDocument/2006/relationships/audio" Target="../media/media1.mp3"/><Relationship Id="rId7" Type="http://schemas.openxmlformats.org/officeDocument/2006/relationships/image" Target="../media/image12.jpeg"/><Relationship Id="rId12" Type="http://schemas.openxmlformats.org/officeDocument/2006/relationships/image" Target="../media/image17.jpeg"/><Relationship Id="rId17" Type="http://schemas.openxmlformats.org/officeDocument/2006/relationships/image" Target="../media/image22.jpeg"/><Relationship Id="rId2" Type="http://schemas.microsoft.com/office/2007/relationships/media" Target="../media/media1.mp3"/><Relationship Id="rId16" Type="http://schemas.openxmlformats.org/officeDocument/2006/relationships/image" Target="../media/image21.jpeg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5" Type="http://schemas.openxmlformats.org/officeDocument/2006/relationships/image" Target="../media/image20.jpeg"/><Relationship Id="rId10" Type="http://schemas.openxmlformats.org/officeDocument/2006/relationships/image" Target="../media/image15.jpeg"/><Relationship Id="rId19" Type="http://schemas.openxmlformats.org/officeDocument/2006/relationships/image" Target="../media/image24.png"/><Relationship Id="rId4" Type="http://schemas.openxmlformats.org/officeDocument/2006/relationships/slideLayout" Target="../slideLayouts/slideLayout13.xml"/><Relationship Id="rId9" Type="http://schemas.openxmlformats.org/officeDocument/2006/relationships/image" Target="../media/image14.jpeg"/><Relationship Id="rId1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4479333_1210214550_9may.jpg"/>
          <p:cNvPicPr>
            <a:picLocks noChangeAspect="1"/>
          </p:cNvPicPr>
          <p:nvPr/>
        </p:nvPicPr>
        <p:blipFill>
          <a:blip r:embed="rId2" cstate="print">
            <a:lum contrast="45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14290"/>
            <a:ext cx="8229600" cy="1857388"/>
          </a:xfr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>
            <a:noAutofit/>
          </a:bodyPr>
          <a:lstStyle/>
          <a:p>
            <a:r>
              <a:rPr lang="ru-RU" sz="5400" dirty="0" smtClean="0"/>
              <a:t>Жив народ, пока жива его память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6000768"/>
            <a:ext cx="8358246" cy="714380"/>
          </a:xfrm>
        </p:spPr>
        <p:txBody>
          <a:bodyPr>
            <a:normAutofit/>
          </a:bodyPr>
          <a:lstStyle/>
          <a:p>
            <a:r>
              <a:rPr lang="ru-RU" dirty="0" smtClean="0"/>
              <a:t>Тема войны в «послевоенных» стихотворениях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714620"/>
            <a:ext cx="500579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Прошла война, прошла страда, </a:t>
            </a:r>
          </a:p>
          <a:p>
            <a:pPr algn="ctr"/>
            <a:r>
              <a:rPr lang="ru-RU" sz="2800" dirty="0" smtClean="0"/>
              <a:t>Но боль взывает к людям:</a:t>
            </a:r>
          </a:p>
          <a:p>
            <a:pPr algn="ctr"/>
            <a:r>
              <a:rPr lang="ru-RU" sz="2800" dirty="0" smtClean="0"/>
              <a:t>Давайте, люди, никогда</a:t>
            </a:r>
          </a:p>
          <a:p>
            <a:pPr algn="ctr"/>
            <a:r>
              <a:rPr lang="ru-RU" sz="2800" dirty="0" smtClean="0"/>
              <a:t>Об этом не забудем! </a:t>
            </a:r>
          </a:p>
          <a:p>
            <a:endParaRPr lang="ru-RU" sz="2800" dirty="0" smtClean="0"/>
          </a:p>
          <a:p>
            <a:r>
              <a:rPr lang="ru-RU" sz="2800" dirty="0" smtClean="0"/>
              <a:t>		А.Т. Твардовский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4143404" cy="271461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Владимир</a:t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Семенович Высоцкий </a:t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(1938 – 1980)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2844" y="3429000"/>
            <a:ext cx="8858312" cy="30688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Во время Великой Отечественной войны, в 1941—1943 гг. (в возрасте 3 – 5 лет), жил с матерью в эвакуации в селе Воронцовка, в 20 км от райцентра — города Бузулук, Чкаловской (ныне — Оренбургской) области. </a:t>
            </a:r>
          </a:p>
          <a:p>
            <a:pPr>
              <a:buNone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	В семье В.С. Высоцкого участником Великой Отечественной войны был дядя — Алексей Владимирович Высоцкий — писатель, кавалер трёх орденов Красного Знамени.</a:t>
            </a:r>
          </a:p>
          <a:p>
            <a:endParaRPr lang="ru-RU" dirty="0"/>
          </a:p>
        </p:txBody>
      </p:sp>
      <p:pic>
        <p:nvPicPr>
          <p:cNvPr id="5" name="Содержимое 4" descr="img-web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500562" y="285728"/>
            <a:ext cx="4275997" cy="2625462"/>
          </a:xfr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786874" cy="642942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solidFill>
                  <a:schemeClr val="accent4">
                    <a:lumMod val="50000"/>
                  </a:schemeClr>
                </a:solidFill>
              </a:rPr>
              <a:t>Владимир Семенович Высоцкий  (1938 – 1980)</a:t>
            </a:r>
            <a:endParaRPr lang="ru-RU" sz="3000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539552" y="1268761"/>
            <a:ext cx="8136904" cy="648072"/>
          </a:xfrm>
        </p:spPr>
        <p:txBody>
          <a:bodyPr/>
          <a:lstStyle/>
          <a:p>
            <a:pPr marL="36576" indent="0" algn="ctr">
              <a:buNone/>
            </a:pPr>
            <a:r>
              <a:rPr lang="ru-RU" dirty="0" smtClean="0">
                <a:solidFill>
                  <a:schemeClr val="bg1"/>
                </a:solidFill>
                <a:hlinkClick r:id="rId3"/>
              </a:rPr>
              <a:t>МЫ ВРАЩАЕМ ЗЕМЛЮ 1972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786050" y="714356"/>
            <a:ext cx="3571900" cy="5929402"/>
          </a:xfrm>
        </p:spPr>
        <p:txBody>
          <a:bodyPr>
            <a:normAutofit fontScale="400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ОН НЕ ВЕРНУЛСЯ ИЗ БОЯ 		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		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Почему все не так? Вроде — 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все как всегда: То же небо — опять голубое, 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Тот же лес, тот же воздух и та же вода... 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Только — он не вернулся из боя. 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 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Мне теперь не понять, кто же прав был из нас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В наших спорах без сна и покоя.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Мне не стало хватать его только сейчас — 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Когда он не вернулся из боя. 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 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Он молчал невпопад и не в такт подпевал, 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Он всегда говорил про другое,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Он мне спать не давал, он с восходом вставал, —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А вчера не вернулся из боя. 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 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То, что пусто теперь, — не про то разговор: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Вдруг заметил я — нас было двое... 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Для меня — будто ветром задуло костер, 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Когда он не вернулся из боя. 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 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Нынче вырвалась, словно из плена, весна. 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По ошибке окликнул его я: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«Друг, оставь покурить!» — а в ответ — тишина, 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Он вчера не вернулся из боя. 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 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Наши мертвые нас не оставят в беде,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Наши павшие — как часовые... 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Отражается небо в лесу, как в воде, —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И деревья стоят голубые. 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 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Нам и места в землянке хватало вполне, 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Нам и время текло — для обоих... 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Все теперь — одному, — только кажется мне —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Это я не вернулся из боя. </a:t>
            </a:r>
          </a:p>
          <a:p>
            <a:pPr>
              <a:buNone/>
            </a:pPr>
            <a:r>
              <a:rPr lang="en-US" b="1" i="1" dirty="0" smtClean="0">
                <a:solidFill>
                  <a:schemeClr val="accent1">
                    <a:lumMod val="75000"/>
                  </a:schemeClr>
                </a:solidFill>
              </a:rPr>
              <a:t>				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1969</a:t>
            </a:r>
          </a:p>
        </p:txBody>
      </p:sp>
      <p:pic>
        <p:nvPicPr>
          <p:cNvPr id="7" name="Рисунок 6" descr="000g47xq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500438"/>
            <a:ext cx="2571736" cy="142876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714612" y="142852"/>
            <a:ext cx="32861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Владимир</a:t>
            </a:r>
            <a:r>
              <a:rPr lang="en-US" sz="16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Семенович Высоцкий </a:t>
            </a:r>
            <a:endParaRPr lang="ru-RU" sz="1600" dirty="0"/>
          </a:p>
        </p:txBody>
      </p:sp>
      <p:pic>
        <p:nvPicPr>
          <p:cNvPr id="17" name="Рисунок 16" descr="vech_ogon.jpg"/>
          <p:cNvPicPr>
            <a:picLocks noChangeAspect="1"/>
          </p:cNvPicPr>
          <p:nvPr/>
        </p:nvPicPr>
        <p:blipFill>
          <a:blip r:embed="rId6" cstate="print"/>
          <a:srcRect b="16253"/>
          <a:stretch>
            <a:fillRect/>
          </a:stretch>
        </p:blipFill>
        <p:spPr>
          <a:xfrm>
            <a:off x="6572264" y="0"/>
            <a:ext cx="2571736" cy="1571612"/>
          </a:xfrm>
          <a:prstGeom prst="rect">
            <a:avLst/>
          </a:prstGeom>
        </p:spPr>
      </p:pic>
      <p:pic>
        <p:nvPicPr>
          <p:cNvPr id="19" name="Рисунок 18" descr="6068.jpg"/>
          <p:cNvPicPr>
            <a:picLocks noChangeAspect="1"/>
          </p:cNvPicPr>
          <p:nvPr/>
        </p:nvPicPr>
        <p:blipFill>
          <a:blip r:embed="rId7" cstate="print"/>
          <a:srcRect t="7407" b="7406"/>
          <a:stretch>
            <a:fillRect/>
          </a:stretch>
        </p:blipFill>
        <p:spPr>
          <a:xfrm>
            <a:off x="6572233" y="5214902"/>
            <a:ext cx="2571767" cy="1643098"/>
          </a:xfrm>
          <a:prstGeom prst="rect">
            <a:avLst/>
          </a:prstGeom>
        </p:spPr>
      </p:pic>
      <p:pic>
        <p:nvPicPr>
          <p:cNvPr id="20" name="Рисунок 19" descr="846432283.jpg"/>
          <p:cNvPicPr>
            <a:picLocks noChangeAspect="1"/>
          </p:cNvPicPr>
          <p:nvPr/>
        </p:nvPicPr>
        <p:blipFill>
          <a:blip r:embed="rId8" cstate="print"/>
          <a:srcRect t="9677" b="6452"/>
          <a:stretch>
            <a:fillRect/>
          </a:stretch>
        </p:blipFill>
        <p:spPr>
          <a:xfrm>
            <a:off x="0" y="5000612"/>
            <a:ext cx="2571736" cy="18573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 cstate="print"/>
          <a:srcRect b="10205"/>
          <a:stretch>
            <a:fillRect/>
          </a:stretch>
        </p:blipFill>
        <p:spPr bwMode="auto">
          <a:xfrm>
            <a:off x="6572264" y="1643050"/>
            <a:ext cx="257173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1857364"/>
            <a:ext cx="2571735" cy="1571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Рисунок 25" descr="victory_73.jpg"/>
          <p:cNvPicPr>
            <a:picLocks noChangeAspect="1"/>
          </p:cNvPicPr>
          <p:nvPr/>
        </p:nvPicPr>
        <p:blipFill>
          <a:blip r:embed="rId11" cstate="print"/>
          <a:srcRect b="3705"/>
          <a:stretch>
            <a:fillRect/>
          </a:stretch>
        </p:blipFill>
        <p:spPr>
          <a:xfrm>
            <a:off x="0" y="0"/>
            <a:ext cx="2568655" cy="1785926"/>
          </a:xfrm>
          <a:prstGeom prst="rect">
            <a:avLst/>
          </a:prstGeom>
        </p:spPr>
      </p:pic>
      <p:pic>
        <p:nvPicPr>
          <p:cNvPr id="2" name="on_ne_vernulsya_iz_boy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263313" y="6349752"/>
            <a:ext cx="492968" cy="492968"/>
          </a:xfrm>
          <a:prstGeom prst="rect">
            <a:avLst/>
          </a:prstGeom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15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8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15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6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15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4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15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20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20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1200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32000"/>
                            </p:stCondLst>
                            <p:childTnLst>
                              <p:par>
                                <p:cTn id="48" presetID="9" presetClass="exit" presetSubtype="0" fill="hold" nodeType="afterEffect">
                                  <p:stCondLst>
                                    <p:cond delay="15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49" dur="5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xit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2000"/>
                            </p:stCondLst>
                            <p:childTnLst>
                              <p:par>
                                <p:cTn id="55" presetID="9" presetClass="exit" presetSubtype="0" fill="hold" nodeType="afterEffect">
                                  <p:stCondLst>
                                    <p:cond delay="15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56" dur="5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9" presetClass="exit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" dur="5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72000"/>
                            </p:stCondLst>
                            <p:childTnLst>
                              <p:par>
                                <p:cTn id="62" presetID="9" presetClass="exit" presetSubtype="0" fill="hold" nodeType="afterEffect">
                                  <p:stCondLst>
                                    <p:cond delay="15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3" dur="5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9" presetClass="exit" presetSubtype="0" fill="hold" nodeType="withEffect">
                                  <p:stCondLst>
                                    <p:cond delay="15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6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9" presetClass="exit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9" dur="5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5" dur="2019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688" y="142852"/>
            <a:ext cx="8858312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Владимир</a:t>
            </a:r>
            <a:r>
              <a:rPr lang="en-US" dirty="0" smtClean="0"/>
              <a:t> </a:t>
            </a:r>
            <a:r>
              <a:rPr lang="ru-RU" dirty="0" smtClean="0"/>
              <a:t>Семенович</a:t>
            </a:r>
            <a:r>
              <a:rPr lang="en-US" dirty="0" smtClean="0"/>
              <a:t> </a:t>
            </a:r>
            <a:r>
              <a:rPr lang="ru-RU" dirty="0" smtClean="0"/>
              <a:t>Высоцкий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85918" y="1357298"/>
            <a:ext cx="5357850" cy="5257800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b="1" dirty="0" smtClean="0"/>
              <a:t>ВЫСОТА</a:t>
            </a:r>
          </a:p>
          <a:p>
            <a:pPr algn="ctr">
              <a:buNone/>
            </a:pPr>
            <a:r>
              <a:rPr lang="ru-RU" b="1" dirty="0" smtClean="0"/>
              <a:t>Вцепились они в высоту как в свое. </a:t>
            </a:r>
          </a:p>
          <a:p>
            <a:pPr algn="ctr">
              <a:buNone/>
            </a:pPr>
            <a:r>
              <a:rPr lang="ru-RU" b="1" dirty="0" smtClean="0"/>
              <a:t>Огонь минометный, шквальный... </a:t>
            </a:r>
          </a:p>
          <a:p>
            <a:pPr algn="ctr">
              <a:buNone/>
            </a:pPr>
            <a:r>
              <a:rPr lang="ru-RU" b="1" dirty="0" smtClean="0"/>
              <a:t>А мы всё лезли толпой на нее, </a:t>
            </a:r>
          </a:p>
          <a:p>
            <a:pPr algn="ctr">
              <a:buNone/>
            </a:pPr>
            <a:r>
              <a:rPr lang="ru-RU" b="1" dirty="0" smtClean="0"/>
              <a:t>Как на буфет вокзальный.</a:t>
            </a:r>
          </a:p>
          <a:p>
            <a:pPr algn="ctr">
              <a:buNone/>
            </a:pPr>
            <a:r>
              <a:rPr lang="ru-RU" b="1" dirty="0" smtClean="0"/>
              <a:t>И крики “ура” застывали во рту, </a:t>
            </a:r>
          </a:p>
          <a:p>
            <a:pPr algn="ctr">
              <a:buNone/>
            </a:pPr>
            <a:r>
              <a:rPr lang="ru-RU" b="1" dirty="0" smtClean="0"/>
              <a:t>Когда мы пули глотали.</a:t>
            </a:r>
          </a:p>
          <a:p>
            <a:pPr algn="ctr">
              <a:buNone/>
            </a:pPr>
            <a:r>
              <a:rPr lang="ru-RU" b="1" dirty="0" smtClean="0"/>
              <a:t>Семь раз занимали мы ту высоту — </a:t>
            </a:r>
          </a:p>
          <a:p>
            <a:pPr algn="ctr">
              <a:buNone/>
            </a:pPr>
            <a:r>
              <a:rPr lang="ru-RU" b="1" dirty="0" smtClean="0"/>
              <a:t>Семь раз мы ее оставляли.</a:t>
            </a:r>
          </a:p>
          <a:p>
            <a:pPr algn="ctr">
              <a:buNone/>
            </a:pPr>
            <a:r>
              <a:rPr lang="ru-RU" b="1" dirty="0" smtClean="0"/>
              <a:t>И снова в атаку не хочется всем, </a:t>
            </a:r>
          </a:p>
          <a:p>
            <a:pPr algn="ctr">
              <a:buNone/>
            </a:pPr>
            <a:r>
              <a:rPr lang="ru-RU" b="1" dirty="0" smtClean="0"/>
              <a:t>Земля — как горелая каша... </a:t>
            </a:r>
          </a:p>
          <a:p>
            <a:pPr algn="ctr">
              <a:buNone/>
            </a:pPr>
            <a:r>
              <a:rPr lang="ru-RU" b="1" dirty="0" smtClean="0"/>
              <a:t>В восьмой раз возьмем мы ее насовсем — </a:t>
            </a:r>
          </a:p>
          <a:p>
            <a:pPr algn="ctr">
              <a:buNone/>
            </a:pPr>
            <a:r>
              <a:rPr lang="ru-RU" b="1" dirty="0" smtClean="0"/>
              <a:t>Свое возьмем, кровное, наше!</a:t>
            </a:r>
          </a:p>
          <a:p>
            <a:pPr algn="ctr">
              <a:buNone/>
            </a:pPr>
            <a:r>
              <a:rPr lang="ru-RU" b="1" dirty="0" smtClean="0"/>
              <a:t>А можно ее стороной обойти, —</a:t>
            </a:r>
          </a:p>
          <a:p>
            <a:pPr algn="ctr">
              <a:buNone/>
            </a:pPr>
            <a:r>
              <a:rPr lang="ru-RU" b="1" dirty="0" smtClean="0"/>
              <a:t>И что мы к ней прицепились?!</a:t>
            </a:r>
          </a:p>
          <a:p>
            <a:pPr algn="ctr">
              <a:buNone/>
            </a:pPr>
            <a:r>
              <a:rPr lang="ru-RU" b="1" dirty="0" smtClean="0"/>
              <a:t>Но, видно, уж точно — все судьбы-пути</a:t>
            </a:r>
          </a:p>
          <a:p>
            <a:pPr algn="ctr">
              <a:buNone/>
            </a:pPr>
            <a:r>
              <a:rPr lang="ru-RU" b="1" dirty="0" smtClean="0"/>
              <a:t>На этой высотке скрестились.</a:t>
            </a:r>
          </a:p>
          <a:p>
            <a:pPr algn="ctr">
              <a:buNone/>
            </a:pPr>
            <a:r>
              <a:rPr lang="en-US" b="1" dirty="0" smtClean="0"/>
              <a:t>			</a:t>
            </a:r>
            <a:r>
              <a:rPr lang="ru-RU" b="1" dirty="0" smtClean="0"/>
              <a:t>1965г.</a:t>
            </a:r>
            <a:endParaRPr lang="ru-RU" b="1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 descr="imgp056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1643050"/>
            <a:ext cx="5921467" cy="4286280"/>
          </a:xfrm>
          <a:prstGeom prst="rect">
            <a:avLst/>
          </a:prstGeom>
        </p:spPr>
      </p:pic>
      <p:pic>
        <p:nvPicPr>
          <p:cNvPr id="14" name="Рисунок 13" descr="1269515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44" y="1571612"/>
            <a:ext cx="5905541" cy="4447016"/>
          </a:xfrm>
          <a:prstGeom prst="rect">
            <a:avLst/>
          </a:prstGeom>
        </p:spPr>
      </p:pic>
      <p:pic>
        <p:nvPicPr>
          <p:cNvPr id="10" name="Рисунок 9" descr="6575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2844" y="1571612"/>
            <a:ext cx="5929354" cy="4447016"/>
          </a:xfrm>
          <a:prstGeom prst="rect">
            <a:avLst/>
          </a:prstGeom>
        </p:spPr>
      </p:pic>
      <p:pic>
        <p:nvPicPr>
          <p:cNvPr id="23" name="Рисунок 22" descr="1224686014_15790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42844" y="1785926"/>
            <a:ext cx="5902792" cy="4000529"/>
          </a:xfrm>
          <a:prstGeom prst="rect">
            <a:avLst/>
          </a:prstGeom>
        </p:spPr>
      </p:pic>
      <p:pic>
        <p:nvPicPr>
          <p:cNvPr id="16" name="Рисунок 15" descr="45458320_102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42844" y="1571612"/>
            <a:ext cx="5905541" cy="4429156"/>
          </a:xfrm>
          <a:prstGeom prst="rect">
            <a:avLst/>
          </a:prstGeom>
        </p:spPr>
      </p:pic>
      <p:pic>
        <p:nvPicPr>
          <p:cNvPr id="12" name="Рисунок 11" descr="61677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42844" y="1571612"/>
            <a:ext cx="5929354" cy="4439677"/>
          </a:xfrm>
          <a:prstGeom prst="rect">
            <a:avLst/>
          </a:prstGeom>
        </p:spPr>
      </p:pic>
      <p:pic>
        <p:nvPicPr>
          <p:cNvPr id="11" name="Рисунок 10" descr="200189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42844" y="2071678"/>
            <a:ext cx="5929353" cy="3357586"/>
          </a:xfrm>
          <a:prstGeom prst="rect">
            <a:avLst/>
          </a:prstGeom>
        </p:spPr>
      </p:pic>
      <p:pic>
        <p:nvPicPr>
          <p:cNvPr id="15" name="Рисунок 14" descr="20060510-1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42844" y="1785926"/>
            <a:ext cx="5890170" cy="4000528"/>
          </a:xfrm>
          <a:prstGeom prst="rect">
            <a:avLst/>
          </a:prstGeom>
        </p:spPr>
      </p:pic>
      <p:pic>
        <p:nvPicPr>
          <p:cNvPr id="19" name="Рисунок 18" descr="memoriall1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42844" y="1714488"/>
            <a:ext cx="5757990" cy="413423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Владимир</a:t>
            </a:r>
            <a:r>
              <a:rPr lang="en-US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Семенович</a:t>
            </a:r>
            <a:r>
              <a:rPr lang="en-US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Высоцкий</a:t>
            </a:r>
            <a:endParaRPr lang="ru-RU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6072198" y="1142960"/>
            <a:ext cx="3071802" cy="5715040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БРАТСКИЕ МОГИЛЫ</a:t>
            </a:r>
            <a:r>
              <a:rPr lang="en-US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, </a:t>
            </a:r>
            <a:r>
              <a:rPr lang="ru-RU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1964 </a:t>
            </a:r>
            <a:r>
              <a:rPr lang="ru-RU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г.</a:t>
            </a:r>
          </a:p>
          <a:p>
            <a:pPr>
              <a:buNone/>
            </a:pPr>
            <a:r>
              <a:rPr lang="ru-RU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 </a:t>
            </a:r>
            <a:r>
              <a:rPr lang="ru-RU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На </a:t>
            </a:r>
            <a:r>
              <a:rPr lang="ru-RU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братских могилах не ставят крестов,</a:t>
            </a:r>
          </a:p>
          <a:p>
            <a:pPr>
              <a:buNone/>
            </a:pPr>
            <a:r>
              <a:rPr lang="ru-RU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И вдовы на них не рыдают, -</a:t>
            </a:r>
          </a:p>
          <a:p>
            <a:pPr>
              <a:buNone/>
            </a:pPr>
            <a:r>
              <a:rPr lang="ru-RU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К ним кто-то приносит букеты цветов,</a:t>
            </a:r>
          </a:p>
          <a:p>
            <a:pPr>
              <a:buNone/>
            </a:pPr>
            <a:r>
              <a:rPr lang="ru-RU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И Вечный огонь зажигают.</a:t>
            </a:r>
          </a:p>
          <a:p>
            <a:pPr>
              <a:buNone/>
            </a:pPr>
            <a:r>
              <a:rPr lang="ru-RU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Здесь раньше вставала земля на дыбы, </a:t>
            </a:r>
          </a:p>
          <a:p>
            <a:pPr>
              <a:buNone/>
            </a:pPr>
            <a:r>
              <a:rPr lang="ru-RU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А нынче — гранитные плиты. </a:t>
            </a:r>
          </a:p>
          <a:p>
            <a:pPr>
              <a:buNone/>
            </a:pPr>
            <a:r>
              <a:rPr lang="ru-RU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Здесь нет ни одной персональной судьбы </a:t>
            </a:r>
          </a:p>
          <a:p>
            <a:pPr>
              <a:buNone/>
            </a:pPr>
            <a:r>
              <a:rPr lang="ru-RU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Все судьбы в единую слиты.</a:t>
            </a:r>
          </a:p>
          <a:p>
            <a:pPr>
              <a:buNone/>
            </a:pPr>
            <a:r>
              <a:rPr lang="ru-RU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А в Вечном огне — видишь вспыхнувший танк.</a:t>
            </a:r>
          </a:p>
          <a:p>
            <a:pPr>
              <a:buNone/>
            </a:pPr>
            <a:r>
              <a:rPr lang="ru-RU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Горящие русские хаты, </a:t>
            </a:r>
          </a:p>
          <a:p>
            <a:pPr>
              <a:buNone/>
            </a:pPr>
            <a:r>
              <a:rPr lang="ru-RU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Горящий Смоленск и горящий рейхстаг, </a:t>
            </a:r>
          </a:p>
          <a:p>
            <a:pPr>
              <a:buNone/>
            </a:pPr>
            <a:r>
              <a:rPr lang="ru-RU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Горящее сердце солдата.</a:t>
            </a:r>
          </a:p>
          <a:p>
            <a:pPr>
              <a:buNone/>
            </a:pPr>
            <a:r>
              <a:rPr lang="ru-RU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У братских могил нет заплаканных вдов - </a:t>
            </a:r>
          </a:p>
          <a:p>
            <a:pPr>
              <a:buNone/>
            </a:pPr>
            <a:r>
              <a:rPr lang="ru-RU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Сюда ходят люди покрепче, </a:t>
            </a:r>
          </a:p>
          <a:p>
            <a:pPr>
              <a:buNone/>
            </a:pPr>
            <a:r>
              <a:rPr lang="ru-RU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На братских могилах не ставят крестов... </a:t>
            </a:r>
          </a:p>
          <a:p>
            <a:pPr>
              <a:buNone/>
            </a:pPr>
            <a:r>
              <a:rPr lang="ru-RU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Но разве от этого легче?!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7" name="Рисунок 16" descr="1224686014_157908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516849" y="8107017"/>
            <a:ext cx="97045" cy="65771"/>
          </a:xfrm>
          <a:prstGeom prst="rect">
            <a:avLst/>
          </a:prstGeom>
        </p:spPr>
      </p:pic>
      <p:pic>
        <p:nvPicPr>
          <p:cNvPr id="18" name="bratskie_mogily1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3" cstate="print"/>
          <a:stretch>
            <a:fillRect/>
          </a:stretch>
        </p:blipFill>
        <p:spPr>
          <a:xfrm>
            <a:off x="8643966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" presetClass="exit" presetSubtype="1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0"/>
                            </p:stCondLst>
                            <p:childTnLst>
                              <p:par>
                                <p:cTn id="22" presetID="2" presetClass="exit" presetSubtype="1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9000"/>
                            </p:stCondLst>
                            <p:childTnLst>
                              <p:par>
                                <p:cTn id="31" presetID="2" presetClass="exit" presetSubtype="1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6000"/>
                            </p:stCondLst>
                            <p:childTnLst>
                              <p:par>
                                <p:cTn id="40" presetID="2" presetClass="exit" presetSubtype="1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0"/>
                            </p:stCondLst>
                            <p:childTnLst>
                              <p:par>
                                <p:cTn id="49" presetID="2" presetClass="exit" presetSubtype="1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0"/>
                            </p:stCondLst>
                            <p:childTnLst>
                              <p:par>
                                <p:cTn id="58" presetID="2" presetClass="exit" presetSubtype="1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7000"/>
                            </p:stCondLst>
                            <p:childTnLst>
                              <p:par>
                                <p:cTn id="67" presetID="2" presetClass="exit" presetSubtype="1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4000"/>
                            </p:stCondLst>
                            <p:childTnLst>
                              <p:par>
                                <p:cTn id="76" presetID="2" presetClass="exit" presetSubtype="1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" presetClass="entr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8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28926" y="1500174"/>
            <a:ext cx="5757874" cy="4881578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/>
              <a:t>Военный путь Твардовского начался в 1939, когда поэт был призван в ряды Красной Армии. С началом войны с Финляндией, уже в офицерском звании, был в должности </a:t>
            </a:r>
            <a:r>
              <a:rPr lang="ru-RU" dirty="0" err="1" smtClean="0"/>
              <a:t>спецкорреспондента</a:t>
            </a:r>
            <a:r>
              <a:rPr lang="ru-RU" dirty="0" smtClean="0"/>
              <a:t> военной газеты.</a:t>
            </a:r>
          </a:p>
          <a:p>
            <a:pPr algn="just"/>
            <a:r>
              <a:rPr lang="ru-RU" dirty="0" smtClean="0"/>
              <a:t>В годы Великой Отечественной войны был фронтовым корреспондентом различных газет. Свою лирику военных лет поэт называл «фронтовой хроникой», определяя этим названием ее содержание и стилистические особенности. </a:t>
            </a:r>
          </a:p>
          <a:p>
            <a:pPr algn="just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4192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Александр </a:t>
            </a:r>
            <a:r>
              <a:rPr lang="ru-RU" dirty="0" err="1" smtClean="0"/>
              <a:t>Трифонович</a:t>
            </a:r>
            <a:r>
              <a:rPr lang="ru-RU" dirty="0" smtClean="0"/>
              <a:t> Твардовский</a:t>
            </a:r>
            <a:br>
              <a:rPr lang="ru-RU" dirty="0" smtClean="0"/>
            </a:br>
            <a:r>
              <a:rPr lang="ru-RU" dirty="0" smtClean="0"/>
              <a:t>				(1910 – 1971)</a:t>
            </a:r>
            <a:endParaRPr lang="ru-RU" dirty="0"/>
          </a:p>
        </p:txBody>
      </p:sp>
      <p:pic>
        <p:nvPicPr>
          <p:cNvPr id="4" name="Рисунок 3" descr="tvardovsky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928670"/>
            <a:ext cx="2000264" cy="2800368"/>
          </a:xfrm>
          <a:prstGeom prst="rect">
            <a:avLst/>
          </a:prstGeom>
        </p:spPr>
      </p:pic>
      <p:pic>
        <p:nvPicPr>
          <p:cNvPr id="5" name="Рисунок 4" descr="tvardovsk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3857628"/>
            <a:ext cx="2032000" cy="26289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785786" y="1714488"/>
            <a:ext cx="7786742" cy="478634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b="1" i="1" dirty="0" smtClean="0">
                <a:solidFill>
                  <a:schemeClr val="bg2">
                    <a:lumMod val="75000"/>
                  </a:schemeClr>
                </a:solidFill>
              </a:rPr>
              <a:t>Я знаю, никакой моей вины</a:t>
            </a:r>
          </a:p>
          <a:p>
            <a:pPr>
              <a:lnSpc>
                <a:spcPct val="150000"/>
              </a:lnSpc>
              <a:buNone/>
            </a:pPr>
            <a:r>
              <a:rPr lang="ru-RU" b="1" i="1" dirty="0" smtClean="0">
                <a:solidFill>
                  <a:schemeClr val="bg2">
                    <a:lumMod val="75000"/>
                  </a:schemeClr>
                </a:solidFill>
              </a:rPr>
              <a:t>В том, что другие не пришли с войны,</a:t>
            </a:r>
          </a:p>
          <a:p>
            <a:pPr>
              <a:lnSpc>
                <a:spcPct val="150000"/>
              </a:lnSpc>
              <a:buNone/>
            </a:pPr>
            <a:r>
              <a:rPr lang="ru-RU" b="1" i="1" dirty="0" smtClean="0">
                <a:solidFill>
                  <a:schemeClr val="bg2">
                    <a:lumMod val="75000"/>
                  </a:schemeClr>
                </a:solidFill>
              </a:rPr>
              <a:t>В том, что они — кто старше, кто моложе -</a:t>
            </a:r>
          </a:p>
          <a:p>
            <a:pPr>
              <a:lnSpc>
                <a:spcPct val="150000"/>
              </a:lnSpc>
              <a:buNone/>
            </a:pPr>
            <a:r>
              <a:rPr lang="ru-RU" b="1" i="1" dirty="0" smtClean="0">
                <a:solidFill>
                  <a:schemeClr val="bg2">
                    <a:lumMod val="75000"/>
                  </a:schemeClr>
                </a:solidFill>
              </a:rPr>
              <a:t>Остались там, и не о том же речь,</a:t>
            </a:r>
          </a:p>
          <a:p>
            <a:pPr>
              <a:lnSpc>
                <a:spcPct val="150000"/>
              </a:lnSpc>
              <a:buNone/>
            </a:pPr>
            <a:r>
              <a:rPr lang="ru-RU" b="1" i="1" dirty="0" smtClean="0">
                <a:solidFill>
                  <a:schemeClr val="bg2">
                    <a:lumMod val="75000"/>
                  </a:schemeClr>
                </a:solidFill>
              </a:rPr>
              <a:t>Что я их мог, но не сумел сберечь, -</a:t>
            </a:r>
          </a:p>
          <a:p>
            <a:pPr>
              <a:lnSpc>
                <a:spcPct val="150000"/>
              </a:lnSpc>
              <a:buNone/>
            </a:pPr>
            <a:r>
              <a:rPr lang="ru-RU" b="1" i="1" dirty="0" smtClean="0">
                <a:solidFill>
                  <a:schemeClr val="bg2">
                    <a:lumMod val="75000"/>
                  </a:schemeClr>
                </a:solidFill>
              </a:rPr>
              <a:t>Речь не о том, но все же, все же, все же...</a:t>
            </a:r>
          </a:p>
          <a:p>
            <a:pPr>
              <a:lnSpc>
                <a:spcPct val="150000"/>
              </a:lnSpc>
              <a:buNone/>
            </a:pPr>
            <a:r>
              <a:rPr lang="ru-RU" b="1" i="1" dirty="0" smtClean="0">
                <a:solidFill>
                  <a:schemeClr val="bg2">
                    <a:lumMod val="75000"/>
                  </a:schemeClr>
                </a:solidFill>
              </a:rPr>
              <a:t>								1966</a:t>
            </a: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41921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Александр </a:t>
            </a:r>
            <a:r>
              <a:rPr lang="ru-RU" dirty="0" err="1" smtClean="0">
                <a:solidFill>
                  <a:schemeClr val="bg2">
                    <a:lumMod val="75000"/>
                  </a:schemeClr>
                </a:solidFill>
              </a:rPr>
              <a:t>Трифонович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 Твардовский</a:t>
            </a:r>
            <a:br>
              <a:rPr lang="ru-RU" dirty="0" smtClean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			(1910 – 1971)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285728"/>
            <a:ext cx="8715436" cy="628654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“Это единственная страна — Россия, где поэзия на таком не то что высоким уровне — это само собой, — поэзия великая у нас, величайшая, лучшая поэзия. И мне кажется — не из-за того, что наши поэты были только большими стихотворцами, писали прекрасные стихи, — а из-за того, что они себя достойно вели в жизни — и по отношению к властям, и по отношению к друзьям, по отношению друг к другу и, конечно, к своему творчеству. И из-за этого поэзия всегда была как-то во главе литературы, хотя у нас литература великая, величайшая в мире…”</a:t>
            </a:r>
          </a:p>
          <a:p>
            <a:r>
              <a:rPr lang="ru-RU" dirty="0" smtClean="0"/>
              <a:t>“И до сих пор — повесьте где-нибудь в стороне маленький листочек, вырванный из тетради, и напишите четыре фамилии — да одну даже — Евтушенко, Вознесенский, Ахмадулина, Булат Окуджава — и будет заполнен стадион через два дня, и не достанете билета. Почему это так, — это именно из-за того, что люди тянутся не только к стихам, но – к нескольким поэтам у нас, которые пишут прекрасные стихи…”			(В.С. Высоцкий)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85723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Булат Окуджава (1924 – 1997)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5" name="Рисунок 4" descr="48901200_0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29256" y="1214422"/>
            <a:ext cx="3152775" cy="47625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85720" y="1000108"/>
            <a:ext cx="5072098" cy="5500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В 1942 году добровольцем прямо из девятого класса ушёл на фронт. Сначала был миномётчиком. Воевал под Моздоком. В декабре 1942 года был ранен. Уже в 1986 году Окуджава вспоминал, как это произошло: «Над нашими позициями появился немецкий корректировщик. Летел он высоко. На его ленивые выстрелы из пулемёта никто не обращал внимания. Только что закончился бой. Все расслабились. И надо же было: одна из шальных пуль попала в меня. Можно представить мою обиду: сколько до этого было тяжёлых боёв, где меня щадило! А тут в совершенно спокойной обстановке — и такое нелепое ранение» Потом служил радистом в тяжёлой артиллерии. Будучи полковым запевалой, в 1943 году на фронте сочинил первую песню «Нам в холодных теплушках не спалось».</a:t>
            </a:r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 descr="19_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7" name="Рисунок 26" descr="01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6" name="Рисунок 25" descr="01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5" name="Рисунок 24" descr="004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4" name="Рисунок 23" descr="001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3" name="Рисунок 22" descr="short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2" name="Рисунок 21" descr="repphoto_673_2376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" name="Рисунок 19" descr="c65a0799e09ac1fe04af8b2529baeda8_full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19" name="Рисунок 18" descr="1228169374_cb569e9c355707b6ab17468443ae0723_full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18" name="Рисунок 17" descr="106907915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5" name="Рисунок 14" descr="74e952bad29f2b00b8173bfd45da1625_full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14" name="Рисунок 13" descr="000043_350492.jp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Рисунок 10" descr="11.jp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Рисунок 9" descr="7415.jp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5" name="zdes_pticy_ne_poyut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388424" y="6165304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0"/>
                            </p:stCondLst>
                            <p:childTnLst>
                              <p:par>
                                <p:cTn id="9" presetID="22" presetClass="exit" presetSubtype="8" fill="hold" nodeType="afterEffect">
                                  <p:stCondLst>
                                    <p:cond delay="14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9500"/>
                            </p:stCondLst>
                            <p:childTnLst>
                              <p:par>
                                <p:cTn id="13" presetID="22" presetClass="exit" presetSubtype="8" fill="hold" nodeType="after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8500"/>
                            </p:stCondLst>
                            <p:childTnLst>
                              <p:par>
                                <p:cTn id="17" presetID="22" presetClass="exit" presetSubtype="8" fill="hold" nodeType="after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4500"/>
                            </p:stCondLst>
                            <p:childTnLst>
                              <p:par>
                                <p:cTn id="21" presetID="22" presetClass="exit" presetSubtype="8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9500"/>
                            </p:stCondLst>
                            <p:childTnLst>
                              <p:par>
                                <p:cTn id="25" presetID="22" presetClass="exit" presetSubtype="8" fill="hold" nodeType="after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3500"/>
                            </p:stCondLst>
                            <p:childTnLst>
                              <p:par>
                                <p:cTn id="29" presetID="22" presetClass="exit" presetSubtype="8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5500"/>
                            </p:stCondLst>
                            <p:childTnLst>
                              <p:par>
                                <p:cTn id="33" presetID="22" presetClass="exit" presetSubtype="8" fill="hold" nodeType="after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6500"/>
                            </p:stCondLst>
                            <p:childTnLst>
                              <p:par>
                                <p:cTn id="37" presetID="22" presetClass="exit" presetSubtype="8" fill="hold" nodeType="after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7000"/>
                            </p:stCondLst>
                            <p:childTnLst>
                              <p:par>
                                <p:cTn id="41" presetID="22" presetClass="exit" presetSubtype="8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7000"/>
                            </p:stCondLst>
                            <p:childTnLst>
                              <p:par>
                                <p:cTn id="45" presetID="22" presetClass="exit" presetSubtype="8" fill="hold" nodeType="after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5500"/>
                            </p:stCondLst>
                            <p:childTnLst>
                              <p:par>
                                <p:cTn id="49" presetID="22" presetClass="exit" presetSubtype="8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3500"/>
                            </p:stCondLst>
                            <p:childTnLst>
                              <p:par>
                                <p:cTn id="53" presetID="22" presetClass="exit" presetSubtype="8" fill="hold" nodeType="after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 numSld="4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Юрий Иосифович Визбор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(1934 —1984)</a:t>
            </a:r>
            <a:endParaRPr lang="ru-RU" dirty="0"/>
          </a:p>
        </p:txBody>
      </p:sp>
      <p:pic>
        <p:nvPicPr>
          <p:cNvPr id="4" name="Содержимое 3" descr="535px-Yuriy_Vizbor_army_years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96425" y="1920875"/>
            <a:ext cx="3960150" cy="44338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3438" y="2214554"/>
            <a:ext cx="4038600" cy="385765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Когда окончилась война, Юрию Визбору было одиннадцать лет. Он воспитывался одной матерью и не испытал горечь военных потерь. Однако тема войны не обошла его творчество.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Юрий Иосифович Визбор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(1934 —1984)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0034" y="1643050"/>
            <a:ext cx="8643966" cy="5357850"/>
          </a:xfrm>
        </p:spPr>
        <p:txBody>
          <a:bodyPr numCol="2">
            <a:normAutofit fontScale="62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РАССКАЗ ВЕТЕРАНА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Мы это дело разом увидали - 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Как роты две поднялись из земли 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 рукава по локоть закатали, 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 к нам с Виталий </a:t>
            </a: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Палычем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пошли. 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 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 солнце жарит, чтоб оно пропало, 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Но нет уже судьбы у нас другой, 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 я шепчу; "Постой, Виталий </a:t>
            </a: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Палыч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Постой, подпустим ближе, дорогой". 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 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 тихо в мире, только временами </a:t>
            </a:r>
          </a:p>
          <a:p>
            <a:pPr>
              <a:buNone/>
            </a:pP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Травиночка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в прицеле задрожит. 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Кусочек леса редкого за нами, 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 дальше - поле, Родина лежит. 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 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 солнце жарит, чтоб оно пропало, 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Но нет уже судьбы у нас другой, 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 я шепчу: "Постой, Виталий </a:t>
            </a: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Палыч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Постой, подпустим ближе, дорогой". 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 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Окопчик наш - последняя квартира, 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Другой не будет, видно, нам дано. 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 черные проклятые мундиры 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Подходят, как в замедленном кино. 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 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 солнце жарит, чтоб оно пропало, 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Но нет уже судьбы у нас другой, 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 я кричу: "Давай, Виталий </a:t>
            </a: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Палыч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Давай на всю катушку, дорогой!" 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 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...Мои года, как поезда, проходят, 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Но прихожу туда хоть раз в году, 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Где пахота заботливо обходит 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Печальную фанерную звезду, 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 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Где солнце жарит, чтоб оно пропало, 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Где не было судьбы у нас другой... 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 я шепчу: "Прости, Виталий </a:t>
            </a: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Палыч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Прости мне, что я выжил, дорогой". </a:t>
            </a:r>
          </a:p>
          <a:p>
            <a:pPr algn="r"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1972</a:t>
            </a:r>
          </a:p>
          <a:p>
            <a:pPr>
              <a:buNone/>
            </a:pP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85728"/>
            <a:ext cx="8858312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Роберт</a:t>
            </a:r>
            <a:r>
              <a:rPr lang="en-US" dirty="0" smtClean="0"/>
              <a:t> </a:t>
            </a:r>
            <a:r>
              <a:rPr lang="ru-RU" dirty="0" smtClean="0"/>
              <a:t>Иванович</a:t>
            </a:r>
            <a:r>
              <a:rPr lang="en-US" dirty="0" smtClean="0"/>
              <a:t> </a:t>
            </a:r>
            <a:r>
              <a:rPr lang="ru-RU" dirty="0" smtClean="0"/>
              <a:t>Рождественский (1932 - 1994)</a:t>
            </a:r>
            <a:endParaRPr lang="ru-RU" dirty="0"/>
          </a:p>
        </p:txBody>
      </p:sp>
      <p:pic>
        <p:nvPicPr>
          <p:cNvPr id="5" name="Содержимое 4" descr="1235721658c0b9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857224" y="2000240"/>
            <a:ext cx="2724150" cy="40005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71934" y="1857364"/>
            <a:ext cx="4786346" cy="4497561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	Во</a:t>
            </a:r>
            <a:r>
              <a:rPr lang="en-US" dirty="0" smtClean="0"/>
              <a:t> </a:t>
            </a:r>
            <a:r>
              <a:rPr lang="ru-RU" dirty="0" smtClean="0"/>
              <a:t>время войны, 22 февраля 1945 </a:t>
            </a:r>
            <a:r>
              <a:rPr lang="ru-RU" dirty="0" err="1" smtClean="0"/>
              <a:t>года,потерял</a:t>
            </a:r>
            <a:r>
              <a:rPr lang="ru-RU" dirty="0" smtClean="0"/>
              <a:t> отца,(лейтенант, командир взвода 257-го отдельного сапёрного батальона 123-й стрелковой дивизии; похоронен «250 м южнее деревни </a:t>
            </a:r>
            <a:r>
              <a:rPr lang="ru-RU" dirty="0" err="1" smtClean="0"/>
              <a:t>Машень</a:t>
            </a:r>
            <a:r>
              <a:rPr lang="ru-RU" dirty="0" smtClean="0"/>
              <a:t> </a:t>
            </a:r>
            <a:r>
              <a:rPr lang="ru-RU" dirty="0" err="1" smtClean="0"/>
              <a:t>Темеровского</a:t>
            </a:r>
            <a:r>
              <a:rPr lang="ru-RU" dirty="0" smtClean="0"/>
              <a:t> района Латвийской ССР»). </a:t>
            </a:r>
          </a:p>
          <a:p>
            <a:pPr>
              <a:buNone/>
            </a:pPr>
            <a:r>
              <a:rPr lang="ru-RU" dirty="0" smtClean="0"/>
              <a:t>	Переживал военные годы в Даниловском детском доме, потому что мать, Вера Павловна Фёдорова, которая до войны была директором сельской начальной школы и одновременно училась в медицинском институте была призвана на фронт. 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71472" y="1714488"/>
            <a:ext cx="8329642" cy="4857784"/>
          </a:xfrm>
        </p:spPr>
        <p:txBody>
          <a:bodyPr numCol="2"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/>
              <a:t>На Земле</a:t>
            </a:r>
          </a:p>
          <a:p>
            <a:pPr>
              <a:buNone/>
            </a:pPr>
            <a:r>
              <a:rPr lang="ru-RU" b="1" dirty="0" smtClean="0"/>
              <a:t>безжалостно маленькой</a:t>
            </a:r>
          </a:p>
          <a:p>
            <a:pPr>
              <a:buNone/>
            </a:pPr>
            <a:r>
              <a:rPr lang="ru-RU" b="1" dirty="0" smtClean="0"/>
              <a:t>жил да был человек маленький.</a:t>
            </a:r>
          </a:p>
          <a:p>
            <a:pPr>
              <a:buNone/>
            </a:pPr>
            <a:r>
              <a:rPr lang="ru-RU" b="1" dirty="0" smtClean="0"/>
              <a:t>У него была служба</a:t>
            </a:r>
          </a:p>
          <a:p>
            <a:pPr>
              <a:buNone/>
            </a:pPr>
            <a:r>
              <a:rPr lang="ru-RU" b="1" dirty="0" smtClean="0"/>
              <a:t>маленькая</a:t>
            </a:r>
          </a:p>
          <a:p>
            <a:pPr>
              <a:buNone/>
            </a:pPr>
            <a:r>
              <a:rPr lang="ru-RU" b="1" dirty="0" smtClean="0"/>
              <a:t>и маленький очень портфель.</a:t>
            </a:r>
          </a:p>
          <a:p>
            <a:pPr>
              <a:buNone/>
            </a:pPr>
            <a:r>
              <a:rPr lang="ru-RU" b="1" dirty="0" smtClean="0"/>
              <a:t>Получал он зарплату</a:t>
            </a:r>
          </a:p>
          <a:p>
            <a:pPr>
              <a:buNone/>
            </a:pPr>
            <a:r>
              <a:rPr lang="ru-RU" b="1" dirty="0" smtClean="0"/>
              <a:t>маленькую,</a:t>
            </a:r>
          </a:p>
          <a:p>
            <a:pPr>
              <a:buNone/>
            </a:pPr>
            <a:r>
              <a:rPr lang="ru-RU" b="1" dirty="0" smtClean="0"/>
              <a:t>и однажды</a:t>
            </a:r>
          </a:p>
          <a:p>
            <a:pPr>
              <a:buNone/>
            </a:pPr>
            <a:r>
              <a:rPr lang="ru-RU" b="1" dirty="0" smtClean="0"/>
              <a:t>прекрасным утром</a:t>
            </a:r>
          </a:p>
          <a:p>
            <a:pPr>
              <a:buNone/>
            </a:pPr>
            <a:r>
              <a:rPr lang="ru-RU" b="1" dirty="0" smtClean="0"/>
              <a:t>постучалась к нему в окошко</a:t>
            </a:r>
          </a:p>
          <a:p>
            <a:pPr>
              <a:buNone/>
            </a:pPr>
            <a:r>
              <a:rPr lang="ru-RU" b="1" dirty="0" smtClean="0"/>
              <a:t>небольшая, казалось,</a:t>
            </a:r>
          </a:p>
          <a:p>
            <a:pPr>
              <a:buNone/>
            </a:pPr>
            <a:r>
              <a:rPr lang="ru-RU" b="1" dirty="0" smtClean="0"/>
              <a:t>война…</a:t>
            </a:r>
          </a:p>
          <a:p>
            <a:pPr>
              <a:buNone/>
            </a:pPr>
            <a:r>
              <a:rPr lang="ru-RU" b="1" dirty="0" smtClean="0"/>
              <a:t>Автомат ему выдали маленький,</a:t>
            </a:r>
          </a:p>
          <a:p>
            <a:pPr>
              <a:buNone/>
            </a:pPr>
            <a:r>
              <a:rPr lang="ru-RU" b="1" dirty="0" smtClean="0"/>
              <a:t>сапоги ему выдали маленькие,</a:t>
            </a:r>
          </a:p>
          <a:p>
            <a:pPr>
              <a:buNone/>
            </a:pPr>
            <a:r>
              <a:rPr lang="ru-RU" b="1" dirty="0" smtClean="0"/>
              <a:t>каску выдали маленькую</a:t>
            </a:r>
          </a:p>
          <a:p>
            <a:pPr>
              <a:buNone/>
            </a:pPr>
            <a:r>
              <a:rPr lang="ru-RU" b="1" dirty="0" smtClean="0"/>
              <a:t>и маленькую – </a:t>
            </a:r>
          </a:p>
          <a:p>
            <a:pPr>
              <a:buNone/>
            </a:pPr>
            <a:r>
              <a:rPr lang="ru-RU" b="1" dirty="0" smtClean="0"/>
              <a:t>по размерам – </a:t>
            </a:r>
          </a:p>
          <a:p>
            <a:pPr>
              <a:buNone/>
            </a:pPr>
            <a:r>
              <a:rPr lang="ru-RU" b="1" dirty="0" smtClean="0"/>
              <a:t>шинель…</a:t>
            </a:r>
          </a:p>
          <a:p>
            <a:pPr>
              <a:buNone/>
            </a:pPr>
            <a:r>
              <a:rPr lang="ru-RU" b="1" dirty="0" smtClean="0"/>
              <a:t>…А когда он упал – </a:t>
            </a:r>
          </a:p>
          <a:p>
            <a:pPr>
              <a:buNone/>
            </a:pPr>
            <a:r>
              <a:rPr lang="ru-RU" b="1" dirty="0" smtClean="0"/>
              <a:t>некрасиво, неправильно, - </a:t>
            </a:r>
          </a:p>
          <a:p>
            <a:pPr>
              <a:buNone/>
            </a:pPr>
            <a:r>
              <a:rPr lang="ru-RU" b="1" dirty="0" smtClean="0"/>
              <a:t>в атакующем крике</a:t>
            </a:r>
          </a:p>
          <a:p>
            <a:pPr>
              <a:buNone/>
            </a:pPr>
            <a:r>
              <a:rPr lang="ru-RU" b="1" dirty="0" smtClean="0"/>
              <a:t>вывернув рот,</a:t>
            </a:r>
          </a:p>
          <a:p>
            <a:pPr>
              <a:buNone/>
            </a:pPr>
            <a:r>
              <a:rPr lang="ru-RU" b="1" dirty="0" smtClean="0"/>
              <a:t>то на всей земле</a:t>
            </a:r>
          </a:p>
          <a:p>
            <a:pPr>
              <a:buNone/>
            </a:pPr>
            <a:r>
              <a:rPr lang="ru-RU" b="1" dirty="0" smtClean="0"/>
              <a:t>не хватило мрамора,</a:t>
            </a:r>
          </a:p>
          <a:p>
            <a:pPr>
              <a:buNone/>
            </a:pPr>
            <a:r>
              <a:rPr lang="ru-RU" b="1" dirty="0" smtClean="0"/>
              <a:t>чтобы вырубить парня</a:t>
            </a:r>
          </a:p>
          <a:p>
            <a:pPr>
              <a:buNone/>
            </a:pPr>
            <a:r>
              <a:rPr lang="ru-RU" b="1" dirty="0" smtClean="0"/>
              <a:t>в полный</a:t>
            </a:r>
          </a:p>
          <a:p>
            <a:pPr>
              <a:buNone/>
            </a:pPr>
            <a:r>
              <a:rPr lang="ru-RU" b="1" dirty="0" smtClean="0"/>
              <a:t>рост!</a:t>
            </a:r>
          </a:p>
          <a:p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Роберт</a:t>
            </a:r>
            <a:r>
              <a:rPr lang="en-US" dirty="0" smtClean="0"/>
              <a:t> </a:t>
            </a:r>
            <a:r>
              <a:rPr lang="ru-RU" dirty="0" smtClean="0"/>
              <a:t>Иванович</a:t>
            </a:r>
            <a:r>
              <a:rPr lang="en-US" dirty="0" smtClean="0"/>
              <a:t> </a:t>
            </a:r>
            <a:r>
              <a:rPr lang="ru-RU" dirty="0" smtClean="0"/>
              <a:t>Рождественский (1932 - 1994)</a:t>
            </a: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Апекс">
  <a:themeElements>
    <a:clrScheme name="Другая 1">
      <a:dk1>
        <a:srgbClr val="2C0000"/>
      </a:dk1>
      <a:lt1>
        <a:srgbClr val="FFFFFF"/>
      </a:lt1>
      <a:dk2>
        <a:srgbClr val="C80000"/>
      </a:dk2>
      <a:lt2>
        <a:srgbClr val="FFD9D9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Поток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хниче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ppt/theme/themeOverride2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2167</TotalTime>
  <Words>791</Words>
  <Application>Microsoft Office PowerPoint</Application>
  <PresentationFormat>Экран (4:3)</PresentationFormat>
  <Paragraphs>178</Paragraphs>
  <Slides>14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Апекс</vt:lpstr>
      <vt:lpstr>Бумажная</vt:lpstr>
      <vt:lpstr>Поток</vt:lpstr>
      <vt:lpstr>Техническая</vt:lpstr>
      <vt:lpstr>Тема Office</vt:lpstr>
      <vt:lpstr>Жив народ, пока жива его память</vt:lpstr>
      <vt:lpstr>Александр Трифонович Твардовский     (1910 – 1971)</vt:lpstr>
      <vt:lpstr>Александр Трифонович Твардовский    (1910 – 1971)</vt:lpstr>
      <vt:lpstr>Булат Окуджава (1924 – 1997)</vt:lpstr>
      <vt:lpstr>Презентация PowerPoint</vt:lpstr>
      <vt:lpstr>Юрий Иосифович Визбор  (1934 —1984)</vt:lpstr>
      <vt:lpstr>Юрий Иосифович Визбор  (1934 —1984)</vt:lpstr>
      <vt:lpstr>Роберт Иванович Рождественский (1932 - 1994)</vt:lpstr>
      <vt:lpstr>Роберт Иванович Рождественский (1932 - 1994)</vt:lpstr>
      <vt:lpstr>Владимир Семенович Высоцкий  (1938 – 1980)</vt:lpstr>
      <vt:lpstr>Владимир Семенович Высоцкий  (1938 – 1980)</vt:lpstr>
      <vt:lpstr>Презентация PowerPoint</vt:lpstr>
      <vt:lpstr>Владимир Семенович Высоцкий</vt:lpstr>
      <vt:lpstr>Владимир Семенович Высоцкий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Ольга</cp:lastModifiedBy>
  <cp:revision>114</cp:revision>
  <dcterms:modified xsi:type="dcterms:W3CDTF">2023-02-27T16:37:48Z</dcterms:modified>
</cp:coreProperties>
</file>