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14" r:id="rId4"/>
    <p:sldId id="313" r:id="rId5"/>
    <p:sldId id="292" r:id="rId6"/>
    <p:sldId id="291" r:id="rId7"/>
    <p:sldId id="288" r:id="rId8"/>
    <p:sldId id="294" r:id="rId9"/>
    <p:sldId id="290" r:id="rId10"/>
    <p:sldId id="289" r:id="rId11"/>
    <p:sldId id="263" r:id="rId12"/>
    <p:sldId id="282" r:id="rId13"/>
    <p:sldId id="262" r:id="rId14"/>
    <p:sldId id="295" r:id="rId15"/>
    <p:sldId id="261" r:id="rId16"/>
    <p:sldId id="283" r:id="rId17"/>
    <p:sldId id="302" r:id="rId18"/>
    <p:sldId id="297" r:id="rId19"/>
    <p:sldId id="284" r:id="rId20"/>
    <p:sldId id="298" r:id="rId21"/>
    <p:sldId id="296" r:id="rId22"/>
    <p:sldId id="303" r:id="rId23"/>
    <p:sldId id="285" r:id="rId24"/>
    <p:sldId id="304" r:id="rId25"/>
    <p:sldId id="299" r:id="rId26"/>
    <p:sldId id="259" r:id="rId27"/>
    <p:sldId id="300" r:id="rId28"/>
    <p:sldId id="301" r:id="rId29"/>
    <p:sldId id="276" r:id="rId30"/>
    <p:sldId id="268" r:id="rId31"/>
    <p:sldId id="305" r:id="rId32"/>
    <p:sldId id="287" r:id="rId33"/>
    <p:sldId id="273" r:id="rId34"/>
    <p:sldId id="272" r:id="rId35"/>
    <p:sldId id="269" r:id="rId36"/>
    <p:sldId id="293" r:id="rId37"/>
    <p:sldId id="277" r:id="rId38"/>
    <p:sldId id="306" r:id="rId39"/>
    <p:sldId id="279" r:id="rId40"/>
    <p:sldId id="270" r:id="rId41"/>
    <p:sldId id="311" r:id="rId42"/>
    <p:sldId id="307" r:id="rId43"/>
    <p:sldId id="308" r:id="rId44"/>
    <p:sldId id="309" r:id="rId45"/>
    <p:sldId id="310" r:id="rId46"/>
    <p:sldId id="312" r:id="rId47"/>
    <p:sldId id="315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099" autoAdjust="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FF8C-8C4A-41FB-A7EA-FEF39B55D61E}" type="datetimeFigureOut">
              <a:rPr lang="ru-RU" smtClean="0"/>
              <a:t>27.02.2023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64636-AB2F-449A-87CF-454371BE747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114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FF8C-8C4A-41FB-A7EA-FEF39B55D61E}" type="datetimeFigureOut">
              <a:rPr lang="ru-RU" smtClean="0"/>
              <a:t>27.02.2023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64636-AB2F-449A-87CF-454371BE747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759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FF8C-8C4A-41FB-A7EA-FEF39B55D61E}" type="datetimeFigureOut">
              <a:rPr lang="ru-RU" smtClean="0"/>
              <a:t>27.02.2023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64636-AB2F-449A-87CF-454371BE747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301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FF8C-8C4A-41FB-A7EA-FEF39B55D61E}" type="datetimeFigureOut">
              <a:rPr lang="ru-RU" smtClean="0"/>
              <a:t>27.02.2023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64636-AB2F-449A-87CF-454371BE747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6825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FF8C-8C4A-41FB-A7EA-FEF39B55D61E}" type="datetimeFigureOut">
              <a:rPr lang="ru-RU" smtClean="0"/>
              <a:t>27.02.2023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64636-AB2F-449A-87CF-454371BE747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254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FF8C-8C4A-41FB-A7EA-FEF39B55D61E}" type="datetimeFigureOut">
              <a:rPr lang="ru-RU" smtClean="0"/>
              <a:t>27.02.2023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64636-AB2F-449A-87CF-454371BE747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239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FF8C-8C4A-41FB-A7EA-FEF39B55D61E}" type="datetimeFigureOut">
              <a:rPr lang="ru-RU" smtClean="0"/>
              <a:t>27.02.2023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64636-AB2F-449A-87CF-454371BE747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0642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FF8C-8C4A-41FB-A7EA-FEF39B55D61E}" type="datetimeFigureOut">
              <a:rPr lang="ru-RU" smtClean="0"/>
              <a:t>27.02.2023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64636-AB2F-449A-87CF-454371BE747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3253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FF8C-8C4A-41FB-A7EA-FEF39B55D61E}" type="datetimeFigureOut">
              <a:rPr lang="ru-RU" smtClean="0"/>
              <a:t>27.02.2023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64636-AB2F-449A-87CF-454371BE747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8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FF8C-8C4A-41FB-A7EA-FEF39B55D61E}" type="datetimeFigureOut">
              <a:rPr lang="ru-RU" smtClean="0"/>
              <a:t>27.02.2023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64636-AB2F-449A-87CF-454371BE747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629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FF8C-8C4A-41FB-A7EA-FEF39B55D61E}" type="datetimeFigureOut">
              <a:rPr lang="ru-RU" smtClean="0"/>
              <a:t>27.02.2023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64636-AB2F-449A-87CF-454371BE747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337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8000">
              <a:schemeClr val="tx2">
                <a:lumMod val="15000"/>
                <a:lumOff val="85000"/>
                <a:alpha val="87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5FF8C-8C4A-41FB-A7EA-FEF39B55D61E}" type="datetimeFigureOut">
              <a:rPr lang="ru-RU" smtClean="0"/>
              <a:t>27.02.2023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64636-AB2F-449A-87CF-454371BE747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464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8064" y="1412776"/>
            <a:ext cx="3600400" cy="19442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СИСТЕМА</a:t>
            </a:r>
            <a:b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 ДЫХАНИЯ</a:t>
            </a:r>
            <a:b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ЧЕЛОВЕКА.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10540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Подготовила Г.А. Анисимова, педагог ДО высшей категории ЦДЮТ «</a:t>
            </a:r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Арман</a:t>
            </a:r>
            <a:r>
              <a:rPr lang="ru-RU" sz="2500" b="1" dirty="0" smtClean="0">
                <a:solidFill>
                  <a:srgbClr val="7030A0"/>
                </a:solidFill>
                <a:latin typeface="Georgia" pitchFamily="18" charset="0"/>
              </a:rPr>
              <a:t>» г. Щучинск.</a:t>
            </a:r>
            <a:endParaRPr lang="ru-RU" sz="25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1028" name="Picture 4" descr="C:\Users\Администратор\Desktop\ocr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4896544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361877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103" y="1772816"/>
            <a:ext cx="4549010" cy="5085184"/>
          </a:xfrm>
        </p:spPr>
        <p:txBody>
          <a:bodyPr>
            <a:normAutofit fontScale="92500"/>
          </a:bodyPr>
          <a:lstStyle/>
          <a:p>
            <a:r>
              <a:rPr lang="ru-RU" sz="2400" b="1" dirty="0">
                <a:latin typeface="Georgia" pitchFamily="18" charset="0"/>
              </a:rPr>
              <a:t>Внутренняя поверхность </a:t>
            </a:r>
            <a:r>
              <a:rPr lang="ru-RU" sz="2400" b="1" dirty="0" smtClean="0">
                <a:latin typeface="Georgia" pitchFamily="18" charset="0"/>
              </a:rPr>
              <a:t>дыхательных </a:t>
            </a:r>
            <a:r>
              <a:rPr lang="ru-RU" sz="2400" b="1" dirty="0">
                <a:latin typeface="Georgia" pitchFamily="18" charset="0"/>
              </a:rPr>
              <a:t>путей покрыта </a:t>
            </a:r>
            <a:r>
              <a:rPr lang="ru-RU" sz="2400" b="1" dirty="0" smtClean="0">
                <a:latin typeface="Georgia" pitchFamily="18" charset="0"/>
              </a:rPr>
              <a:t>слизистой </a:t>
            </a:r>
            <a:r>
              <a:rPr lang="ru-RU" sz="2400" b="1" dirty="0">
                <a:latin typeface="Georgia" pitchFamily="18" charset="0"/>
              </a:rPr>
              <a:t>оболочкой, которая </a:t>
            </a:r>
            <a:r>
              <a:rPr lang="ru-RU" sz="2400" b="1" dirty="0" smtClean="0">
                <a:latin typeface="Georgia" pitchFamily="18" charset="0"/>
              </a:rPr>
              <a:t>выстлана </a:t>
            </a:r>
            <a:r>
              <a:rPr lang="ru-RU" sz="2400" b="1" dirty="0">
                <a:latin typeface="Georgia" pitchFamily="18" charset="0"/>
              </a:rPr>
              <a:t>мерцательным </a:t>
            </a:r>
            <a:r>
              <a:rPr lang="ru-RU" sz="2400" b="1" dirty="0" smtClean="0">
                <a:latin typeface="Georgia" pitchFamily="18" charset="0"/>
              </a:rPr>
              <a:t>эпителием </a:t>
            </a:r>
            <a:r>
              <a:rPr lang="ru-RU" sz="2400" b="1" dirty="0">
                <a:latin typeface="Georgia" pitchFamily="18" charset="0"/>
              </a:rPr>
              <a:t>и содержит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значительное </a:t>
            </a:r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количество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желез</a:t>
            </a:r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, выделяющих слизь. </a:t>
            </a:r>
          </a:p>
          <a:p>
            <a:r>
              <a:rPr lang="ru-RU" sz="2400" b="1" dirty="0">
                <a:latin typeface="Georgia" pitchFamily="18" charset="0"/>
              </a:rPr>
              <a:t>Реснички эпителиальных </a:t>
            </a:r>
            <a:r>
              <a:rPr lang="ru-RU" sz="2400" b="1" dirty="0" smtClean="0">
                <a:latin typeface="Georgia" pitchFamily="18" charset="0"/>
              </a:rPr>
              <a:t>клеток</a:t>
            </a:r>
            <a:r>
              <a:rPr lang="ru-RU" sz="2400" b="1" dirty="0">
                <a:latin typeface="Georgia" pitchFamily="18" charset="0"/>
              </a:rPr>
              <a:t>, двигаясь против ветра, </a:t>
            </a:r>
            <a:r>
              <a:rPr lang="ru-RU" sz="2400" b="1" dirty="0" smtClean="0">
                <a:latin typeface="Georgia" pitchFamily="18" charset="0"/>
              </a:rPr>
              <a:t>выводят </a:t>
            </a:r>
            <a:r>
              <a:rPr lang="ru-RU" sz="2400" b="1" dirty="0">
                <a:latin typeface="Georgia" pitchFamily="18" charset="0"/>
              </a:rPr>
              <a:t>наружу вместе со </a:t>
            </a:r>
            <a:r>
              <a:rPr lang="ru-RU" sz="2400" b="1" dirty="0" smtClean="0">
                <a:latin typeface="Georgia" pitchFamily="18" charset="0"/>
              </a:rPr>
              <a:t>слизью </a:t>
            </a:r>
            <a:r>
              <a:rPr lang="ru-RU" sz="2400" b="1" dirty="0">
                <a:latin typeface="Georgia" pitchFamily="18" charset="0"/>
              </a:rPr>
              <a:t>и инородные </a:t>
            </a:r>
            <a:r>
              <a:rPr lang="ru-RU" sz="2400" b="1" dirty="0" smtClean="0">
                <a:latin typeface="Georgia" pitchFamily="18" charset="0"/>
              </a:rPr>
              <a:t>тела.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170803"/>
            <a:ext cx="8568952" cy="13859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Georgia" pitchFamily="18" charset="0"/>
              </a:rPr>
              <a:t>Характерная особенностью строения дыхательных путей – наличие хрящевой основы в их стенках, в результате чего они не спадаются.</a:t>
            </a:r>
          </a:p>
        </p:txBody>
      </p:sp>
      <p:pic>
        <p:nvPicPr>
          <p:cNvPr id="1027" name="Picture 3" descr="C:\Users\Администратор\Desktop\ocr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914" y="1696513"/>
            <a:ext cx="4025901" cy="4025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3995936" y="5930207"/>
            <a:ext cx="5148064" cy="9144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002060"/>
                </a:solidFill>
              </a:rPr>
              <a:t>Реснички мерцательного эпителия совершают 10 – 15 движений в секунду, удаляя пыль, отмершие </a:t>
            </a:r>
            <a:r>
              <a:rPr lang="ru-RU" b="1" dirty="0" smtClean="0">
                <a:solidFill>
                  <a:srgbClr val="002060"/>
                </a:solidFill>
              </a:rPr>
              <a:t>клетки</a:t>
            </a:r>
            <a:r>
              <a:rPr lang="ru-RU" b="1" dirty="0">
                <a:solidFill>
                  <a:srgbClr val="002060"/>
                </a:solidFill>
              </a:rPr>
              <a:t>, бактерии</a:t>
            </a:r>
            <a:r>
              <a:rPr lang="ru-RU" b="1" dirty="0" smtClean="0">
                <a:solidFill>
                  <a:srgbClr val="002060"/>
                </a:solidFill>
              </a:rPr>
              <a:t>.  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270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50" y="-144463"/>
            <a:ext cx="900474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СТРОЕНИЕ ПОЛОСТИ НОСА.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" name="AutoShape 4" descr="https://fsd.multiurok.ru/html/2018/06/14/s_5b224619bf1dd/917328_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fsd.multiurok.ru/html/2018/06/14/s_5b224619bf1dd/917328_7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fsd.multiurok.ru/html/2018/06/14/s_5b224619bf1dd/917328_7.jpe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1" name="Picture 9" descr="C:\Users\Администратор\Desktop\НОС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63" t="14970" b="10606"/>
          <a:stretch/>
        </p:blipFill>
        <p:spPr bwMode="auto">
          <a:xfrm>
            <a:off x="971600" y="775146"/>
            <a:ext cx="7056784" cy="5963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726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Georgia" pitchFamily="18" charset="0"/>
              </a:rPr>
              <a:t>Полость </a:t>
            </a: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носа (</a:t>
            </a:r>
            <a:r>
              <a:rPr lang="en-US" b="1" dirty="0" err="1" smtClean="0">
                <a:solidFill>
                  <a:srgbClr val="C00000"/>
                </a:solidFill>
                <a:latin typeface="Georgia" pitchFamily="18" charset="0"/>
              </a:rPr>
              <a:t>cavitas</a:t>
            </a:r>
            <a:r>
              <a:rPr lang="en-US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  <a:latin typeface="Georgia" pitchFamily="18" charset="0"/>
              </a:rPr>
              <a:t>nasi</a:t>
            </a: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).</a:t>
            </a: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856984" cy="4525963"/>
          </a:xfrm>
        </p:spPr>
        <p:txBody>
          <a:bodyPr>
            <a:noAutofit/>
          </a:bodyPr>
          <a:lstStyle/>
          <a:p>
            <a:r>
              <a:rPr lang="ru-RU" sz="2500" b="1" dirty="0" smtClean="0">
                <a:latin typeface="Georgia" pitchFamily="18" charset="0"/>
              </a:rPr>
              <a:t>является </a:t>
            </a:r>
            <a:r>
              <a:rPr lang="ru-RU" sz="2500" b="1" dirty="0">
                <a:latin typeface="Georgia" pitchFamily="18" charset="0"/>
              </a:rPr>
              <a:t>начальным отделом дыхательной системы. Она образована лицевыми костями и хрящами, поделена носовой перегородкой (спереди - хрящевой, сзади - костной) на 2 симметричные полвины, которые спереди начинаются 2-мя отверстиями - ноздрями, а сзади - открывают в носоглотку посредством 2-х отверстий - хоан. В каждой половине полости носа имеются по 3 носовых раковины - верхняя, средняя и нижняя, которые образуют 3 носовых хода. Воздух поступает в полость носа через ноздри, пройдя по носовым ходам, выходит из неё в носоглотку через хоаны</a:t>
            </a:r>
            <a:r>
              <a:rPr lang="ru-RU" sz="2500" b="1" dirty="0" smtClean="0">
                <a:latin typeface="Georgia" pitchFamily="18" charset="0"/>
              </a:rPr>
              <a:t>.</a:t>
            </a:r>
          </a:p>
          <a:p>
            <a:r>
              <a:rPr lang="ru-RU" sz="2500" b="1" dirty="0">
                <a:latin typeface="Georgia" pitchFamily="18" charset="0"/>
              </a:rPr>
              <a:t>Воздухоносные пазухи черепа </a:t>
            </a:r>
            <a:r>
              <a:rPr lang="ru-RU" sz="2500" b="1" dirty="0" smtClean="0">
                <a:latin typeface="Georgia" pitchFamily="18" charset="0"/>
              </a:rPr>
              <a:t>открываются </a:t>
            </a:r>
            <a:r>
              <a:rPr lang="ru-RU" sz="2500" b="1" dirty="0">
                <a:latin typeface="Georgia" pitchFamily="18" charset="0"/>
              </a:rPr>
              <a:t>в носовые </a:t>
            </a:r>
            <a:r>
              <a:rPr lang="ru-RU" sz="2500" b="1" dirty="0" smtClean="0">
                <a:latin typeface="Georgia" pitchFamily="18" charset="0"/>
              </a:rPr>
              <a:t>ходы. Они </a:t>
            </a:r>
            <a:r>
              <a:rPr lang="ru-RU" sz="2500" b="1" dirty="0">
                <a:latin typeface="Georgia" pitchFamily="18" charset="0"/>
              </a:rPr>
              <a:t>облегчают вес черепа и </a:t>
            </a:r>
          </a:p>
          <a:p>
            <a:r>
              <a:rPr lang="ru-RU" sz="2500" b="1" dirty="0">
                <a:latin typeface="Georgia" pitchFamily="18" charset="0"/>
              </a:rPr>
              <a:t>участвуют в голосообразовании </a:t>
            </a:r>
          </a:p>
          <a:p>
            <a:r>
              <a:rPr lang="ru-RU" sz="2500" b="1" dirty="0">
                <a:latin typeface="Georgia" pitchFamily="18" charset="0"/>
              </a:rPr>
              <a:t>как резонаторы.</a:t>
            </a:r>
          </a:p>
        </p:txBody>
      </p:sp>
    </p:spTree>
    <p:extLst>
      <p:ext uri="{BB962C8B-B14F-4D97-AF65-F5344CB8AC3E}">
        <p14:creationId xmlns:p14="http://schemas.microsoft.com/office/powerpoint/2010/main" val="1235464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3408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СТРОЕНИЕ ПОЛОСТИ НОСА.</a:t>
            </a:r>
            <a:endParaRPr lang="ru-RU" sz="36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221088"/>
            <a:ext cx="8892480" cy="1593723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Georgia" pitchFamily="18" charset="0"/>
              </a:rPr>
              <a:t>В верхний носовой </a:t>
            </a:r>
            <a:r>
              <a:rPr lang="ru-RU" sz="2000" b="1" dirty="0" smtClean="0">
                <a:latin typeface="Georgia" pitchFamily="18" charset="0"/>
              </a:rPr>
              <a:t>ход открываются </a:t>
            </a:r>
            <a:r>
              <a:rPr lang="ru-RU" sz="2000" b="1" dirty="0">
                <a:latin typeface="Georgia" pitchFamily="18" charset="0"/>
              </a:rPr>
              <a:t>задние </a:t>
            </a:r>
            <a:r>
              <a:rPr lang="ru-RU" sz="2000" b="1" dirty="0" smtClean="0">
                <a:latin typeface="Georgia" pitchFamily="18" charset="0"/>
              </a:rPr>
              <a:t>пазухи </a:t>
            </a:r>
            <a:r>
              <a:rPr lang="ru-RU" sz="2000" b="1" dirty="0">
                <a:latin typeface="Georgia" pitchFamily="18" charset="0"/>
              </a:rPr>
              <a:t>решётчатой </a:t>
            </a:r>
            <a:r>
              <a:rPr lang="ru-RU" sz="2000" b="1" dirty="0" smtClean="0">
                <a:latin typeface="Georgia" pitchFamily="18" charset="0"/>
              </a:rPr>
              <a:t>кости</a:t>
            </a:r>
            <a:r>
              <a:rPr lang="ru-RU" sz="2000" b="1" dirty="0">
                <a:latin typeface="Georgia" pitchFamily="18" charset="0"/>
              </a:rPr>
              <a:t>, и пазуха </a:t>
            </a:r>
            <a:r>
              <a:rPr lang="ru-RU" sz="2000" b="1" dirty="0" smtClean="0">
                <a:latin typeface="Georgia" pitchFamily="18" charset="0"/>
              </a:rPr>
              <a:t>  клиновидной </a:t>
            </a:r>
            <a:r>
              <a:rPr lang="ru-RU" sz="2000" b="1" dirty="0">
                <a:latin typeface="Georgia" pitchFamily="18" charset="0"/>
              </a:rPr>
              <a:t>кости; в верхней носовой раковине, частично в средней, располагаются   </a:t>
            </a:r>
            <a:r>
              <a:rPr lang="ru-RU" sz="2000" b="1" dirty="0" err="1" smtClean="0">
                <a:latin typeface="Georgia" pitchFamily="18" charset="0"/>
              </a:rPr>
              <a:t>нейросенсорные</a:t>
            </a:r>
            <a:r>
              <a:rPr lang="ru-RU" sz="2000" b="1" dirty="0" smtClean="0">
                <a:latin typeface="Georgia" pitchFamily="18" charset="0"/>
              </a:rPr>
              <a:t>  клетки </a:t>
            </a:r>
            <a:r>
              <a:rPr lang="ru-RU" sz="2000" b="1" dirty="0">
                <a:latin typeface="Georgia" pitchFamily="18" charset="0"/>
              </a:rPr>
              <a:t>обоняния.</a:t>
            </a:r>
          </a:p>
          <a:p>
            <a:r>
              <a:rPr lang="ru-RU" sz="2000" b="1" dirty="0" smtClean="0">
                <a:latin typeface="Georgia" pitchFamily="18" charset="0"/>
              </a:rPr>
              <a:t>в </a:t>
            </a:r>
            <a:r>
              <a:rPr lang="ru-RU" sz="2000" b="1" dirty="0">
                <a:latin typeface="Georgia" pitchFamily="18" charset="0"/>
              </a:rPr>
              <a:t>средний носовой </a:t>
            </a:r>
            <a:r>
              <a:rPr lang="ru-RU" sz="2000" b="1" dirty="0" smtClean="0">
                <a:latin typeface="Georgia" pitchFamily="18" charset="0"/>
              </a:rPr>
              <a:t>ход открывается –  </a:t>
            </a:r>
            <a:r>
              <a:rPr lang="ru-RU" sz="2000" b="1" dirty="0">
                <a:latin typeface="Georgia" pitchFamily="18" charset="0"/>
              </a:rPr>
              <a:t>гайморова пазуха </a:t>
            </a:r>
            <a:r>
              <a:rPr lang="ru-RU" sz="2000" b="1" dirty="0" smtClean="0">
                <a:latin typeface="Georgia" pitchFamily="18" charset="0"/>
              </a:rPr>
              <a:t>и </a:t>
            </a:r>
            <a:r>
              <a:rPr lang="ru-RU" sz="2000" b="1" dirty="0">
                <a:latin typeface="Georgia" pitchFamily="18" charset="0"/>
              </a:rPr>
              <a:t>лобная пазуха; </a:t>
            </a:r>
            <a:endParaRPr lang="ru-RU" sz="2000" b="1" dirty="0" smtClean="0">
              <a:latin typeface="Georgia" pitchFamily="18" charset="0"/>
            </a:endParaRPr>
          </a:p>
          <a:p>
            <a:r>
              <a:rPr lang="ru-RU" sz="2000" b="1" dirty="0" smtClean="0">
                <a:latin typeface="Georgia" pitchFamily="18" charset="0"/>
              </a:rPr>
              <a:t>в </a:t>
            </a:r>
            <a:r>
              <a:rPr lang="ru-RU" sz="2000" b="1" dirty="0">
                <a:latin typeface="Georgia" pitchFamily="18" charset="0"/>
              </a:rPr>
              <a:t>нижний носовой ход – носослёзный </a:t>
            </a:r>
            <a:r>
              <a:rPr lang="ru-RU" sz="2000" b="1" dirty="0" smtClean="0">
                <a:latin typeface="Georgia" pitchFamily="18" charset="0"/>
              </a:rPr>
              <a:t>канал.</a:t>
            </a:r>
            <a:endParaRPr lang="ru-RU" sz="2000" b="1" dirty="0">
              <a:latin typeface="Georgia" pitchFamily="18" charset="0"/>
            </a:endParaRPr>
          </a:p>
        </p:txBody>
      </p:sp>
      <p:pic>
        <p:nvPicPr>
          <p:cNvPr id="4" name="Picture 2" descr="https://avatars.mds.yandex.net/i?id=89747491b7d0286a9837adffd2f319550bc46364-6472467-images-thumbs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" r="1670"/>
          <a:stretch/>
        </p:blipFill>
        <p:spPr bwMode="auto">
          <a:xfrm>
            <a:off x="4981131" y="698073"/>
            <a:ext cx="3880138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Администратор\Desktop\ocr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701102"/>
            <a:ext cx="4295225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625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131840" y="4005064"/>
            <a:ext cx="5688632" cy="257058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• воздухоносная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• кондиционирующая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• защитная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• обонятельная</a:t>
            </a:r>
          </a:p>
        </p:txBody>
      </p:sp>
      <p:sp>
        <p:nvSpPr>
          <p:cNvPr id="12" name="Пятиугольник 11"/>
          <p:cNvSpPr/>
          <p:nvPr/>
        </p:nvSpPr>
        <p:spPr>
          <a:xfrm rot="5400000">
            <a:off x="-600907" y="1197460"/>
            <a:ext cx="4824536" cy="3240360"/>
          </a:xfrm>
          <a:prstGeom prst="homePlat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68361" y="1432644"/>
            <a:ext cx="2286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Georgia" pitchFamily="18" charset="0"/>
              </a:rPr>
              <a:t>Функции </a:t>
            </a:r>
            <a:r>
              <a:rPr lang="ru-RU" sz="3200" b="1" dirty="0" smtClean="0">
                <a:latin typeface="Georgia" pitchFamily="18" charset="0"/>
              </a:rPr>
              <a:t> </a:t>
            </a:r>
            <a:endParaRPr lang="ru-RU" sz="3200" b="1" dirty="0">
              <a:latin typeface="Georgia" pitchFamily="18" charset="0"/>
            </a:endParaRPr>
          </a:p>
          <a:p>
            <a:pPr algn="ctr"/>
            <a:r>
              <a:rPr lang="ru-RU" sz="3200" b="1" dirty="0">
                <a:latin typeface="Georgia" pitchFamily="18" charset="0"/>
              </a:rPr>
              <a:t>п</a:t>
            </a:r>
            <a:r>
              <a:rPr lang="ru-RU" sz="3200" b="1" dirty="0" smtClean="0">
                <a:latin typeface="Georgia" pitchFamily="18" charset="0"/>
              </a:rPr>
              <a:t>олости</a:t>
            </a:r>
          </a:p>
          <a:p>
            <a:pPr algn="ctr"/>
            <a:r>
              <a:rPr lang="ru-RU" sz="3200" b="1" dirty="0" smtClean="0">
                <a:latin typeface="Georgia" pitchFamily="18" charset="0"/>
              </a:rPr>
              <a:t>носа:</a:t>
            </a:r>
            <a:endParaRPr lang="ru-RU" sz="3200" b="1" dirty="0">
              <a:latin typeface="Georgia" pitchFamily="18" charset="0"/>
            </a:endParaRPr>
          </a:p>
        </p:txBody>
      </p:sp>
      <p:pic>
        <p:nvPicPr>
          <p:cNvPr id="14" name="Picture 2" descr="https://avatars.mds.yandex.net/i?id=89747491b7d0286a9837adffd2f319550bc46364-6472467-images-thumbs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2" t="6539" r="6288"/>
          <a:stretch/>
        </p:blipFill>
        <p:spPr bwMode="auto">
          <a:xfrm>
            <a:off x="3851921" y="1"/>
            <a:ext cx="4573136" cy="3890664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3919270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1329" y="260648"/>
            <a:ext cx="6546134" cy="796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Носоглотка (</a:t>
            </a:r>
            <a:r>
              <a:rPr lang="ru-RU" sz="4000" b="1" dirty="0" err="1">
                <a:solidFill>
                  <a:srgbClr val="002060"/>
                </a:solidFill>
                <a:latin typeface="Georgia" pitchFamily="18" charset="0"/>
              </a:rPr>
              <a:t>pharynx</a:t>
            </a:r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).</a:t>
            </a:r>
            <a:r>
              <a:rPr lang="ru-RU" sz="4000" b="1" dirty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108" y="2204864"/>
            <a:ext cx="3565796" cy="4525963"/>
          </a:xfrm>
        </p:spPr>
        <p:txBody>
          <a:bodyPr>
            <a:normAutofit fontScale="92500"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Georgia" pitchFamily="18" charset="0"/>
              </a:rPr>
              <a:t>Хоаны;</a:t>
            </a:r>
          </a:p>
          <a:p>
            <a:r>
              <a:rPr lang="ru-RU" sz="3000" b="1" dirty="0" smtClean="0">
                <a:solidFill>
                  <a:srgbClr val="002060"/>
                </a:solidFill>
                <a:latin typeface="Georgia" pitchFamily="18" charset="0"/>
              </a:rPr>
              <a:t>Глоточные отверстия слуховых труб;</a:t>
            </a:r>
          </a:p>
          <a:p>
            <a:r>
              <a:rPr lang="ru-RU" sz="3000" b="1" dirty="0">
                <a:solidFill>
                  <a:srgbClr val="002060"/>
                </a:solidFill>
                <a:latin typeface="Georgia" pitchFamily="18" charset="0"/>
              </a:rPr>
              <a:t>Полость </a:t>
            </a:r>
            <a:r>
              <a:rPr lang="ru-RU" sz="3000" b="1" dirty="0" smtClean="0">
                <a:solidFill>
                  <a:srgbClr val="002060"/>
                </a:solidFill>
                <a:latin typeface="Georgia" pitchFamily="18" charset="0"/>
              </a:rPr>
              <a:t>рта; </a:t>
            </a:r>
          </a:p>
          <a:p>
            <a:r>
              <a:rPr lang="ru-RU" sz="3000" b="1" dirty="0">
                <a:solidFill>
                  <a:srgbClr val="002060"/>
                </a:solidFill>
                <a:latin typeface="Georgia" pitchFamily="18" charset="0"/>
              </a:rPr>
              <a:t>Язык</a:t>
            </a:r>
            <a:r>
              <a:rPr lang="ru-RU" sz="3000" b="1" dirty="0" smtClean="0">
                <a:solidFill>
                  <a:srgbClr val="002060"/>
                </a:solidFill>
                <a:latin typeface="Georgia" pitchFamily="18" charset="0"/>
              </a:rPr>
              <a:t>;</a:t>
            </a:r>
          </a:p>
          <a:p>
            <a:r>
              <a:rPr lang="ru-RU" sz="3000" b="1" dirty="0" smtClean="0">
                <a:solidFill>
                  <a:srgbClr val="002060"/>
                </a:solidFill>
                <a:latin typeface="Georgia" pitchFamily="18" charset="0"/>
              </a:rPr>
              <a:t>Мягкое нёбо; </a:t>
            </a:r>
          </a:p>
          <a:p>
            <a:r>
              <a:rPr lang="ru-RU" sz="3000" b="1" dirty="0">
                <a:solidFill>
                  <a:srgbClr val="002060"/>
                </a:solidFill>
                <a:latin typeface="Georgia" pitchFamily="18" charset="0"/>
              </a:rPr>
              <a:t>Надгортанный </a:t>
            </a:r>
            <a:r>
              <a:rPr lang="ru-RU" sz="3000" b="1" dirty="0" smtClean="0">
                <a:solidFill>
                  <a:srgbClr val="002060"/>
                </a:solidFill>
                <a:latin typeface="Georgia" pitchFamily="18" charset="0"/>
              </a:rPr>
              <a:t>хрящ</a:t>
            </a:r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5122" name="Picture 2" descr="C:\Users\Администратор\Desktop\111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8"/>
          <a:stretch/>
        </p:blipFill>
        <p:spPr bwMode="auto">
          <a:xfrm>
            <a:off x="3583773" y="836712"/>
            <a:ext cx="5383690" cy="508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дминистратор\Desktop\НОСОГЛОТКА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4" r="33088" b="9040"/>
          <a:stretch/>
        </p:blipFill>
        <p:spPr bwMode="auto">
          <a:xfrm>
            <a:off x="323528" y="27143"/>
            <a:ext cx="1864945" cy="200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>
            <a:off x="2188473" y="2420888"/>
            <a:ext cx="4687783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2996207" y="2708920"/>
            <a:ext cx="4608512" cy="28803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117356" y="3284984"/>
            <a:ext cx="2678780" cy="108012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256000" y="836712"/>
            <a:ext cx="3722712" cy="1192106"/>
          </a:xfrm>
          <a:prstGeom prst="straightConnector1">
            <a:avLst/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1859378" y="3842586"/>
            <a:ext cx="3936758" cy="111612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3249944" y="3645024"/>
            <a:ext cx="4354775" cy="179039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6" name="Прямая со стрелкой 5125"/>
          <p:cNvCxnSpPr/>
          <p:nvPr/>
        </p:nvCxnSpPr>
        <p:spPr>
          <a:xfrm flipV="1">
            <a:off x="3362600" y="5301208"/>
            <a:ext cx="4242119" cy="103197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 rot="1025235">
            <a:off x="2053143" y="921009"/>
            <a:ext cx="2393604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300" b="1" dirty="0">
                <a:solidFill>
                  <a:srgbClr val="002060"/>
                </a:solidFill>
                <a:latin typeface="Georgia" pitchFamily="18" charset="0"/>
              </a:rPr>
              <a:t>Полость носа </a:t>
            </a:r>
            <a:endParaRPr lang="ru-RU" sz="23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796136" y="579205"/>
            <a:ext cx="1584176" cy="179696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693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655" y="1772816"/>
            <a:ext cx="8964488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dirty="0" smtClean="0"/>
              <a:t>• </a:t>
            </a:r>
            <a:r>
              <a:rPr lang="ru-RU" sz="1900" b="1" dirty="0"/>
              <a:t>Носовая часть глотки </a:t>
            </a:r>
          </a:p>
          <a:p>
            <a:r>
              <a:rPr lang="ru-RU" sz="1900" b="1" dirty="0"/>
              <a:t>расположена за носовой </a:t>
            </a:r>
          </a:p>
          <a:p>
            <a:r>
              <a:rPr lang="ru-RU" sz="1900" b="1" dirty="0"/>
              <a:t>полостью и сообщается с </a:t>
            </a:r>
          </a:p>
          <a:p>
            <a:r>
              <a:rPr lang="ru-RU" sz="1900" b="1" dirty="0"/>
              <a:t>последней при помощи  хоан. </a:t>
            </a:r>
          </a:p>
          <a:p>
            <a:r>
              <a:rPr lang="ru-RU" sz="1900" b="1" dirty="0"/>
              <a:t>• Эпителий носоглотки </a:t>
            </a:r>
          </a:p>
          <a:p>
            <a:r>
              <a:rPr lang="ru-RU" sz="1900" b="1" dirty="0"/>
              <a:t>аналогичен по строению </a:t>
            </a:r>
          </a:p>
          <a:p>
            <a:r>
              <a:rPr lang="ru-RU" sz="1900" b="1" dirty="0"/>
              <a:t>эпителию носовой полости </a:t>
            </a:r>
          </a:p>
          <a:p>
            <a:r>
              <a:rPr lang="ru-RU" sz="1900" b="1" dirty="0"/>
              <a:t>(мерцательный).</a:t>
            </a:r>
          </a:p>
          <a:p>
            <a:r>
              <a:rPr lang="ru-RU" sz="1900" b="1" dirty="0"/>
              <a:t>• Отверстия</a:t>
            </a:r>
            <a:r>
              <a:rPr lang="ru-RU" sz="1900" b="1" dirty="0" smtClean="0"/>
              <a:t>:  - </a:t>
            </a:r>
            <a:r>
              <a:rPr lang="ru-RU" sz="1900" b="1" dirty="0"/>
              <a:t>хоаны(2)</a:t>
            </a:r>
          </a:p>
          <a:p>
            <a:r>
              <a:rPr lang="ru-RU" sz="1900" b="1" dirty="0"/>
              <a:t>- зев(1)</a:t>
            </a:r>
          </a:p>
          <a:p>
            <a:r>
              <a:rPr lang="ru-RU" sz="1900" b="1" dirty="0"/>
              <a:t>- слуховые трубы(2)</a:t>
            </a:r>
          </a:p>
          <a:p>
            <a:r>
              <a:rPr lang="ru-RU" sz="1900" b="1" dirty="0"/>
              <a:t>- пищевод(1)</a:t>
            </a:r>
          </a:p>
          <a:p>
            <a:r>
              <a:rPr lang="ru-RU" sz="1900" b="1" dirty="0"/>
              <a:t>- гортань(1)</a:t>
            </a:r>
          </a:p>
          <a:p>
            <a:r>
              <a:rPr lang="ru-RU" sz="1900" b="1" dirty="0" smtClean="0"/>
              <a:t>    В </a:t>
            </a:r>
            <a:r>
              <a:rPr lang="ru-RU" sz="1900" b="1" dirty="0"/>
              <a:t>носоглотку открывается слуховая (Евстахиева) труба, которая сообщает </a:t>
            </a:r>
          </a:p>
          <a:p>
            <a:r>
              <a:rPr lang="ru-RU" sz="1900" b="1" dirty="0"/>
              <a:t>барабанную полость с глоткой. Она служит для вентиляции последней и </a:t>
            </a:r>
          </a:p>
          <a:p>
            <a:r>
              <a:rPr lang="ru-RU" sz="1900" b="1" dirty="0"/>
              <a:t>выравнивания давления в барабанной полости с атмосферным. Поэтому </a:t>
            </a:r>
          </a:p>
          <a:p>
            <a:r>
              <a:rPr lang="ru-RU" sz="1900" b="1" dirty="0"/>
              <a:t>носовое дыхание необходимо для нормального функционирования органа </a:t>
            </a:r>
            <a:r>
              <a:rPr lang="ru-RU" sz="1900" b="1" dirty="0" smtClean="0"/>
              <a:t>слуха.</a:t>
            </a:r>
            <a:endParaRPr lang="ru-RU" sz="19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023" y="193253"/>
            <a:ext cx="5455717" cy="92211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Глотка (</a:t>
            </a:r>
            <a:r>
              <a:rPr lang="ru-RU" sz="3600" b="1" dirty="0" err="1">
                <a:solidFill>
                  <a:srgbClr val="002060"/>
                </a:solidFill>
                <a:latin typeface="Georgia" pitchFamily="18" charset="0"/>
              </a:rPr>
              <a:t>pharynx</a:t>
            </a: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).</a:t>
            </a:r>
            <a:r>
              <a:rPr lang="ru-RU" sz="3600" b="1" dirty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Georgia" pitchFamily="18" charset="0"/>
              </a:rPr>
            </a:br>
            <a:endParaRPr lang="ru-RU" sz="36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4098" name="Picture 2" descr="C:\Users\Администратор\Desktop\ocr (4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3" r="2754" b="5005"/>
          <a:stretch/>
        </p:blipFill>
        <p:spPr bwMode="auto">
          <a:xfrm>
            <a:off x="3262882" y="739611"/>
            <a:ext cx="4290987" cy="4472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403431" y="299759"/>
            <a:ext cx="271113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Georgia" pitchFamily="18" charset="0"/>
              </a:rPr>
              <a:t>Отделы глотки: </a:t>
            </a:r>
          </a:p>
          <a:p>
            <a:pPr marL="457200" indent="-457200" algn="ctr">
              <a:buAutoNum type="arabicPeriod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носоглотка, 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2. ротоглотка, 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3. гортаноглотка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810" y="685355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Значение: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проводит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воздух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органы дыхания - проводит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пищевой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комок в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пищевод.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393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72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Гортань </a:t>
            </a:r>
            <a:r>
              <a:rPr lang="ru-RU" sz="3600" b="1" dirty="0">
                <a:solidFill>
                  <a:srgbClr val="002060"/>
                </a:solidFill>
                <a:latin typeface="Georgia" pitchFamily="18" charset="0"/>
              </a:rPr>
              <a:t>(</a:t>
            </a:r>
            <a:r>
              <a:rPr lang="ru-RU" sz="3600" b="1" dirty="0" err="1">
                <a:solidFill>
                  <a:srgbClr val="002060"/>
                </a:solidFill>
                <a:latin typeface="Georgia" pitchFamily="18" charset="0"/>
              </a:rPr>
              <a:t>larynx</a:t>
            </a: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.</a:t>
            </a:r>
            <a:endParaRPr lang="ru-RU" sz="3600" b="1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Администратор\Desktop\ocr (1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05" r="10383"/>
          <a:stretch/>
        </p:blipFill>
        <p:spPr bwMode="auto">
          <a:xfrm>
            <a:off x="467544" y="1772816"/>
            <a:ext cx="8208912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747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-171400"/>
            <a:ext cx="447484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Гортань (</a:t>
            </a:r>
            <a:r>
              <a:rPr lang="ru-RU" sz="3200" b="1" dirty="0" err="1" smtClean="0">
                <a:solidFill>
                  <a:srgbClr val="002060"/>
                </a:solidFill>
                <a:latin typeface="Georgia" pitchFamily="18" charset="0"/>
              </a:rPr>
              <a:t>larynx</a:t>
            </a: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).</a:t>
            </a:r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59" y="548680"/>
            <a:ext cx="4896544" cy="6309320"/>
          </a:xfrm>
        </p:spPr>
        <p:txBody>
          <a:bodyPr>
            <a:normAutofit fontScale="62500" lnSpcReduction="20000"/>
          </a:bodyPr>
          <a:lstStyle/>
          <a:p>
            <a:r>
              <a:rPr lang="ru-RU" sz="37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омещается </a:t>
            </a:r>
            <a:r>
              <a:rPr lang="ru-RU" sz="3700" b="1" dirty="0">
                <a:latin typeface="Times New Roman" pitchFamily="18" charset="0"/>
                <a:cs typeface="Times New Roman" pitchFamily="18" charset="0"/>
              </a:rPr>
              <a:t>на уровне IV, V и VI шейных позвонков, </a:t>
            </a: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ниже </a:t>
            </a:r>
            <a:r>
              <a:rPr lang="ru-RU" sz="3700" b="1" dirty="0">
                <a:latin typeface="Times New Roman" pitchFamily="18" charset="0"/>
                <a:cs typeface="Times New Roman" pitchFamily="18" charset="0"/>
              </a:rPr>
              <a:t>подъязычной кости, на передней стороне шеи, образуя здесь ясно заметное через наружные покровы возвышение. </a:t>
            </a:r>
            <a:endParaRPr lang="ru-RU" sz="37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Сзади </a:t>
            </a:r>
            <a:r>
              <a:rPr lang="ru-RU" sz="3700" b="1" dirty="0">
                <a:latin typeface="Times New Roman" pitchFamily="18" charset="0"/>
                <a:cs typeface="Times New Roman" pitchFamily="18" charset="0"/>
              </a:rPr>
              <a:t>нее лежит глотка, с которой гортань находится в непосредственном сообщении при помощи отверстия, называемого входом в </a:t>
            </a: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гортань. </a:t>
            </a:r>
          </a:p>
          <a:p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700" b="1" dirty="0">
                <a:latin typeface="Times New Roman" pitchFamily="18" charset="0"/>
                <a:cs typeface="Times New Roman" pitchFamily="18" charset="0"/>
              </a:rPr>
              <a:t>бокам гортани проходят крупные кровеносные сосуды шеи, а спереди гортань покрыта мышцами, </a:t>
            </a: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700" b="1" dirty="0">
                <a:latin typeface="Times New Roman" pitchFamily="18" charset="0"/>
                <a:cs typeface="Times New Roman" pitchFamily="18" charset="0"/>
              </a:rPr>
              <a:t>верхними частями боковых долей щитовидной железы. </a:t>
            </a:r>
            <a:endParaRPr lang="ru-RU" sz="37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Внизу </a:t>
            </a:r>
            <a:r>
              <a:rPr lang="ru-RU" sz="3700" b="1" dirty="0">
                <a:latin typeface="Times New Roman" pitchFamily="18" charset="0"/>
                <a:cs typeface="Times New Roman" pitchFamily="18" charset="0"/>
              </a:rPr>
              <a:t>гортань переходит в трахею</a:t>
            </a: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 descr="C:\Users\Администратор\Desktop\ocr (6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83" t="18315" r="2198" b="4552"/>
          <a:stretch/>
        </p:blipFill>
        <p:spPr bwMode="auto">
          <a:xfrm>
            <a:off x="4932039" y="1052736"/>
            <a:ext cx="4099369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8004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ГОРТАНЬ (</a:t>
            </a:r>
            <a:r>
              <a:rPr lang="en-US" sz="3200" b="1" dirty="0">
                <a:solidFill>
                  <a:srgbClr val="002060"/>
                </a:solidFill>
                <a:latin typeface="Georgia" pitchFamily="18" charset="0"/>
              </a:rPr>
              <a:t>larynx)</a:t>
            </a:r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621069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Функции</a:t>
            </a:r>
            <a:r>
              <a:rPr lang="ru-RU" sz="2400" b="1" dirty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:</a:t>
            </a:r>
            <a:r>
              <a:rPr lang="ru-RU" sz="2400" b="1" dirty="0">
                <a:latin typeface="Georgia" pitchFamily="18" charset="0"/>
                <a:cs typeface="Times New Roman" pitchFamily="18" charset="0"/>
              </a:rPr>
              <a:t> дыхание, </a:t>
            </a: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звукообразование, защита </a:t>
            </a:r>
            <a:r>
              <a:rPr lang="ru-RU" sz="2400" b="1" dirty="0">
                <a:latin typeface="Georgia" pitchFamily="18" charset="0"/>
                <a:cs typeface="Times New Roman" pitchFamily="18" charset="0"/>
              </a:rPr>
              <a:t>нижних дыхательных путей </a:t>
            </a: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от инородных частиц.</a:t>
            </a:r>
          </a:p>
          <a:p>
            <a:pPr marL="0" indent="0">
              <a:buNone/>
            </a:pPr>
            <a:endParaRPr lang="ru-RU" sz="2400" b="1" dirty="0" smtClean="0">
              <a:latin typeface="Georgia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Скелет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гортани составляют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непарные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парные хрящи: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Основа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гиалиновый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перстневидный хрящ (соединяется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 1 хрящом трахеи)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Самый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большой – щитовидный.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Черпаловидный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– парный. От его основания отходит мышечный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отросток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которому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прикрепляются голосовые связки.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Надгортанник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– прикрывает сверху и спереди вход в гортань,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перекрывает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вход 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ГОРТАНЬ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 время проглатывания еды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Рожковидный (2) хрящи.     6. Клиновидный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2) хрящи.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83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692696"/>
            <a:ext cx="44644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ТЕМА урока: </a:t>
            </a: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Система дыхания человека</a:t>
            </a: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. </a:t>
            </a:r>
            <a:b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</a:br>
            <a:endParaRPr lang="ru-RU" sz="31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016" y="4880917"/>
            <a:ext cx="8856984" cy="197708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ЗАДАЧИ урока: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изучить систему дыхания человека;</a:t>
            </a:r>
          </a:p>
          <a:p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п</a:t>
            </a:r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онять принцип работы системы дыхания;</a:t>
            </a:r>
          </a:p>
          <a:p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в</a:t>
            </a:r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оспитать бережное отношение к своему организму и здоровью.</a:t>
            </a:r>
          </a:p>
          <a:p>
            <a:endParaRPr lang="ru-RU" dirty="0"/>
          </a:p>
        </p:txBody>
      </p:sp>
      <p:pic>
        <p:nvPicPr>
          <p:cNvPr id="5" name="Picture 3" descr="C:\Users\Администратор\Desktop\ДЫЫЫХ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4" t="3508" r="25454" b="9854"/>
          <a:stretch/>
        </p:blipFill>
        <p:spPr bwMode="auto">
          <a:xfrm>
            <a:off x="323528" y="195136"/>
            <a:ext cx="3528392" cy="43897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95936" y="1479981"/>
            <a:ext cx="493204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ЦЕЛЬ </a:t>
            </a:r>
            <a:r>
              <a:rPr lang="ru-RU" sz="3200" b="1" dirty="0">
                <a:solidFill>
                  <a:srgbClr val="C00000"/>
                </a:solidFill>
                <a:latin typeface="Georgia" pitchFamily="18" charset="0"/>
              </a:rPr>
              <a:t>урока: </a:t>
            </a:r>
            <a:r>
              <a:rPr lang="ru-RU" sz="2500" b="1" dirty="0" smtClean="0">
                <a:solidFill>
                  <a:srgbClr val="002060"/>
                </a:solidFill>
                <a:latin typeface="Georgia" pitchFamily="18" charset="0"/>
              </a:rPr>
              <a:t>Познакомиться с анатомией и физиологией системы </a:t>
            </a:r>
            <a:r>
              <a:rPr lang="ru-RU" sz="2500" b="1" dirty="0">
                <a:solidFill>
                  <a:srgbClr val="002060"/>
                </a:solidFill>
                <a:latin typeface="Georgia" pitchFamily="18" charset="0"/>
              </a:rPr>
              <a:t>дыхания человека. </a:t>
            </a:r>
            <a:r>
              <a:rPr lang="ru-RU" sz="2500" b="1" dirty="0" smtClean="0">
                <a:solidFill>
                  <a:srgbClr val="002060"/>
                </a:solidFill>
                <a:latin typeface="Georgia" pitchFamily="18" charset="0"/>
              </a:rPr>
              <a:t>Познакомиться с медицинскими терминами, относящимися к системе дыхания к её нарушениям.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37574418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8669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СТРОЕНИЕ ГОРТАНИ.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146" name="Picture 2" descr="C:\Users\Администратор\Desktop\ГОРТАНЬ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1" t="15201" r="12074" b="3064"/>
          <a:stretch/>
        </p:blipFill>
        <p:spPr bwMode="auto">
          <a:xfrm>
            <a:off x="392088" y="800094"/>
            <a:ext cx="8208912" cy="5971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1066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4970" y="188640"/>
            <a:ext cx="4929409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Функции гортани: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1268760"/>
            <a:ext cx="4509539" cy="4525963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воздуха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Согревание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воздуха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Увлажнение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воздуха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Очищение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воздуха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Голосообразование.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Ларингит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воспаление слизистой гортани.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Администратор\Desktop\ocr (5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6" t="2711" r="2562"/>
          <a:stretch/>
        </p:blipFill>
        <p:spPr bwMode="auto">
          <a:xfrm>
            <a:off x="179512" y="332656"/>
            <a:ext cx="4032449" cy="6192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1168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010" y="337220"/>
            <a:ext cx="5423497" cy="1143000"/>
          </a:xfrm>
        </p:spPr>
        <p:txBody>
          <a:bodyPr>
            <a:noAutofit/>
          </a:bodyPr>
          <a:lstStyle/>
          <a:p>
            <a:r>
              <a:rPr lang="ru-RU" sz="3500" b="1" dirty="0">
                <a:solidFill>
                  <a:srgbClr val="002060"/>
                </a:solidFill>
                <a:latin typeface="Georgia" pitchFamily="18" charset="0"/>
              </a:rPr>
              <a:t>Трахея (</a:t>
            </a:r>
            <a:r>
              <a:rPr lang="ru-RU" sz="3500" b="1" dirty="0" err="1">
                <a:solidFill>
                  <a:srgbClr val="002060"/>
                </a:solidFill>
                <a:latin typeface="Georgia" pitchFamily="18" charset="0"/>
              </a:rPr>
              <a:t>trachea</a:t>
            </a:r>
            <a:r>
              <a:rPr lang="ru-RU" sz="3500" b="1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  <a:r>
              <a:rPr lang="ru-RU" sz="35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3500" b="1" dirty="0" smtClean="0">
                <a:solidFill>
                  <a:srgbClr val="002060"/>
                </a:solidFill>
                <a:latin typeface="Georgia" pitchFamily="18" charset="0"/>
              </a:rPr>
              <a:t>– </a:t>
            </a:r>
            <a:br>
              <a:rPr lang="ru-RU" sz="35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3500" b="1" dirty="0" smtClean="0">
                <a:solidFill>
                  <a:srgbClr val="002060"/>
                </a:solidFill>
                <a:latin typeface="Georgia" pitchFamily="18" charset="0"/>
              </a:rPr>
              <a:t>дыхательное </a:t>
            </a:r>
            <a:r>
              <a:rPr lang="ru-RU" sz="3500" b="1" dirty="0">
                <a:solidFill>
                  <a:srgbClr val="002060"/>
                </a:solidFill>
                <a:latin typeface="Georgia" pitchFamily="18" charset="0"/>
              </a:rPr>
              <a:t>горло. </a:t>
            </a:r>
            <a:r>
              <a:rPr lang="ru-RU" sz="3500" dirty="0"/>
              <a:t/>
            </a:r>
            <a:br>
              <a:rPr lang="ru-RU" sz="3500" dirty="0"/>
            </a:br>
            <a:endParaRPr lang="ru-RU" sz="3500" dirty="0"/>
          </a:p>
        </p:txBody>
      </p:sp>
      <p:pic>
        <p:nvPicPr>
          <p:cNvPr id="12290" name="Picture 2" descr="C:\Users\Администратор\Desktop\ocr (10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7" t="8762" r="20387" b="50000"/>
          <a:stretch/>
        </p:blipFill>
        <p:spPr bwMode="auto">
          <a:xfrm>
            <a:off x="141729" y="1335347"/>
            <a:ext cx="5263078" cy="4568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19365" y="1348800"/>
            <a:ext cx="36004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воздуха;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Согревание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воздуха;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Увлажнение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воздуха;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Очищение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воздуха.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590760"/>
            <a:ext cx="26452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Функции: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8784" y="6021288"/>
            <a:ext cx="8802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Трахеит – воспаление слизистой трахеи.</a:t>
            </a:r>
          </a:p>
        </p:txBody>
      </p:sp>
    </p:spTree>
    <p:extLst>
      <p:ext uri="{BB962C8B-B14F-4D97-AF65-F5344CB8AC3E}">
        <p14:creationId xmlns:p14="http://schemas.microsoft.com/office/powerpoint/2010/main" val="29318629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6832" y="-123647"/>
            <a:ext cx="4438328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Трахея (</a:t>
            </a:r>
            <a:r>
              <a:rPr lang="ru-RU" sz="3200" b="1" dirty="0" err="1">
                <a:solidFill>
                  <a:srgbClr val="002060"/>
                </a:solidFill>
                <a:latin typeface="Georgia" pitchFamily="18" charset="0"/>
              </a:rPr>
              <a:t>trachea</a:t>
            </a: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). </a:t>
            </a:r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7170" name="Picture 2" descr="C:\Users\Администратор\Desktop\ocr (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761" y="1855930"/>
            <a:ext cx="5371727" cy="45974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48" y="1916832"/>
            <a:ext cx="4990256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b="1" dirty="0" smtClean="0"/>
          </a:p>
          <a:p>
            <a:r>
              <a:rPr lang="ru-RU" sz="2200" b="1" dirty="0" smtClean="0"/>
              <a:t>•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Состоит из 16-20 хрящевых 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полуколец, соединенных 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фиброзными связками .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• Начинается на уровне 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6-7 шейного 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позвонка.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• Раздваивается на 2 бронха на 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уровне 4-5 грудного позвонка 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(бифуркация).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• Задняя стенка трахеи 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мягкая и прилежит к пищеводу.</a:t>
            </a:r>
            <a:endParaRPr lang="ru-RU" sz="2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92696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Georgia" pitchFamily="18" charset="0"/>
              </a:rPr>
              <a:t>непарный орган, через который </a:t>
            </a:r>
            <a:r>
              <a:rPr lang="ru-RU" sz="2400" b="1" dirty="0" smtClean="0">
                <a:latin typeface="Georgia" pitchFamily="18" charset="0"/>
              </a:rPr>
              <a:t>воздух </a:t>
            </a:r>
            <a:r>
              <a:rPr lang="ru-RU" sz="2400" b="1" dirty="0">
                <a:latin typeface="Georgia" pitchFamily="18" charset="0"/>
              </a:rPr>
              <a:t>поступает в </a:t>
            </a:r>
            <a:r>
              <a:rPr lang="ru-RU" sz="2400" b="1" dirty="0" smtClean="0">
                <a:latin typeface="Georgia" pitchFamily="18" charset="0"/>
              </a:rPr>
              <a:t>легкие.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1440431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Цилиндрическая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трубка длиной 11-13 см (9-15),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диаметр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15-18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8910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Бронхи </a:t>
            </a:r>
            <a:r>
              <a:rPr lang="en-US" b="1" dirty="0">
                <a:solidFill>
                  <a:srgbClr val="002060"/>
                </a:solidFill>
                <a:latin typeface="Georgia" pitchFamily="18" charset="0"/>
              </a:rPr>
              <a:t>(bronchi)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.</a:t>
            </a:r>
            <a:endParaRPr lang="ru-RU" dirty="0"/>
          </a:p>
        </p:txBody>
      </p:sp>
      <p:pic>
        <p:nvPicPr>
          <p:cNvPr id="4" name="Picture 4" descr="C:\Users\Администратор\Desktop\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796" r="8387" b="12796"/>
          <a:stretch/>
        </p:blipFill>
        <p:spPr bwMode="auto">
          <a:xfrm>
            <a:off x="1259632" y="980728"/>
            <a:ext cx="6365524" cy="3877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5417" y="4858318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Функции:  </a:t>
            </a:r>
            <a:r>
              <a:rPr lang="ru-RU" sz="2400" b="1" dirty="0">
                <a:latin typeface="Georgia" pitchFamily="18" charset="0"/>
              </a:rPr>
              <a:t>1.  проведение воздуха</a:t>
            </a:r>
          </a:p>
          <a:p>
            <a:r>
              <a:rPr lang="ru-RU" sz="2400" b="1" dirty="0">
                <a:latin typeface="Georgia" pitchFamily="18" charset="0"/>
              </a:rPr>
              <a:t>2.  согревание, </a:t>
            </a:r>
          </a:p>
          <a:p>
            <a:r>
              <a:rPr lang="ru-RU" sz="2400" b="1" dirty="0">
                <a:latin typeface="Georgia" pitchFamily="18" charset="0"/>
              </a:rPr>
              <a:t>3.  увлажнение,  </a:t>
            </a:r>
          </a:p>
          <a:p>
            <a:r>
              <a:rPr lang="ru-RU" sz="2400" b="1" dirty="0">
                <a:latin typeface="Georgia" pitchFamily="18" charset="0"/>
              </a:rPr>
              <a:t>4.  очищение воздуха,</a:t>
            </a:r>
          </a:p>
          <a:p>
            <a:r>
              <a:rPr lang="ru-RU" sz="2400" b="1" dirty="0" smtClean="0">
                <a:latin typeface="Georgia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Бронхит – воспаление слизистой бронхов.</a:t>
            </a:r>
          </a:p>
        </p:txBody>
      </p:sp>
    </p:spTree>
    <p:extLst>
      <p:ext uri="{BB962C8B-B14F-4D97-AF65-F5344CB8AC3E}">
        <p14:creationId xmlns:p14="http://schemas.microsoft.com/office/powerpoint/2010/main" val="5640912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Администратор\Desktop\ocr (9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72" t="26078" b="8021"/>
          <a:stretch/>
        </p:blipFill>
        <p:spPr bwMode="auto">
          <a:xfrm>
            <a:off x="5364088" y="632453"/>
            <a:ext cx="3544142" cy="59464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300" y="100307"/>
            <a:ext cx="4464496" cy="7920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Бронхи </a:t>
            </a:r>
            <a:r>
              <a:rPr lang="en-US" sz="3200" b="1" dirty="0">
                <a:solidFill>
                  <a:srgbClr val="002060"/>
                </a:solidFill>
                <a:latin typeface="Georgia" pitchFamily="18" charset="0"/>
              </a:rPr>
              <a:t>(bronchi</a:t>
            </a:r>
            <a:r>
              <a:rPr lang="en-US" sz="3200" b="1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8208" y="1158845"/>
            <a:ext cx="51845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Главные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бронхи (правый и левый) </a:t>
            </a:r>
          </a:p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отходят от места бифуркации под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разными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углами: 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правый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≈ 20⁰, </a:t>
            </a:r>
          </a:p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левый ≈ 35⁰. 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Правый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бронх короче и шире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левого. 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Правый - 2 - 3 см., 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d = 1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,5-2,5 см., Левый - 4 -5 см.,  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d = 1-2 c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м..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Главные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бронхи расположены за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пределами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легочной ткани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5767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3671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СТРОЕНИЕ БРОНХОВ.</a:t>
            </a:r>
            <a:endParaRPr lang="ru-RU" sz="4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9219" name="Picture 3" descr="C:\Users\Администратор\Desktop\БР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75" t="17317" r="3654" b="7198"/>
          <a:stretch/>
        </p:blipFill>
        <p:spPr bwMode="auto">
          <a:xfrm>
            <a:off x="5172279" y="889670"/>
            <a:ext cx="3636441" cy="56682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Администратор\Desktop\image-4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9" t="23763" r="51292" b="18912"/>
          <a:stretch/>
        </p:blipFill>
        <p:spPr bwMode="auto">
          <a:xfrm>
            <a:off x="395536" y="889670"/>
            <a:ext cx="4367721" cy="5668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0584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46"/>
            <a:ext cx="4355976" cy="98072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Деление бронхов.</a:t>
            </a:r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908720"/>
            <a:ext cx="4572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 smtClean="0"/>
              <a:t>   Бронхи 2-го </a:t>
            </a:r>
            <a:r>
              <a:rPr lang="ru-RU" sz="2200" b="1" dirty="0"/>
              <a:t>порядка – долевые. Правый бронх образует 3 долевых </a:t>
            </a:r>
          </a:p>
          <a:p>
            <a:r>
              <a:rPr lang="ru-RU" sz="2200" b="1" dirty="0"/>
              <a:t>бронха, левый – 2. Бронхи 3-го порядка – сегментарные, и далее </a:t>
            </a:r>
          </a:p>
          <a:p>
            <a:r>
              <a:rPr lang="ru-RU" sz="2200" b="1" dirty="0"/>
              <a:t>до 24-го уровня ветвления. </a:t>
            </a:r>
            <a:endParaRPr lang="ru-RU" sz="2200" b="1" dirty="0" smtClean="0"/>
          </a:p>
          <a:p>
            <a:r>
              <a:rPr lang="ru-RU" sz="2200" b="1" dirty="0" smtClean="0"/>
              <a:t>   Просвет </a:t>
            </a:r>
            <a:r>
              <a:rPr lang="ru-RU" sz="2200" b="1" dirty="0"/>
              <a:t>бронхов постепенно </a:t>
            </a:r>
          </a:p>
          <a:p>
            <a:r>
              <a:rPr lang="ru-RU" sz="2200" b="1" dirty="0"/>
              <a:t>уменьшается, </a:t>
            </a:r>
            <a:r>
              <a:rPr lang="ru-RU" sz="2200" b="1" dirty="0">
                <a:solidFill>
                  <a:srgbClr val="C00000"/>
                </a:solidFill>
              </a:rPr>
              <a:t>многочисленные ветвления образуют </a:t>
            </a:r>
            <a:r>
              <a:rPr lang="ru-RU" sz="2200" b="1" dirty="0" smtClean="0">
                <a:solidFill>
                  <a:srgbClr val="C00000"/>
                </a:solidFill>
              </a:rPr>
              <a:t>бронхиальное </a:t>
            </a:r>
            <a:r>
              <a:rPr lang="ru-RU" sz="2200" b="1" dirty="0">
                <a:solidFill>
                  <a:srgbClr val="C00000"/>
                </a:solidFill>
              </a:rPr>
              <a:t>дерево</a:t>
            </a:r>
            <a:r>
              <a:rPr lang="ru-RU" sz="2200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2200" b="1" dirty="0" smtClean="0"/>
              <a:t>   Наиболее </a:t>
            </a:r>
            <a:r>
              <a:rPr lang="ru-RU" sz="2200" b="1" dirty="0"/>
              <a:t>мелкие бронхи </a:t>
            </a:r>
          </a:p>
          <a:p>
            <a:r>
              <a:rPr lang="ru-RU" sz="2200" b="1" dirty="0"/>
              <a:t>диаметром 1-2 мм распадаются </a:t>
            </a:r>
          </a:p>
          <a:p>
            <a:r>
              <a:rPr lang="ru-RU" sz="2200" b="1" dirty="0"/>
              <a:t>на бронхиолы (диаметром </a:t>
            </a:r>
          </a:p>
          <a:p>
            <a:r>
              <a:rPr lang="ru-RU" sz="2200" b="1" dirty="0"/>
              <a:t>менее 1 мм) и далее на </a:t>
            </a:r>
          </a:p>
          <a:p>
            <a:r>
              <a:rPr lang="ru-RU" sz="2200" b="1" dirty="0"/>
              <a:t>терминальные (концевые) </a:t>
            </a:r>
          </a:p>
          <a:p>
            <a:r>
              <a:rPr lang="ru-RU" sz="2200" b="1" dirty="0"/>
              <a:t>бронхиолы диаметром около </a:t>
            </a:r>
          </a:p>
          <a:p>
            <a:r>
              <a:rPr lang="ru-RU" sz="2200" b="1" dirty="0"/>
              <a:t>0,5 мм. </a:t>
            </a:r>
          </a:p>
        </p:txBody>
      </p:sp>
      <p:pic>
        <p:nvPicPr>
          <p:cNvPr id="9218" name="Picture 2" descr="C:\Users\Администратор\Desktop\ocr (10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7" t="29387" r="8581"/>
          <a:stretch/>
        </p:blipFill>
        <p:spPr bwMode="auto">
          <a:xfrm>
            <a:off x="4801107" y="937758"/>
            <a:ext cx="4126141" cy="4235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16345" y="108501"/>
            <a:ext cx="494858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Ветви главных бронхов расположены уже внутри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легкого.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75009" y="5386490"/>
            <a:ext cx="51689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 мере уменьшения калибра бронхов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меняется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строение их стенки: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гиалиновые  хрящи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бронхиолах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исчезают и остается только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мышечный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слой.</a:t>
            </a:r>
          </a:p>
        </p:txBody>
      </p:sp>
    </p:spTree>
    <p:extLst>
      <p:ext uri="{BB962C8B-B14F-4D97-AF65-F5344CB8AC3E}">
        <p14:creationId xmlns:p14="http://schemas.microsoft.com/office/powerpoint/2010/main" val="13958410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Легкие (</a:t>
            </a:r>
            <a:r>
              <a:rPr lang="en-US" b="1" dirty="0" err="1">
                <a:solidFill>
                  <a:srgbClr val="002060"/>
                </a:solidFill>
                <a:latin typeface="Georgia" pitchFamily="18" charset="0"/>
              </a:rPr>
              <a:t>pulmones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).</a:t>
            </a:r>
            <a:endParaRPr lang="ru-RU" dirty="0"/>
          </a:p>
        </p:txBody>
      </p:sp>
      <p:pic>
        <p:nvPicPr>
          <p:cNvPr id="10242" name="Picture 2" descr="C:\Users\Администратор\Desktop\ocr (1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416824" cy="4910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4348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685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Легкие (</a:t>
            </a:r>
            <a:r>
              <a:rPr lang="en-US" b="1" dirty="0" err="1" smtClean="0">
                <a:solidFill>
                  <a:srgbClr val="002060"/>
                </a:solidFill>
                <a:latin typeface="Georgia" pitchFamily="18" charset="0"/>
              </a:rPr>
              <a:t>pulmones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)</a:t>
            </a:r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797511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Это один из парных органов человеческого организма, он же самый объемный, но не самый тяжелый. Свое название в русском языке легкие получили из-за уникального свойства – в отличие от других человеческих органов они не тонут в воде.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780928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Легкие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расположены в грудной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полости и занимают около 80% её объёма.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Под легкими находится диафрагма, которая разграничивает грудную клетку и брюшину.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соседству справа снизу расположена печень. Сверху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между лёгкими –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сердце, снизу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желудок, снизу слева – селезёнка.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Вес лёгких 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среднем,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мужчин 840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граммов, у женщин – 640.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Правое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легкое немного тяжелее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Размер легких - средняя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высота: у мужчин 27,1 см (правое) и 29,8 (левое), у женщин – 21,6 (правое) и 23 см (левое).  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621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Объяснение новой темы.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5" name="Picture 2" descr="C:\Users\Администратор\Desktop\oc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8" t="18414" r="47412"/>
          <a:stretch/>
        </p:blipFill>
        <p:spPr bwMode="auto">
          <a:xfrm>
            <a:off x="1763688" y="721774"/>
            <a:ext cx="5544616" cy="6042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3067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77672" cy="864096"/>
          </a:xfrm>
        </p:spPr>
        <p:txBody>
          <a:bodyPr>
            <a:normAutofit/>
          </a:bodyPr>
          <a:lstStyle/>
          <a:p>
            <a:r>
              <a:rPr lang="ru-RU" sz="3700" b="1" dirty="0" smtClean="0">
                <a:solidFill>
                  <a:srgbClr val="002060"/>
                </a:solidFill>
                <a:latin typeface="Georgia" pitchFamily="18" charset="0"/>
              </a:rPr>
              <a:t>СТРОЕНИЕ ЛЁГКИХ.</a:t>
            </a:r>
            <a:endParaRPr lang="ru-RU" sz="37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2290" name="Picture 2" descr="C:\Users\Администратор\Desktop\ЛЕГКИ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46010"/>
            <a:ext cx="8150177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6261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Количество долей, из которых состоит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легкое: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 правого их три, у левого две. Доли делятся на сегменты. В каждом сегменте есть один сегментарный бронх и одна ветвь легочной артерии.</a:t>
            </a:r>
          </a:p>
          <a:p>
            <a:pPr mar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Основные структурные элементы легких, благодаря которым мы дышим: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бронхи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– продолжение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дыхательной трубки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внутри легких;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бронхиолы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– ветви бронхов, распределяющие воздушный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поток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альвеолы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– крошечные легочные пузырьки, в которых происходит газообмен — жизненно важный процесс между кровью и вдыхаемым воздухом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Толщу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легких пронизывают бронхи, которые, удаляясь от центра к периферии, делятся на все более мелкие веточки. Отсюда и название: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трахео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-бронхиальное дерево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По бронхам, как по трубам, продвигается воздух во время вдоха и выдоха. </a:t>
            </a:r>
          </a:p>
        </p:txBody>
      </p:sp>
    </p:spTree>
    <p:extLst>
      <p:ext uri="{BB962C8B-B14F-4D97-AF65-F5344CB8AC3E}">
        <p14:creationId xmlns:p14="http://schemas.microsoft.com/office/powerpoint/2010/main" val="30811792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4295" y="188052"/>
            <a:ext cx="4380271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СТРОЕНИЕ </a:t>
            </a:r>
            <a:b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ЛЕГКОГО.</a:t>
            </a:r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016" y="1410646"/>
            <a:ext cx="4211960" cy="3890562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Легкие делятся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 доли. </a:t>
            </a:r>
          </a:p>
          <a:p>
            <a:r>
              <a:rPr lang="ru-RU" b="1" dirty="0" smtClean="0"/>
              <a:t>Доли делятся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 сегменты.</a:t>
            </a:r>
          </a:p>
          <a:p>
            <a:r>
              <a:rPr lang="ru-RU" b="1" dirty="0" smtClean="0"/>
              <a:t>Сегменты делятся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 дольки.</a:t>
            </a:r>
          </a:p>
          <a:p>
            <a:r>
              <a:rPr lang="ru-RU" b="1" dirty="0" smtClean="0"/>
              <a:t>В каждой дольке </a:t>
            </a:r>
          </a:p>
          <a:p>
            <a:pPr marL="0" indent="0">
              <a:buNone/>
            </a:pPr>
            <a:r>
              <a:rPr lang="ru-RU" b="1" dirty="0" smtClean="0"/>
              <a:t>находится </a:t>
            </a:r>
            <a:r>
              <a:rPr lang="ru-RU" b="1" dirty="0" smtClean="0">
                <a:solidFill>
                  <a:srgbClr val="002060"/>
                </a:solidFill>
              </a:rPr>
              <a:t>18-20 </a:t>
            </a:r>
            <a:r>
              <a:rPr lang="ru-RU" b="1" dirty="0" err="1" smtClean="0">
                <a:solidFill>
                  <a:srgbClr val="002060"/>
                </a:solidFill>
              </a:rPr>
              <a:t>ацинусов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r>
              <a:rPr lang="ru-RU" b="1" dirty="0"/>
              <a:t> </a:t>
            </a:r>
            <a:r>
              <a:rPr lang="ru-RU" b="1" dirty="0" smtClean="0"/>
              <a:t>        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4339" name="Picture 3" descr="C:\Users\Администратор\Desktop\ocr (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8" t="56915" r="29458" b="17904"/>
          <a:stretch/>
        </p:blipFill>
        <p:spPr bwMode="auto">
          <a:xfrm>
            <a:off x="5148064" y="4877631"/>
            <a:ext cx="3678447" cy="1849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C:\Users\Администратор\Desktop\ce4ef6f677f0f8a27194d86e4f0997b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16632"/>
            <a:ext cx="3024336" cy="2388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096281"/>
            <a:ext cx="535197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Лёгкие</a:t>
            </a:r>
            <a:r>
              <a:rPr lang="ru-RU" sz="2000" b="1" dirty="0"/>
              <a:t> </a:t>
            </a:r>
            <a:r>
              <a:rPr lang="ru-RU" sz="2000" b="1" dirty="0" smtClean="0"/>
              <a:t>глубокими вырезками</a:t>
            </a:r>
            <a:r>
              <a:rPr lang="ru-RU" sz="2000" b="1" dirty="0"/>
              <a:t> </a:t>
            </a:r>
            <a:r>
              <a:rPr lang="ru-RU" sz="2000" b="1" dirty="0">
                <a:solidFill>
                  <a:srgbClr val="C00000"/>
                </a:solidFill>
              </a:rPr>
              <a:t>делятся на  доли</a:t>
            </a:r>
            <a:r>
              <a:rPr lang="ru-RU" sz="2000" b="1" dirty="0"/>
              <a:t>.  </a:t>
            </a:r>
            <a:r>
              <a:rPr lang="ru-RU" sz="2000" b="1" dirty="0" smtClean="0"/>
              <a:t>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Доли</a:t>
            </a:r>
            <a:r>
              <a:rPr lang="ru-RU" sz="2000" b="1" dirty="0"/>
              <a:t> подразделяются </a:t>
            </a:r>
            <a:r>
              <a:rPr lang="ru-RU" sz="2000" b="1" dirty="0" smtClean="0"/>
              <a:t>на </a:t>
            </a:r>
            <a:r>
              <a:rPr lang="ru-RU" sz="2000" b="1" dirty="0">
                <a:solidFill>
                  <a:srgbClr val="C00000"/>
                </a:solidFill>
              </a:rPr>
              <a:t>бронхолегочные  сегменты</a:t>
            </a:r>
            <a:r>
              <a:rPr lang="ru-RU" sz="2000" b="1" dirty="0"/>
              <a:t>, </a:t>
            </a:r>
            <a:endParaRPr lang="ru-RU" sz="2000" b="1" dirty="0" smtClean="0"/>
          </a:p>
          <a:p>
            <a:r>
              <a:rPr lang="ru-RU" sz="2000" b="1" dirty="0" smtClean="0"/>
              <a:t>а</a:t>
            </a:r>
            <a:r>
              <a:rPr lang="ru-RU" sz="2000" b="1" dirty="0"/>
              <a:t> </a:t>
            </a:r>
            <a:r>
              <a:rPr lang="ru-RU" sz="2000" b="1" dirty="0">
                <a:solidFill>
                  <a:srgbClr val="C00000"/>
                </a:solidFill>
              </a:rPr>
              <a:t>сегменты</a:t>
            </a:r>
            <a:r>
              <a:rPr lang="ru-RU" sz="2000" b="1" dirty="0"/>
              <a:t> состоят из </a:t>
            </a:r>
            <a:r>
              <a:rPr lang="ru-RU" sz="2000" b="1" dirty="0">
                <a:solidFill>
                  <a:srgbClr val="C00000"/>
                </a:solidFill>
              </a:rPr>
              <a:t>долек</a:t>
            </a:r>
            <a:r>
              <a:rPr lang="ru-RU" sz="2000" b="1" dirty="0"/>
              <a:t> и </a:t>
            </a:r>
            <a:r>
              <a:rPr lang="ru-RU" sz="2000" b="1" dirty="0" err="1"/>
              <a:t>ацинусов</a:t>
            </a:r>
            <a:r>
              <a:rPr lang="ru-RU" sz="2000" b="1" dirty="0"/>
              <a:t>.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7" name="Picture 3" descr="C:\Users\Администратор\Desktop\ocr (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8" t="27585" r="29458" b="45159"/>
          <a:stretch/>
        </p:blipFill>
        <p:spPr bwMode="auto">
          <a:xfrm>
            <a:off x="4716016" y="2747771"/>
            <a:ext cx="3678447" cy="2002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16280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947" y="0"/>
            <a:ext cx="4176464" cy="1143000"/>
          </a:xfrm>
        </p:spPr>
        <p:txBody>
          <a:bodyPr>
            <a:normAutofit/>
          </a:bodyPr>
          <a:lstStyle/>
          <a:p>
            <a:r>
              <a:rPr lang="ru-RU" sz="3300" b="1" dirty="0" smtClean="0">
                <a:solidFill>
                  <a:srgbClr val="002060"/>
                </a:solidFill>
                <a:latin typeface="Georgia" pitchFamily="18" charset="0"/>
              </a:rPr>
              <a:t>СТРОЕНИЕ </a:t>
            </a:r>
            <a:br>
              <a:rPr lang="ru-RU" sz="33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3300" b="1" dirty="0" smtClean="0">
                <a:solidFill>
                  <a:srgbClr val="002060"/>
                </a:solidFill>
                <a:latin typeface="Georgia" pitchFamily="18" charset="0"/>
              </a:rPr>
              <a:t>АЦИНУСА.</a:t>
            </a:r>
            <a:endParaRPr lang="ru-RU" sz="33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0243" name="Picture 3" descr="C:\Users\Администратор\Desktop\slide-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7" t="27354" r="46539" b="15450"/>
          <a:stretch/>
        </p:blipFill>
        <p:spPr bwMode="auto">
          <a:xfrm>
            <a:off x="4499992" y="80019"/>
            <a:ext cx="4176464" cy="3867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42" name="Picture 2" descr="C:\Users\Администратор\Desktop\АЦИНУС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65" t="19619" r="2108" b="27817"/>
          <a:stretch/>
        </p:blipFill>
        <p:spPr bwMode="auto">
          <a:xfrm>
            <a:off x="5220072" y="3701008"/>
            <a:ext cx="3811399" cy="29934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4608512" cy="573325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err="1">
                <a:solidFill>
                  <a:srgbClr val="FF0000"/>
                </a:solidFill>
                <a:latin typeface="Georgia" pitchFamily="18" charset="0"/>
              </a:rPr>
              <a:t>Ацинус</a:t>
            </a:r>
            <a:r>
              <a:rPr lang="ru-RU" b="1" dirty="0">
                <a:latin typeface="Georgia" pitchFamily="18" charset="0"/>
              </a:rPr>
              <a:t> </a:t>
            </a:r>
            <a:r>
              <a:rPr lang="ru-RU" b="1" dirty="0" smtClean="0">
                <a:latin typeface="Georgia" pitchFamily="18" charset="0"/>
              </a:rPr>
              <a:t> (</a:t>
            </a:r>
            <a:r>
              <a:rPr lang="ru-RU" b="1" dirty="0">
                <a:latin typeface="Georgia" pitchFamily="18" charset="0"/>
              </a:rPr>
              <a:t>лат. </a:t>
            </a:r>
            <a:r>
              <a:rPr lang="ru-RU" b="1" dirty="0" err="1">
                <a:latin typeface="Georgia" pitchFamily="18" charset="0"/>
              </a:rPr>
              <a:t>acinus</a:t>
            </a:r>
            <a:r>
              <a:rPr lang="ru-RU" b="1" dirty="0">
                <a:latin typeface="Georgia" pitchFamily="18" charset="0"/>
              </a:rPr>
              <a:t> </a:t>
            </a:r>
            <a:r>
              <a:rPr lang="ru-RU" b="1" dirty="0" smtClean="0">
                <a:latin typeface="Georgia" pitchFamily="18" charset="0"/>
              </a:rPr>
              <a:t>  «</a:t>
            </a:r>
            <a:r>
              <a:rPr lang="ru-RU" b="1" dirty="0">
                <a:latin typeface="Georgia" pitchFamily="18" charset="0"/>
              </a:rPr>
              <a:t>виноградная гроздь») </a:t>
            </a:r>
            <a:endParaRPr lang="ru-RU" b="1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—          структурно-функциональная </a:t>
            </a:r>
            <a:r>
              <a:rPr lang="ru-RU" b="1" dirty="0">
                <a:solidFill>
                  <a:srgbClr val="FF0000"/>
                </a:solidFill>
                <a:latin typeface="Georgia" pitchFamily="18" charset="0"/>
              </a:rPr>
              <a:t>единица лёгких. </a:t>
            </a:r>
            <a:endParaRPr lang="ru-RU" b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Georgia" pitchFamily="18" charset="0"/>
              </a:rPr>
              <a:t> </a:t>
            </a:r>
            <a:r>
              <a:rPr lang="ru-RU" b="1" dirty="0" smtClean="0">
                <a:latin typeface="Georgia" pitchFamily="18" charset="0"/>
              </a:rPr>
              <a:t>  Состоит </a:t>
            </a:r>
            <a:r>
              <a:rPr lang="ru-RU" b="1" dirty="0">
                <a:latin typeface="Georgia" pitchFamily="18" charset="0"/>
              </a:rPr>
              <a:t>из ветвей терминальной (концевой) бронхиолы </a:t>
            </a:r>
            <a:r>
              <a:rPr lang="ru-RU" b="1" dirty="0" smtClean="0">
                <a:latin typeface="Georgia" pitchFamily="18" charset="0"/>
              </a:rPr>
              <a:t>— </a:t>
            </a:r>
            <a:r>
              <a:rPr lang="ru-RU" b="1" dirty="0">
                <a:latin typeface="Georgia" pitchFamily="18" charset="0"/>
              </a:rPr>
              <a:t>респираторных бронхиол </a:t>
            </a:r>
            <a:r>
              <a:rPr lang="ru-RU" b="1" dirty="0" smtClean="0">
                <a:latin typeface="Georgia" pitchFamily="18" charset="0"/>
              </a:rPr>
              <a:t>и </a:t>
            </a:r>
            <a:r>
              <a:rPr lang="ru-RU" b="1" dirty="0">
                <a:latin typeface="Georgia" pitchFamily="18" charset="0"/>
              </a:rPr>
              <a:t>альвеолярных ходов, разветвляющихся на альвеолярные мешочки. Каждая лёгочная долька </a:t>
            </a:r>
            <a:r>
              <a:rPr lang="ru-RU" b="1" dirty="0" smtClean="0">
                <a:latin typeface="Georgia" pitchFamily="18" charset="0"/>
              </a:rPr>
              <a:t>представлена</a:t>
            </a:r>
            <a:r>
              <a:rPr lang="ru-RU" b="1" dirty="0">
                <a:latin typeface="Georgia" pitchFamily="18" charset="0"/>
              </a:rPr>
              <a:t>, по разным оценкам, от 3—5 до 50—100 </a:t>
            </a:r>
            <a:r>
              <a:rPr lang="ru-RU" b="1" dirty="0" err="1">
                <a:latin typeface="Georgia" pitchFamily="18" charset="0"/>
              </a:rPr>
              <a:t>ацинусами</a:t>
            </a:r>
            <a:r>
              <a:rPr lang="ru-RU" b="1" dirty="0">
                <a:latin typeface="Georgi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6330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1146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СТРОЕНИЕ АЦИНУСА.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1266" name="Picture 2" descr="C:\Users\Администратор\Desktop\oc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7" t="11816" r="4883" b="19430"/>
          <a:stretch/>
        </p:blipFill>
        <p:spPr bwMode="auto">
          <a:xfrm>
            <a:off x="119088" y="980728"/>
            <a:ext cx="4915216" cy="4839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дминистратор\Desktop\oc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4" t="87059" r="2764" b="3092"/>
          <a:stretch/>
        </p:blipFill>
        <p:spPr bwMode="auto">
          <a:xfrm>
            <a:off x="124349" y="5819898"/>
            <a:ext cx="8811665" cy="983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48064" y="980728"/>
            <a:ext cx="39959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Г</a:t>
            </a:r>
            <a:r>
              <a:rPr lang="ru-RU" sz="2400" b="1" dirty="0" smtClean="0"/>
              <a:t>азообмен </a:t>
            </a:r>
            <a:r>
              <a:rPr lang="ru-RU" sz="2400" b="1" dirty="0"/>
              <a:t>между кровью и воздухом осуществляется непосредственно в самой легочной ткани, в ее минимальной функциональной единице – </a:t>
            </a:r>
            <a:r>
              <a:rPr lang="ru-RU" sz="2400" b="1" dirty="0" err="1"/>
              <a:t>ацинусе</a:t>
            </a:r>
            <a:r>
              <a:rPr lang="ru-RU" sz="2400" b="1" dirty="0"/>
              <a:t>, который состоит из самой маленькой веточки бронха и легочных пузырьков (альвеол), которые, как листики, располагаются на этой веточке.</a:t>
            </a:r>
          </a:p>
        </p:txBody>
      </p:sp>
    </p:spTree>
    <p:extLst>
      <p:ext uri="{BB962C8B-B14F-4D97-AF65-F5344CB8AC3E}">
        <p14:creationId xmlns:p14="http://schemas.microsoft.com/office/powerpoint/2010/main" val="574863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9328" y="274638"/>
            <a:ext cx="4837471" cy="99412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АЛЬВЕОЛЫ.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4067" y="1196752"/>
            <a:ext cx="5115160" cy="4962832"/>
          </a:xfrm>
        </p:spPr>
        <p:txBody>
          <a:bodyPr>
            <a:normAutofit fontScale="92500" lnSpcReduction="20000"/>
          </a:bodyPr>
          <a:lstStyle/>
          <a:p>
            <a:r>
              <a:rPr lang="ru-RU" sz="2600" b="1" dirty="0" smtClean="0">
                <a:latin typeface="Georgia" pitchFamily="18" charset="0"/>
              </a:rPr>
              <a:t>Альвеолы (</a:t>
            </a:r>
            <a:r>
              <a:rPr lang="en-US" sz="2600" b="1" dirty="0" smtClean="0">
                <a:latin typeface="Georgia" pitchFamily="18" charset="0"/>
              </a:rPr>
              <a:t>d</a:t>
            </a:r>
            <a:r>
              <a:rPr lang="ru-RU" sz="2600" b="1" dirty="0" smtClean="0">
                <a:latin typeface="Georgia" pitchFamily="18" charset="0"/>
              </a:rPr>
              <a:t> </a:t>
            </a:r>
            <a:r>
              <a:rPr lang="en-US" sz="2600" b="1" dirty="0" smtClean="0">
                <a:latin typeface="Georgia" pitchFamily="18" charset="0"/>
              </a:rPr>
              <a:t>= 0</a:t>
            </a:r>
            <a:r>
              <a:rPr lang="ru-RU" sz="2600" b="1" dirty="0" smtClean="0">
                <a:latin typeface="Georgia" pitchFamily="18" charset="0"/>
              </a:rPr>
              <a:t>,</a:t>
            </a:r>
            <a:r>
              <a:rPr lang="en-US" sz="2600" b="1" dirty="0" smtClean="0">
                <a:latin typeface="Georgia" pitchFamily="18" charset="0"/>
              </a:rPr>
              <a:t>1</a:t>
            </a:r>
            <a:r>
              <a:rPr lang="ru-RU" sz="2600" b="1" dirty="0" smtClean="0">
                <a:latin typeface="Georgia" pitchFamily="18" charset="0"/>
              </a:rPr>
              <a:t>5 </a:t>
            </a:r>
            <a:r>
              <a:rPr lang="en-US" sz="2600" b="1" dirty="0" smtClean="0">
                <a:latin typeface="Georgia" pitchFamily="18" charset="0"/>
              </a:rPr>
              <a:t>м</a:t>
            </a:r>
            <a:r>
              <a:rPr lang="ru-RU" sz="2600" b="1" dirty="0" smtClean="0">
                <a:latin typeface="Georgia" pitchFamily="18" charset="0"/>
              </a:rPr>
              <a:t>м) полушаровидные выпячивания состоят из соединительной ткани и эластичных волокон и выстланы тонким прозрачным эпителием и оплетены сетью кровеносных капилляров.</a:t>
            </a:r>
          </a:p>
          <a:p>
            <a:r>
              <a:rPr lang="ru-RU" sz="2600" b="1" dirty="0" smtClean="0">
                <a:latin typeface="Georgia" pitchFamily="18" charset="0"/>
              </a:rPr>
              <a:t>В альвеолах происходит газообмен между кровью и атмосферным воздухом.</a:t>
            </a:r>
          </a:p>
          <a:p>
            <a:r>
              <a:rPr lang="ru-RU" sz="2800" b="1" dirty="0" smtClean="0"/>
              <a:t> </a:t>
            </a:r>
            <a:r>
              <a:rPr lang="ru-RU" sz="2800" b="1" dirty="0">
                <a:latin typeface="Georgia" pitchFamily="18" charset="0"/>
              </a:rPr>
              <a:t>Количество альвеол в одном легком – около </a:t>
            </a:r>
            <a:r>
              <a:rPr lang="ru-RU" sz="2800" b="1" dirty="0" smtClean="0">
                <a:latin typeface="Georgia" pitchFamily="18" charset="0"/>
              </a:rPr>
              <a:t>300 – 350 () миллионов.</a:t>
            </a:r>
            <a:endParaRPr lang="ru-RU" sz="2600" b="1" dirty="0" smtClean="0">
              <a:latin typeface="Georgia" pitchFamily="18" charset="0"/>
            </a:endParaRPr>
          </a:p>
          <a:p>
            <a:endParaRPr lang="ru-RU" sz="2600" dirty="0"/>
          </a:p>
        </p:txBody>
      </p:sp>
      <p:pic>
        <p:nvPicPr>
          <p:cNvPr id="13314" name="Picture 2" descr="C:\Users\Администратор\Desktop\ocr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59" t="22040" r="56035" b="7102"/>
          <a:stretch/>
        </p:blipFill>
        <p:spPr bwMode="auto">
          <a:xfrm>
            <a:off x="179512" y="332655"/>
            <a:ext cx="3681935" cy="6130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1853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истратор\Desktop\ocr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204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1880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6598" y="-171400"/>
            <a:ext cx="3908323" cy="82505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ПЛЕВРА.</a:t>
            </a:r>
            <a:endParaRPr lang="ru-RU" sz="36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139"/>
            <a:ext cx="5364088" cy="61345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Полость грудной клетки, в которой расположены легкие, выстлана слизистой тканью – плеврой и называется плевральной. Такой </a:t>
            </a:r>
            <a:r>
              <a:rPr lang="ru-RU" sz="2400" b="1" dirty="0"/>
              <a:t>же тканью покрыто сверху само </a:t>
            </a:r>
            <a:r>
              <a:rPr lang="ru-RU" sz="2400" b="1" dirty="0" smtClean="0"/>
              <a:t>легкое</a:t>
            </a:r>
            <a:r>
              <a:rPr lang="ru-RU" sz="2400" b="1" dirty="0"/>
              <a:t>. Щелевидное пространство между прилегающими друг к другу париетальным </a:t>
            </a:r>
            <a:r>
              <a:rPr lang="ru-RU" sz="2400" b="1" dirty="0" smtClean="0"/>
              <a:t>(пристеночным )и </a:t>
            </a:r>
            <a:r>
              <a:rPr lang="ru-RU" sz="2400" b="1" dirty="0"/>
              <a:t>висцеральным листками носит название плевральной полости, </a:t>
            </a:r>
            <a:r>
              <a:rPr lang="ru-RU" sz="2400" b="1" dirty="0" err="1"/>
              <a:t>cavitas</a:t>
            </a:r>
            <a:r>
              <a:rPr lang="ru-RU" sz="2400" b="1" dirty="0"/>
              <a:t> </a:t>
            </a:r>
            <a:r>
              <a:rPr lang="ru-RU" sz="2400" b="1" dirty="0" err="1"/>
              <a:t>pleuralis</a:t>
            </a:r>
            <a:r>
              <a:rPr lang="ru-RU" sz="2400" b="1" dirty="0"/>
              <a:t>. В состоянии покоя она содержит 1—2 мл жидкости, которая </a:t>
            </a:r>
            <a:r>
              <a:rPr lang="ru-RU" sz="2400" b="1" dirty="0" smtClean="0"/>
              <a:t> разделяет </a:t>
            </a:r>
            <a:r>
              <a:rPr lang="ru-RU" sz="2400" b="1" dirty="0"/>
              <a:t>соприкасающиеся поверхности плевральных листков. Благодаря этой жидкости </a:t>
            </a:r>
            <a:r>
              <a:rPr lang="ru-RU" sz="2400" b="1" dirty="0" smtClean="0"/>
              <a:t> нет трения между листками плевры во время дыхания.  В полости плевры давление отрицательное. </a:t>
            </a:r>
            <a:endParaRPr lang="ru-RU" sz="2400" b="1" dirty="0"/>
          </a:p>
        </p:txBody>
      </p:sp>
      <p:pic>
        <p:nvPicPr>
          <p:cNvPr id="1026" name="Picture 2" descr="C:\Users\Администратор\Desktop\oc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5" t="18947" r="3125" b="11579"/>
          <a:stretch/>
        </p:blipFill>
        <p:spPr bwMode="auto">
          <a:xfrm>
            <a:off x="5086081" y="1268760"/>
            <a:ext cx="3908402" cy="52799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86080" y="609806"/>
            <a:ext cx="40579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Серозная оболочка легкого называется плеврой, </a:t>
            </a:r>
            <a:r>
              <a:rPr lang="ru-RU" sz="2000" b="1" dirty="0" err="1"/>
              <a:t>pleura</a:t>
            </a:r>
            <a:r>
              <a:rPr lang="ru-RU" sz="2000" b="1" dirty="0"/>
              <a:t>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982883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3887" y="188640"/>
            <a:ext cx="4186808" cy="7105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Плевра.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0"/>
            <a:ext cx="5508104" cy="57883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/>
              <a:t>В грудной полости имеются три </a:t>
            </a:r>
            <a:r>
              <a:rPr lang="ru-RU" sz="2400" b="1" dirty="0" smtClean="0"/>
              <a:t>обособленных </a:t>
            </a:r>
            <a:r>
              <a:rPr lang="ru-RU" sz="2400" b="1" dirty="0"/>
              <a:t>серозных мешка — по одному для каждого легкого и один, </a:t>
            </a:r>
            <a:r>
              <a:rPr lang="ru-RU" sz="2400" b="1" dirty="0" smtClean="0"/>
              <a:t>для </a:t>
            </a:r>
            <a:r>
              <a:rPr lang="ru-RU" sz="2400" b="1" dirty="0"/>
              <a:t>сердца. </a:t>
            </a:r>
            <a:r>
              <a:rPr lang="ru-RU" sz="2400" b="1" dirty="0" smtClean="0"/>
              <a:t>Пристеночная плевра представляет </a:t>
            </a:r>
            <a:r>
              <a:rPr lang="ru-RU" sz="2400" b="1" dirty="0"/>
              <a:t>наружный листок серозного мешка легких. </a:t>
            </a:r>
            <a:r>
              <a:rPr lang="ru-RU" sz="2400" b="1" dirty="0" smtClean="0"/>
              <a:t>Висцеральная </a:t>
            </a:r>
            <a:r>
              <a:rPr lang="ru-RU" sz="2400" b="1" dirty="0"/>
              <a:t>плевра, в которой резко преобладают кровеносные сосуды над лимфатическими, выполняет главным образом функцию </a:t>
            </a:r>
            <a:r>
              <a:rPr lang="ru-RU" sz="2400" b="1" dirty="0" smtClean="0"/>
              <a:t>выведения (транссудации ). </a:t>
            </a:r>
            <a:r>
              <a:rPr lang="ru-RU" sz="2400" b="1" dirty="0"/>
              <a:t>Париетальная плевра, имеющая в своем реберном отделе специфические аппараты всасывания из серозных полостей и преобладание лимфатических сосудов над кровеносными, осуществляет функцию </a:t>
            </a:r>
            <a:r>
              <a:rPr lang="ru-RU" sz="2400" b="1" dirty="0" smtClean="0"/>
              <a:t>резорбции (всасывания). </a:t>
            </a:r>
            <a:endParaRPr lang="ru-RU" sz="2400" b="1" dirty="0"/>
          </a:p>
        </p:txBody>
      </p:sp>
      <p:pic>
        <p:nvPicPr>
          <p:cNvPr id="4" name="Picture 2" descr="C:\Users\Администратор\Desktop\oc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7" t="17589" r="51282" b="2459"/>
          <a:stretch/>
        </p:blipFill>
        <p:spPr bwMode="auto">
          <a:xfrm>
            <a:off x="13852" y="836712"/>
            <a:ext cx="3635896" cy="5788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0009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Функции </a:t>
            </a: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легких.</a:t>
            </a:r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7606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1) Газообмен – поставляют в кровь кислород, выводят углекислый газ.</a:t>
            </a:r>
            <a:br>
              <a:rPr lang="ru-RU" b="1" dirty="0"/>
            </a:br>
            <a:r>
              <a:rPr lang="ru-RU" b="1" dirty="0"/>
              <a:t>2) Поддержка кислотно-щелочного баланса.</a:t>
            </a:r>
            <a:br>
              <a:rPr lang="ru-RU" b="1" dirty="0"/>
            </a:br>
            <a:r>
              <a:rPr lang="ru-RU" b="1" dirty="0"/>
              <a:t>3) Участие в терморегуляции (работают, как кондиционер, который увлажняет и согревает поступивший в них воздух).</a:t>
            </a:r>
            <a:br>
              <a:rPr lang="ru-RU" b="1" dirty="0"/>
            </a:br>
            <a:r>
              <a:rPr lang="ru-RU" b="1" dirty="0"/>
              <a:t>4) Участие в регулировании водного баланса (через легкие испаряется около 0,5 литра воды в сутки).</a:t>
            </a:r>
            <a:br>
              <a:rPr lang="ru-RU" b="1" dirty="0"/>
            </a:br>
            <a:r>
              <a:rPr lang="ru-RU" b="1" dirty="0"/>
              <a:t>5) Помогают выводить токсины.</a:t>
            </a:r>
            <a:br>
              <a:rPr lang="ru-RU" b="1" dirty="0"/>
            </a:br>
            <a:r>
              <a:rPr lang="ru-RU" b="1" dirty="0"/>
              <a:t>6) Участвуют в голосообразовании (звук образуется за счет выдыхаемого из легких потока воздуха).</a:t>
            </a:r>
            <a:br>
              <a:rPr lang="ru-RU" b="1" dirty="0"/>
            </a:br>
            <a:r>
              <a:rPr lang="ru-RU" b="1" dirty="0"/>
              <a:t>7) Защита и амортизация сердца от повреждений </a:t>
            </a:r>
            <a:r>
              <a:rPr lang="ru-RU" b="1" dirty="0" smtClean="0"/>
              <a:t>ударах.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8) Становятся преградой для многих инфекций.</a:t>
            </a:r>
            <a:br>
              <a:rPr lang="ru-RU" b="1" dirty="0"/>
            </a:br>
            <a:r>
              <a:rPr lang="ru-RU" b="1" dirty="0"/>
              <a:t>9) Служат своеобразным резервом крови (в легких может содержаться около 400 мл крови – этого объема организму хватит для компенсации кровопотери).</a:t>
            </a:r>
          </a:p>
        </p:txBody>
      </p:sp>
    </p:spTree>
    <p:extLst>
      <p:ext uri="{BB962C8B-B14F-4D97-AF65-F5344CB8AC3E}">
        <p14:creationId xmlns:p14="http://schemas.microsoft.com/office/powerpoint/2010/main" val="2245565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Медицинская терминология. </a:t>
            </a:r>
            <a:r>
              <a:rPr lang="ru-RU" sz="2700" b="1" dirty="0" smtClean="0">
                <a:latin typeface="Georgia" pitchFamily="18" charset="0"/>
              </a:rPr>
              <a:t>(записать в словарь)</a:t>
            </a:r>
            <a:endParaRPr lang="ru-RU" sz="2700" b="1" dirty="0"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9036496" cy="52578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b="1" dirty="0" smtClean="0"/>
              <a:t>Гипоксия    -      кислородное </a:t>
            </a:r>
            <a:r>
              <a:rPr lang="ru-RU" b="1" dirty="0"/>
              <a:t>голодание тканей</a:t>
            </a:r>
            <a:r>
              <a:rPr lang="ru-RU" b="1" dirty="0" smtClean="0"/>
              <a:t>.               </a:t>
            </a:r>
            <a:endParaRPr lang="ru-RU" b="1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 smtClean="0"/>
              <a:t>Асфиксия - удушье.</a:t>
            </a:r>
            <a:endParaRPr lang="ru-RU" b="1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 smtClean="0"/>
              <a:t>Апноэ - остановка </a:t>
            </a:r>
            <a:r>
              <a:rPr lang="ru-RU" b="1" dirty="0"/>
              <a:t>дыхания</a:t>
            </a:r>
            <a:r>
              <a:rPr lang="ru-RU" b="1" dirty="0" smtClean="0"/>
              <a:t>.</a:t>
            </a:r>
            <a:endParaRPr lang="ru-RU" b="1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 smtClean="0"/>
              <a:t>Гемоглобин - </a:t>
            </a:r>
            <a:r>
              <a:rPr lang="ru-RU" b="1" dirty="0"/>
              <a:t>Белок крови участвующий в переносе О2 и СО2</a:t>
            </a:r>
            <a:r>
              <a:rPr lang="ru-RU" b="1" dirty="0" smtClean="0"/>
              <a:t>.</a:t>
            </a:r>
            <a:endParaRPr lang="ru-RU" b="1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 smtClean="0"/>
              <a:t>Диспноэ - </a:t>
            </a:r>
            <a:r>
              <a:rPr lang="ru-RU" b="1" dirty="0"/>
              <a:t>Одышка (разные нарушения дыхания</a:t>
            </a:r>
            <a:r>
              <a:rPr lang="ru-RU" b="1" dirty="0" smtClean="0"/>
              <a:t>).</a:t>
            </a:r>
            <a:endParaRPr lang="ru-RU" b="1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 smtClean="0"/>
              <a:t>Пневмония - воспаление </a:t>
            </a:r>
            <a:r>
              <a:rPr lang="ru-RU" b="1" dirty="0"/>
              <a:t>лёгких</a:t>
            </a:r>
            <a:r>
              <a:rPr lang="ru-RU" b="1" dirty="0" smtClean="0"/>
              <a:t>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 smtClean="0"/>
              <a:t>Бронхит - воспаление </a:t>
            </a:r>
            <a:r>
              <a:rPr lang="ru-RU" b="1" dirty="0"/>
              <a:t>слизистой бронхов</a:t>
            </a:r>
            <a:r>
              <a:rPr lang="ru-RU" b="1" dirty="0" smtClean="0"/>
              <a:t>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 smtClean="0"/>
              <a:t>Трахеит - </a:t>
            </a:r>
            <a:r>
              <a:rPr lang="ru-RU" b="1" dirty="0"/>
              <a:t>Воспаление слизистой трахеи</a:t>
            </a:r>
            <a:r>
              <a:rPr lang="ru-RU" b="1" dirty="0" smtClean="0"/>
              <a:t>.</a:t>
            </a:r>
            <a:endParaRPr lang="ru-RU" b="1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 smtClean="0"/>
              <a:t>Ларингит - воспаление </a:t>
            </a:r>
            <a:r>
              <a:rPr lang="ru-RU" b="1" dirty="0"/>
              <a:t>слизистой гортани</a:t>
            </a:r>
            <a:r>
              <a:rPr lang="ru-RU" b="1" dirty="0" smtClean="0"/>
              <a:t>.</a:t>
            </a:r>
            <a:endParaRPr lang="ru-RU" b="1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 smtClean="0"/>
              <a:t>Ринит - воспаление </a:t>
            </a:r>
            <a:r>
              <a:rPr lang="ru-RU" b="1" dirty="0"/>
              <a:t>слизистой носа.</a:t>
            </a:r>
          </a:p>
          <a:p>
            <a:pPr marL="514350" indent="-514350">
              <a:buAutoNum type="arabicPeriod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2549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Georgia" pitchFamily="18" charset="0"/>
              </a:rPr>
              <a:t>Объем легких (количество проходящего через них воздуха</a:t>
            </a: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).</a:t>
            </a:r>
            <a:endParaRPr lang="ru-RU" sz="3600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52578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Максимум </a:t>
            </a:r>
            <a:r>
              <a:rPr lang="ru-RU" b="1" dirty="0"/>
              <a:t>– 6 литров. В среднем же – 3-4 литра. Причем в норме при спокойном вдохе и выдохе используется примерно 450-500 мл. Важный показатель – жизненная емкость </a:t>
            </a:r>
            <a:r>
              <a:rPr lang="ru-RU" b="1" dirty="0" smtClean="0"/>
              <a:t>легких (ЖЁЛ). </a:t>
            </a:r>
            <a:r>
              <a:rPr lang="ru-RU" b="1" dirty="0"/>
              <a:t>Это максимальный объем воздуха, который можно выдохнуть после самого глубокого вдоха. Зависит от роста, возраста, физической активности человека.</a:t>
            </a:r>
          </a:p>
          <a:p>
            <a:r>
              <a:rPr lang="ru-RU" b="1" dirty="0" smtClean="0"/>
              <a:t>За </a:t>
            </a:r>
            <a:r>
              <a:rPr lang="ru-RU" b="1" dirty="0"/>
              <a:t>минуту через </a:t>
            </a:r>
            <a:r>
              <a:rPr lang="ru-RU" b="1" dirty="0" smtClean="0"/>
              <a:t>легкие </a:t>
            </a:r>
            <a:r>
              <a:rPr lang="ru-RU" b="1" dirty="0"/>
              <a:t>проходит о</a:t>
            </a:r>
            <a:r>
              <a:rPr lang="ru-RU" b="1" dirty="0" smtClean="0"/>
              <a:t>коло </a:t>
            </a:r>
            <a:r>
              <a:rPr lang="ru-RU" b="1" dirty="0"/>
              <a:t>7–8 </a:t>
            </a:r>
            <a:r>
              <a:rPr lang="ru-RU" b="1" dirty="0" smtClean="0"/>
              <a:t>литров воздуха. </a:t>
            </a:r>
            <a:r>
              <a:rPr lang="ru-RU" b="1" dirty="0"/>
              <a:t>Во время физической нагрузки может возрастать в 7–10 раз</a:t>
            </a:r>
            <a:r>
              <a:rPr lang="ru-RU" b="1" dirty="0" smtClean="0"/>
              <a:t>.</a:t>
            </a:r>
          </a:p>
          <a:p>
            <a:r>
              <a:rPr lang="ru-RU" b="1" dirty="0"/>
              <a:t>В</a:t>
            </a:r>
            <a:r>
              <a:rPr lang="ru-RU" b="1" dirty="0" smtClean="0"/>
              <a:t> </a:t>
            </a:r>
            <a:r>
              <a:rPr lang="ru-RU" b="1" dirty="0"/>
              <a:t>норме </a:t>
            </a:r>
            <a:r>
              <a:rPr lang="ru-RU" b="1" dirty="0" smtClean="0"/>
              <a:t>количество </a:t>
            </a:r>
            <a:r>
              <a:rPr lang="ru-RU" b="1" dirty="0"/>
              <a:t>вдохов-выдохов </a:t>
            </a:r>
            <a:r>
              <a:rPr lang="ru-RU" b="1" dirty="0" smtClean="0"/>
              <a:t> </a:t>
            </a:r>
            <a:r>
              <a:rPr lang="ru-RU" b="1" dirty="0"/>
              <a:t>в </a:t>
            </a:r>
            <a:r>
              <a:rPr lang="ru-RU" b="1" dirty="0" smtClean="0"/>
              <a:t>минуту  14-20.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381430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428"/>
            <a:ext cx="8229600" cy="8822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ПРОВЕРЬ СЕБЯ.</a:t>
            </a:r>
            <a:endParaRPr lang="ru-RU" sz="36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2808312" cy="52578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Гипоксия,                           </a:t>
            </a:r>
          </a:p>
          <a:p>
            <a:pPr marL="514350" indent="-514350">
              <a:buAutoNum type="arabicPeriod"/>
            </a:pPr>
            <a:r>
              <a:rPr lang="ru-RU" dirty="0" smtClean="0"/>
              <a:t>Асфиксия,</a:t>
            </a:r>
          </a:p>
          <a:p>
            <a:pPr marL="514350" indent="-514350">
              <a:buAutoNum type="arabicPeriod"/>
            </a:pPr>
            <a:r>
              <a:rPr lang="ru-RU" dirty="0" smtClean="0"/>
              <a:t>Апноэ,</a:t>
            </a:r>
          </a:p>
          <a:p>
            <a:pPr marL="514350" indent="-514350">
              <a:buAutoNum type="arabicPeriod"/>
            </a:pPr>
            <a:r>
              <a:rPr lang="ru-RU" dirty="0" smtClean="0"/>
              <a:t>Гемоглобин,</a:t>
            </a:r>
          </a:p>
          <a:p>
            <a:pPr marL="514350" indent="-514350">
              <a:buAutoNum type="arabicPeriod"/>
            </a:pPr>
            <a:r>
              <a:rPr lang="ru-RU" dirty="0" smtClean="0"/>
              <a:t>Диспноэ,</a:t>
            </a:r>
          </a:p>
          <a:p>
            <a:pPr marL="514350" indent="-514350">
              <a:buAutoNum type="arabicPeriod"/>
            </a:pPr>
            <a:r>
              <a:rPr lang="ru-RU" dirty="0" smtClean="0"/>
              <a:t>Пневмония,</a:t>
            </a:r>
          </a:p>
          <a:p>
            <a:pPr marL="514350" indent="-514350">
              <a:buAutoNum type="arabicPeriod"/>
            </a:pPr>
            <a:r>
              <a:rPr lang="ru-RU" dirty="0" smtClean="0"/>
              <a:t>Бронхит,</a:t>
            </a:r>
          </a:p>
          <a:p>
            <a:pPr marL="514350" indent="-514350">
              <a:buAutoNum type="arabicPeriod"/>
            </a:pPr>
            <a:r>
              <a:rPr lang="ru-RU" dirty="0" smtClean="0"/>
              <a:t>Трахеит,</a:t>
            </a:r>
          </a:p>
          <a:p>
            <a:pPr marL="514350" indent="-514350">
              <a:buAutoNum type="arabicPeriod"/>
            </a:pPr>
            <a:r>
              <a:rPr lang="ru-RU" dirty="0" smtClean="0"/>
              <a:t>Ларингит,</a:t>
            </a:r>
          </a:p>
          <a:p>
            <a:pPr marL="514350" indent="-514350">
              <a:buAutoNum type="arabicPeriod"/>
            </a:pPr>
            <a:r>
              <a:rPr lang="ru-RU" dirty="0" smtClean="0"/>
              <a:t>Ринит.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43809" y="1493493"/>
            <a:ext cx="616048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3000" dirty="0"/>
              <a:t>Остановка дыхания.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000" dirty="0"/>
              <a:t>Воспаление слизистой гортани.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000" dirty="0"/>
              <a:t>Воспаление лёгких.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000" dirty="0"/>
              <a:t>Воспаление слизистой бронхов.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000" dirty="0"/>
              <a:t>Воспаление слизистой носа.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000" dirty="0"/>
              <a:t>Удушье.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000" dirty="0"/>
              <a:t>Белок крови участвующий в переносе О2 и СО2.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000" dirty="0"/>
              <a:t>Кислородное голодание тканей.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000" dirty="0" smtClean="0"/>
              <a:t>Одышка (</a:t>
            </a:r>
            <a:r>
              <a:rPr lang="ru-RU" sz="2400" dirty="0" smtClean="0"/>
              <a:t>разные нарушения дыхания</a:t>
            </a:r>
            <a:r>
              <a:rPr lang="ru-RU" sz="3000" dirty="0" smtClean="0"/>
              <a:t>).</a:t>
            </a:r>
            <a:endParaRPr lang="ru-RU" sz="3000" dirty="0"/>
          </a:p>
          <a:p>
            <a:pPr marL="457200" indent="-457200">
              <a:buFont typeface="Wingdings" pitchFamily="2" charset="2"/>
              <a:buChar char="Ø"/>
            </a:pPr>
            <a:r>
              <a:rPr lang="ru-RU" sz="3000" dirty="0"/>
              <a:t>Воспаление слизистой трахеи.</a:t>
            </a:r>
          </a:p>
          <a:p>
            <a:pPr marL="514350" indent="-514350">
              <a:buAutoNum type="arabicPeriod"/>
            </a:pP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881" y="908718"/>
            <a:ext cx="87078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Georgia" pitchFamily="18" charset="0"/>
              </a:rPr>
              <a:t>Выбери правильный ответ. Что </a:t>
            </a:r>
            <a:r>
              <a:rPr lang="ru-RU" sz="3200" b="1" dirty="0">
                <a:latin typeface="Georgia" pitchFamily="18" charset="0"/>
              </a:rPr>
              <a:t>такое:</a:t>
            </a:r>
          </a:p>
        </p:txBody>
      </p:sp>
    </p:spTree>
    <p:extLst>
      <p:ext uri="{BB962C8B-B14F-4D97-AF65-F5344CB8AC3E}">
        <p14:creationId xmlns:p14="http://schemas.microsoft.com/office/powerpoint/2010/main" val="31145223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avatars.mds.yandex.net/get-images-cbir/31823/fnzkdCD3DgCWQwBvvnhJhg374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2" r="19702"/>
          <a:stretch/>
        </p:blipFill>
        <p:spPr bwMode="auto">
          <a:xfrm>
            <a:off x="1979712" y="42467"/>
            <a:ext cx="5328593" cy="66330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75501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141168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Перечислите органы относящиеся к системе дыхания по порядку сверху вниз.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Сколько ходов (раковин) в полости носа?</a:t>
            </a:r>
          </a:p>
          <a:p>
            <a:pPr marL="514350" indent="-514350">
              <a:buAutoNum type="arabicPeriod"/>
            </a:pPr>
            <a:r>
              <a:rPr lang="ru-RU" dirty="0" smtClean="0"/>
              <a:t>С каким органом сообщается полость носа сзади?</a:t>
            </a:r>
          </a:p>
          <a:p>
            <a:pPr marL="514350" indent="-514350">
              <a:buAutoNum type="arabicPeriod"/>
            </a:pPr>
            <a:r>
              <a:rPr lang="ru-RU" dirty="0" smtClean="0"/>
              <a:t>Перечислите органы относящиеся в воздухоносной части.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/>
              <a:t>В каком органе образуется звук</a:t>
            </a:r>
            <a:r>
              <a:rPr lang="ru-RU" dirty="0" smtClean="0"/>
              <a:t>?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Как называется орган, состоящий из хрящевых полуколец?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Как называются трубки, по которым воздух заходит в лёгкие?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На сколько долей делится правое лёгкое, левое лёгкое?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dirty="0" smtClean="0"/>
              <a:t>Где происходит газообмен между внешней средой и кровью?</a:t>
            </a:r>
          </a:p>
          <a:p>
            <a:pPr marL="514350" indent="-514350">
              <a:buAutoNum type="arabicPeriod"/>
            </a:pPr>
            <a:r>
              <a:rPr lang="ru-RU" dirty="0" smtClean="0"/>
              <a:t>Чем покрыты лёгкие снаружи?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Посмотрите на картинку выше и самостоятельно  по памяти ответьте на вопросы:</a:t>
            </a:r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2386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490066"/>
          </a:xfrm>
        </p:spPr>
        <p:txBody>
          <a:bodyPr>
            <a:noAutofit/>
          </a:bodyPr>
          <a:lstStyle/>
          <a:p>
            <a:r>
              <a:rPr lang="ru-RU" sz="2500" b="1" dirty="0" smtClean="0">
                <a:solidFill>
                  <a:srgbClr val="002060"/>
                </a:solidFill>
                <a:latin typeface="Georgia" pitchFamily="18" charset="0"/>
              </a:rPr>
              <a:t>Анатомия дыхательной системы.</a:t>
            </a:r>
            <a:br>
              <a:rPr lang="ru-RU" sz="25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500" b="1" dirty="0" smtClean="0">
                <a:solidFill>
                  <a:srgbClr val="002060"/>
                </a:solidFill>
                <a:latin typeface="Georgia" pitchFamily="18" charset="0"/>
              </a:rPr>
              <a:t>Ответьте на вопросы теста:</a:t>
            </a:r>
            <a:endParaRPr lang="ru-RU" sz="25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8964488" cy="61653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300" b="1" dirty="0" smtClean="0">
                <a:latin typeface="Georgia" pitchFamily="18" charset="0"/>
              </a:rPr>
              <a:t>1. Где находится полость носа?</a:t>
            </a:r>
          </a:p>
          <a:p>
            <a:pPr marL="0" indent="0">
              <a:buNone/>
            </a:pPr>
            <a:r>
              <a:rPr lang="ru-RU" sz="3300" dirty="0" smtClean="0"/>
              <a:t>    А) В черепе;                Б) В лицевом отделе черепа;</a:t>
            </a:r>
          </a:p>
          <a:p>
            <a:pPr marL="0" indent="0">
              <a:buNone/>
            </a:pPr>
            <a:r>
              <a:rPr lang="ru-RU" sz="3300" dirty="0" smtClean="0"/>
              <a:t>                 В) В мозговом отделе черепа.</a:t>
            </a:r>
          </a:p>
          <a:p>
            <a:pPr marL="0" indent="0">
              <a:buNone/>
            </a:pPr>
            <a:r>
              <a:rPr lang="ru-RU" sz="3300" b="1" dirty="0" smtClean="0">
                <a:latin typeface="Georgia" pitchFamily="18" charset="0"/>
              </a:rPr>
              <a:t>2. Через какие отверстия сообщается полость носа с носоглоткой?</a:t>
            </a:r>
          </a:p>
          <a:p>
            <a:pPr marL="0" indent="0">
              <a:buNone/>
            </a:pPr>
            <a:r>
              <a:rPr lang="ru-RU" sz="3300" dirty="0" smtClean="0"/>
              <a:t>    А) хоаны; Б) ноздри; В) зев и хоаны,</a:t>
            </a:r>
          </a:p>
          <a:p>
            <a:pPr marL="0" indent="0">
              <a:buNone/>
            </a:pPr>
            <a:r>
              <a:rPr lang="ru-RU" sz="3300" b="1" dirty="0" smtClean="0">
                <a:latin typeface="Georgia" pitchFamily="18" charset="0"/>
              </a:rPr>
              <a:t>3. Орган отвечающий за дыхание и звукообразование?</a:t>
            </a:r>
          </a:p>
          <a:p>
            <a:pPr marL="0" indent="0">
              <a:buNone/>
            </a:pPr>
            <a:r>
              <a:rPr lang="ru-RU" sz="3300" dirty="0" smtClean="0"/>
              <a:t>    А) носоглотка; Б) гортань; В) трахея.</a:t>
            </a:r>
          </a:p>
          <a:p>
            <a:pPr marL="0" indent="0">
              <a:buNone/>
            </a:pPr>
            <a:r>
              <a:rPr lang="ru-RU" sz="3300" b="1" dirty="0" smtClean="0">
                <a:latin typeface="Georgia" pitchFamily="18" charset="0"/>
              </a:rPr>
              <a:t>4. Какой хрящ спасает наши жизни при глотании? </a:t>
            </a:r>
            <a:endParaRPr lang="ru-RU" sz="3300" b="1" dirty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3300" dirty="0" smtClean="0"/>
              <a:t>    А</a:t>
            </a:r>
            <a:r>
              <a:rPr lang="ru-RU" sz="3300" dirty="0"/>
              <a:t>) </a:t>
            </a:r>
            <a:r>
              <a:rPr lang="ru-RU" sz="3300" dirty="0" smtClean="0"/>
              <a:t>надгортанный;  Б</a:t>
            </a:r>
            <a:r>
              <a:rPr lang="ru-RU" sz="3300" dirty="0"/>
              <a:t>) </a:t>
            </a:r>
            <a:r>
              <a:rPr lang="ru-RU" sz="3300" dirty="0" smtClean="0"/>
              <a:t>щитовидный;  В</a:t>
            </a:r>
            <a:r>
              <a:rPr lang="ru-RU" sz="3300" dirty="0"/>
              <a:t>) оба ответа верны</a:t>
            </a:r>
            <a:r>
              <a:rPr lang="ru-RU" sz="3300" dirty="0" smtClean="0"/>
              <a:t>.</a:t>
            </a:r>
          </a:p>
          <a:p>
            <a:pPr marL="0" indent="0">
              <a:buNone/>
            </a:pPr>
            <a:r>
              <a:rPr lang="ru-RU" sz="3300" b="1" dirty="0" smtClean="0">
                <a:latin typeface="Georgia" pitchFamily="18" charset="0"/>
              </a:rPr>
              <a:t>5. Как называется структурно-функциональная единица лёгкого?</a:t>
            </a:r>
          </a:p>
          <a:p>
            <a:pPr marL="0" indent="0">
              <a:buNone/>
            </a:pPr>
            <a:r>
              <a:rPr lang="ru-RU" sz="3300" dirty="0" smtClean="0"/>
              <a:t>    А) </a:t>
            </a:r>
            <a:r>
              <a:rPr lang="ru-RU" sz="3300" dirty="0" err="1" smtClean="0"/>
              <a:t>акинус</a:t>
            </a:r>
            <a:r>
              <a:rPr lang="ru-RU" sz="3300" dirty="0" smtClean="0"/>
              <a:t>;  Б) </a:t>
            </a:r>
            <a:r>
              <a:rPr lang="ru-RU" sz="3300" dirty="0" err="1" smtClean="0"/>
              <a:t>ацинус</a:t>
            </a:r>
            <a:r>
              <a:rPr lang="ru-RU" sz="3300" dirty="0" smtClean="0"/>
              <a:t>;  В) </a:t>
            </a:r>
            <a:r>
              <a:rPr lang="ru-RU" sz="3300" dirty="0" err="1" smtClean="0"/>
              <a:t>асцинус</a:t>
            </a:r>
            <a:r>
              <a:rPr lang="ru-RU" sz="3300" dirty="0" smtClean="0"/>
              <a:t>. </a:t>
            </a:r>
            <a:endParaRPr lang="ru-RU" sz="33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0808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>
            <a:normAutofit/>
          </a:bodyPr>
          <a:lstStyle/>
          <a:p>
            <a:r>
              <a:rPr lang="ru-RU" sz="2500" b="1" dirty="0" smtClean="0">
                <a:solidFill>
                  <a:srgbClr val="002060"/>
                </a:solidFill>
                <a:latin typeface="Georgia" pitchFamily="18" charset="0"/>
              </a:rPr>
              <a:t>Физиология </a:t>
            </a:r>
            <a:r>
              <a:rPr lang="ru-RU" sz="2500" b="1" dirty="0">
                <a:solidFill>
                  <a:srgbClr val="002060"/>
                </a:solidFill>
                <a:latin typeface="Georgia" pitchFamily="18" charset="0"/>
              </a:rPr>
              <a:t>дыхательной системы.</a:t>
            </a:r>
            <a:br>
              <a:rPr lang="ru-RU" sz="2500" b="1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500" b="1" dirty="0">
                <a:solidFill>
                  <a:srgbClr val="002060"/>
                </a:solidFill>
                <a:latin typeface="Georgia" pitchFamily="18" charset="0"/>
              </a:rPr>
              <a:t>Ответьте на вопросы теста: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594928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sz="2400" b="1" dirty="0" smtClean="0">
                <a:latin typeface="Georgia" pitchFamily="18" charset="0"/>
              </a:rPr>
              <a:t>Полость носа отвечает за:</a:t>
            </a:r>
          </a:p>
          <a:p>
            <a:pPr marL="0" indent="0">
              <a:buNone/>
            </a:pPr>
            <a:r>
              <a:rPr lang="ru-RU" sz="2400" dirty="0" smtClean="0"/>
              <a:t>   а) проведение и очищение воздуха;</a:t>
            </a:r>
          </a:p>
          <a:p>
            <a:pPr marL="0" indent="0">
              <a:buNone/>
            </a:pPr>
            <a:r>
              <a:rPr lang="ru-RU" sz="2400" dirty="0" smtClean="0"/>
              <a:t>   б) обоняние и </a:t>
            </a:r>
            <a:r>
              <a:rPr lang="ru-RU" sz="2400" dirty="0" smtClean="0"/>
              <a:t>кондицианирование</a:t>
            </a:r>
            <a:r>
              <a:rPr lang="ru-RU" sz="2400" dirty="0" smtClean="0"/>
              <a:t>;</a:t>
            </a:r>
          </a:p>
          <a:p>
            <a:pPr marL="0" indent="0">
              <a:buNone/>
            </a:pPr>
            <a:r>
              <a:rPr lang="ru-RU" sz="2400" dirty="0" smtClean="0"/>
              <a:t>   в) оба ответа верны.</a:t>
            </a:r>
          </a:p>
          <a:p>
            <a:pPr marL="0" indent="0">
              <a:buNone/>
            </a:pPr>
            <a:r>
              <a:rPr lang="ru-RU" sz="2400" b="1" dirty="0" smtClean="0">
                <a:latin typeface="Georgia" pitchFamily="18" charset="0"/>
              </a:rPr>
              <a:t>2. Что делает реснитчатый эпителий дыхательных путей?</a:t>
            </a:r>
          </a:p>
          <a:p>
            <a:pPr marL="0" indent="0">
              <a:buNone/>
            </a:pPr>
            <a:r>
              <a:rPr lang="ru-RU" sz="2400" dirty="0" smtClean="0"/>
              <a:t>   а) увлажняет воздух;        б) очищает воздух;</a:t>
            </a:r>
          </a:p>
          <a:p>
            <a:pPr marL="0" indent="0">
              <a:buNone/>
            </a:pPr>
            <a:r>
              <a:rPr lang="ru-RU" sz="2400" dirty="0" smtClean="0"/>
              <a:t>            в) очищает дыхательные пути от загрязнений.</a:t>
            </a:r>
          </a:p>
          <a:p>
            <a:pPr marL="0" indent="0">
              <a:buNone/>
            </a:pPr>
            <a:r>
              <a:rPr lang="ru-RU" sz="2400" b="1" dirty="0" smtClean="0">
                <a:latin typeface="Georgia" pitchFamily="18" charset="0"/>
              </a:rPr>
              <a:t>3. Как называется обмен газами между воздухом и кровью?</a:t>
            </a:r>
          </a:p>
          <a:p>
            <a:pPr marL="0" indent="0">
              <a:buNone/>
            </a:pPr>
            <a:r>
              <a:rPr lang="ru-RU" sz="2400" dirty="0" smtClean="0"/>
              <a:t>  а) внешним дыханием; б) тканевым дыханием; в) оба ответа неверны.</a:t>
            </a:r>
          </a:p>
          <a:p>
            <a:pPr marL="0" indent="0">
              <a:buNone/>
            </a:pPr>
            <a:r>
              <a:rPr lang="ru-RU" sz="2400" b="1" dirty="0" smtClean="0">
                <a:latin typeface="Georgia" pitchFamily="18" charset="0"/>
              </a:rPr>
              <a:t>4. Какие клетки крови ответственны за перенос О2 и СО2?</a:t>
            </a:r>
          </a:p>
          <a:p>
            <a:pPr marL="0" indent="0">
              <a:buNone/>
            </a:pPr>
            <a:r>
              <a:rPr lang="ru-RU" sz="2400" dirty="0" smtClean="0"/>
              <a:t>   а) тромбоциты;  б) эритроциты; в) лейкоциты.</a:t>
            </a:r>
          </a:p>
          <a:p>
            <a:pPr marL="457200" indent="-457200">
              <a:buAutoNum type="arabicPeriod" startAt="5"/>
            </a:pPr>
            <a:r>
              <a:rPr lang="ru-RU" sz="2400" b="1" dirty="0" smtClean="0">
                <a:latin typeface="Georgia" pitchFamily="18" charset="0"/>
              </a:rPr>
              <a:t>В норме дыхательных движений у взрослого человека?</a:t>
            </a:r>
          </a:p>
          <a:p>
            <a:pPr marL="0" indent="0">
              <a:buNone/>
            </a:pPr>
            <a:r>
              <a:rPr lang="ru-RU" sz="2400" dirty="0" smtClean="0"/>
              <a:t>   а) 16-20;     б) 14-20;     в) 14-16.</a:t>
            </a:r>
          </a:p>
        </p:txBody>
      </p:sp>
    </p:spTree>
    <p:extLst>
      <p:ext uri="{BB962C8B-B14F-4D97-AF65-F5344CB8AC3E}">
        <p14:creationId xmlns:p14="http://schemas.microsoft.com/office/powerpoint/2010/main" val="197174560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Рефлексия.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Понравился ли мне урок?</a:t>
            </a:r>
          </a:p>
          <a:p>
            <a:r>
              <a:rPr lang="ru-RU" dirty="0" smtClean="0"/>
              <a:t>Что на уроке было мне непонятно?</a:t>
            </a:r>
          </a:p>
          <a:p>
            <a:r>
              <a:rPr lang="ru-RU" dirty="0" smtClean="0"/>
              <a:t>Какой фрагмент урока мне хотелось бы послушать ещё раз?</a:t>
            </a:r>
          </a:p>
          <a:p>
            <a:r>
              <a:rPr lang="ru-RU" dirty="0" smtClean="0"/>
              <a:t>Что сегодня на уроке я узнал нового?</a:t>
            </a:r>
          </a:p>
          <a:p>
            <a:r>
              <a:rPr lang="ru-RU" dirty="0" smtClean="0"/>
              <a:t>Что из урока </a:t>
            </a:r>
            <a:r>
              <a:rPr lang="ru-RU" dirty="0"/>
              <a:t>будет </a:t>
            </a:r>
            <a:r>
              <a:rPr lang="ru-RU" dirty="0" smtClean="0"/>
              <a:t>для меня </a:t>
            </a:r>
            <a:r>
              <a:rPr lang="ru-RU" dirty="0"/>
              <a:t>полезно </a:t>
            </a:r>
            <a:r>
              <a:rPr lang="ru-RU" dirty="0" smtClean="0"/>
              <a:t>и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я смогу это применить </a:t>
            </a:r>
            <a:r>
              <a:rPr lang="ru-RU" dirty="0"/>
              <a:t>в </a:t>
            </a:r>
            <a:r>
              <a:rPr lang="ru-RU" dirty="0" smtClean="0"/>
              <a:t>будущем для себя и своих близких?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010792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avatars.mds.yandex.net/get-images-cbir/8499531/tg2KAGV8jMP1Blp7XwAgyw1085/oc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876" y="2783335"/>
            <a:ext cx="4320269" cy="28815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avatars.mds.yandex.net/get-images-cbir/2195341/jo4HKwkiczL7WcpOSJQXdQ1048/oc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4876800" cy="3243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586" y="5664151"/>
            <a:ext cx="866788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Дышите свободно! </a:t>
            </a:r>
            <a:b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Благодарю за урок!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6152" name="Picture 8" descr="https://avatars.mds.yandex.net/get-images-cbir/9099069/VgS9VWKZ6khb6tmgb5_PAQ1267/ocr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0"/>
          <a:stretch/>
        </p:blipFill>
        <p:spPr bwMode="auto">
          <a:xfrm>
            <a:off x="152586" y="97587"/>
            <a:ext cx="4167364" cy="28253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avatars.mds.yandex.net/get-images-cbir/9069586/thzUKxzrsON3AxJNLkZkUw1139/oc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9879"/>
            <a:ext cx="4362430" cy="29097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601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76470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Значение дыхания для человека.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964488" cy="52894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/>
              <a:t>Без пищи человек погибает через 60-70 дней, без воды - через 3 дня, а без кислорода - через 5-7 минуты. </a:t>
            </a:r>
            <a:r>
              <a:rPr lang="ru-RU" sz="2800" b="1" dirty="0" smtClean="0">
                <a:solidFill>
                  <a:srgbClr val="FF0000"/>
                </a:solidFill>
              </a:rPr>
              <a:t>ВАЖНО!</a:t>
            </a:r>
            <a:r>
              <a:rPr lang="ru-RU" sz="2800" b="1" dirty="0" smtClean="0"/>
              <a:t> Необходимо</a:t>
            </a:r>
            <a:r>
              <a:rPr lang="ru-RU" sz="2800" b="1" dirty="0"/>
              <a:t>, чтобы между организмом и окружающей средой происходил обмен </a:t>
            </a:r>
            <a:r>
              <a:rPr lang="ru-RU" sz="2800" b="1" dirty="0" smtClean="0"/>
              <a:t>газами. </a:t>
            </a:r>
            <a:r>
              <a:rPr lang="ru-RU" sz="2800" b="1" dirty="0" smtClean="0">
                <a:solidFill>
                  <a:srgbClr val="7030A0"/>
                </a:solidFill>
              </a:rPr>
              <a:t>Только </a:t>
            </a:r>
            <a:r>
              <a:rPr lang="ru-RU" sz="2800" b="1" dirty="0">
                <a:solidFill>
                  <a:srgbClr val="7030A0"/>
                </a:solidFill>
              </a:rPr>
              <a:t>с участием кислорода в клетках тканей органов протекают процессы обмена, в результате которых из питательных веществ освобождается необходимая для жизни </a:t>
            </a:r>
            <a:r>
              <a:rPr lang="ru-RU" sz="2800" b="1" dirty="0" smtClean="0">
                <a:solidFill>
                  <a:srgbClr val="7030A0"/>
                </a:solidFill>
              </a:rPr>
              <a:t>энергия. </a:t>
            </a:r>
            <a:r>
              <a:rPr lang="ru-RU" sz="2800" b="1" dirty="0" smtClean="0"/>
              <a:t>В результате </a:t>
            </a:r>
            <a:r>
              <a:rPr lang="ru-RU" sz="2800" b="1" dirty="0"/>
              <a:t>окисления органических веществ </a:t>
            </a:r>
            <a:r>
              <a:rPr lang="ru-RU" sz="2800" b="1" dirty="0">
                <a:solidFill>
                  <a:srgbClr val="7030A0"/>
                </a:solidFill>
              </a:rPr>
              <a:t>образуется в клетках тканей углекислый газ</a:t>
            </a:r>
            <a:r>
              <a:rPr lang="ru-RU" sz="2800" b="1" dirty="0"/>
              <a:t>, который выделяется в кровь</a:t>
            </a:r>
            <a:r>
              <a:rPr lang="ru-RU" sz="2800" b="1" dirty="0" smtClean="0"/>
              <a:t>.</a:t>
            </a:r>
            <a:endParaRPr lang="ru-RU" sz="2800" b="1" dirty="0"/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</a:rPr>
              <a:t>Окислительные процессы, происходящие в тканях, носят название </a:t>
            </a:r>
            <a:r>
              <a:rPr lang="ru-RU" sz="2800" b="1" dirty="0">
                <a:solidFill>
                  <a:srgbClr val="C00000"/>
                </a:solidFill>
              </a:rPr>
              <a:t>тканевого дыхания. </a:t>
            </a:r>
            <a:r>
              <a:rPr lang="ru-RU" sz="2800" b="1" dirty="0" smtClean="0">
                <a:solidFill>
                  <a:srgbClr val="002060"/>
                </a:solidFill>
              </a:rPr>
              <a:t>Обмен </a:t>
            </a:r>
            <a:r>
              <a:rPr lang="ru-RU" sz="2800" b="1" dirty="0">
                <a:solidFill>
                  <a:srgbClr val="002060"/>
                </a:solidFill>
              </a:rPr>
              <a:t>газами между внешней средой и легкими называется </a:t>
            </a:r>
            <a:r>
              <a:rPr lang="ru-RU" sz="2800" b="1" dirty="0">
                <a:solidFill>
                  <a:srgbClr val="C00000"/>
                </a:solidFill>
              </a:rPr>
              <a:t>внешним дыханием.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9127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4640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Система дыхания человека.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дминистратор\Desktop\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" t="11277" r="1291" b="2376"/>
          <a:stretch/>
        </p:blipFill>
        <p:spPr bwMode="auto">
          <a:xfrm>
            <a:off x="147484" y="764705"/>
            <a:ext cx="8878529" cy="5783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467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430951"/>
            <a:ext cx="8352928" cy="276917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400" b="1" dirty="0" smtClean="0">
                <a:latin typeface="Georgia" pitchFamily="18" charset="0"/>
              </a:rPr>
              <a:t>Органы </a:t>
            </a:r>
            <a:r>
              <a:rPr lang="ru-RU" sz="3400" b="1" dirty="0">
                <a:latin typeface="Georgia" pitchFamily="18" charset="0"/>
              </a:rPr>
              <a:t>дыхания </a:t>
            </a:r>
            <a:r>
              <a:rPr lang="ru-RU" sz="3400" b="1" dirty="0" smtClean="0">
                <a:latin typeface="Georgia" pitchFamily="18" charset="0"/>
              </a:rPr>
              <a:t>участвуют: </a:t>
            </a:r>
            <a:endParaRPr lang="ru-RU" sz="3400" b="1" dirty="0">
              <a:latin typeface="Georgia" pitchFamily="18" charset="0"/>
            </a:endParaRPr>
          </a:p>
          <a:p>
            <a:pPr marL="0" indent="0">
              <a:buNone/>
            </a:pPr>
            <a:r>
              <a:rPr lang="ru-RU" dirty="0">
                <a:latin typeface="Georgia" pitchFamily="18" charset="0"/>
              </a:rPr>
              <a:t>• </a:t>
            </a:r>
            <a:r>
              <a:rPr lang="ru-RU" b="1" dirty="0">
                <a:latin typeface="Georgia" pitchFamily="18" charset="0"/>
              </a:rPr>
              <a:t>в звукообразовании, </a:t>
            </a:r>
          </a:p>
          <a:p>
            <a:pPr marL="0" indent="0">
              <a:buNone/>
            </a:pPr>
            <a:r>
              <a:rPr lang="ru-RU" b="1" dirty="0" smtClean="0">
                <a:latin typeface="Georgia" pitchFamily="18" charset="0"/>
              </a:rPr>
              <a:t>• </a:t>
            </a:r>
            <a:r>
              <a:rPr lang="ru-RU" b="1" dirty="0">
                <a:latin typeface="Georgia" pitchFamily="18" charset="0"/>
              </a:rPr>
              <a:t>определении запаха, </a:t>
            </a:r>
          </a:p>
          <a:p>
            <a:pPr marL="0" indent="0">
              <a:buNone/>
            </a:pPr>
            <a:r>
              <a:rPr lang="ru-RU" b="1" dirty="0">
                <a:latin typeface="Georgia" pitchFamily="18" charset="0"/>
              </a:rPr>
              <a:t>• выработке </a:t>
            </a:r>
            <a:r>
              <a:rPr lang="ru-RU" b="1" dirty="0" smtClean="0">
                <a:latin typeface="Georgia" pitchFamily="18" charset="0"/>
              </a:rPr>
              <a:t>некоторых </a:t>
            </a:r>
            <a:r>
              <a:rPr lang="ru-RU" b="1" dirty="0" err="1" smtClean="0">
                <a:latin typeface="Georgia" pitchFamily="18" charset="0"/>
              </a:rPr>
              <a:t>гормоноподобных</a:t>
            </a:r>
            <a:r>
              <a:rPr lang="ru-RU" b="1" dirty="0" smtClean="0">
                <a:latin typeface="Georgia" pitchFamily="18" charset="0"/>
              </a:rPr>
              <a:t> веществ</a:t>
            </a:r>
            <a:r>
              <a:rPr lang="ru-RU" b="1" dirty="0">
                <a:latin typeface="Georgia" pitchFamily="18" charset="0"/>
              </a:rPr>
              <a:t>, </a:t>
            </a:r>
          </a:p>
          <a:p>
            <a:pPr marL="0" indent="0">
              <a:buNone/>
            </a:pPr>
            <a:r>
              <a:rPr lang="ru-RU" b="1" dirty="0">
                <a:latin typeface="Georgia" pitchFamily="18" charset="0"/>
              </a:rPr>
              <a:t>• в липидном и водно-солевом обмене, </a:t>
            </a:r>
          </a:p>
          <a:p>
            <a:pPr marL="0" indent="0">
              <a:buNone/>
            </a:pPr>
            <a:r>
              <a:rPr lang="ru-RU" b="1" dirty="0">
                <a:latin typeface="Georgia" pitchFamily="18" charset="0"/>
              </a:rPr>
              <a:t>• в поддержании иммунитета организма</a:t>
            </a:r>
            <a:r>
              <a:rPr lang="ru-RU" b="1" dirty="0" smtClean="0">
                <a:latin typeface="Georgia" pitchFamily="18" charset="0"/>
              </a:rPr>
              <a:t>.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3422" y="93254"/>
            <a:ext cx="8699057" cy="232763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>
                <a:solidFill>
                  <a:srgbClr val="002060"/>
                </a:solidFill>
                <a:latin typeface="Georgia" pitchFamily="18" charset="0"/>
              </a:rPr>
              <a:t>Основная функция органов дыхания—</a:t>
            </a:r>
            <a:br>
              <a:rPr lang="ru-RU" sz="2300" b="1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300" b="1" dirty="0">
                <a:solidFill>
                  <a:srgbClr val="002060"/>
                </a:solidFill>
                <a:latin typeface="Georgia" pitchFamily="18" charset="0"/>
              </a:rPr>
              <a:t>обеспечение газообмена между воздухом и кровью </a:t>
            </a:r>
            <a:br>
              <a:rPr lang="ru-RU" sz="2300" b="1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300" b="1" dirty="0">
                <a:solidFill>
                  <a:srgbClr val="002060"/>
                </a:solidFill>
                <a:latin typeface="Georgia" pitchFamily="18" charset="0"/>
              </a:rPr>
              <a:t>путем диффузии кислорода и углекислого газа через </a:t>
            </a:r>
            <a:br>
              <a:rPr lang="ru-RU" sz="2300" b="1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300" b="1" dirty="0">
                <a:solidFill>
                  <a:srgbClr val="002060"/>
                </a:solidFill>
                <a:latin typeface="Georgia" pitchFamily="18" charset="0"/>
              </a:rPr>
              <a:t>стенки легочных альвеол в кровеносные </a:t>
            </a:r>
            <a:r>
              <a:rPr lang="ru-RU" sz="2300" b="1" dirty="0" smtClean="0">
                <a:solidFill>
                  <a:srgbClr val="002060"/>
                </a:solidFill>
                <a:latin typeface="Georgia" pitchFamily="18" charset="0"/>
              </a:rPr>
              <a:t>капилляры.</a:t>
            </a:r>
            <a:endParaRPr lang="ru-RU" sz="23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4643" y="5301208"/>
            <a:ext cx="8820471" cy="141433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002060"/>
                </a:solidFill>
                <a:latin typeface="Georgia" pitchFamily="18" charset="0"/>
              </a:rPr>
              <a:t>В воздухоносных путях происходит очищение, увлажнение, 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  <a:latin typeface="Georgia" pitchFamily="18" charset="0"/>
              </a:rPr>
              <a:t>согревание вдыхаемого воздуха, а также восприятие </a:t>
            </a:r>
          </a:p>
          <a:p>
            <a:pPr algn="ctr"/>
            <a:r>
              <a:rPr lang="ru-RU" sz="2200" b="1" dirty="0">
                <a:solidFill>
                  <a:srgbClr val="002060"/>
                </a:solidFill>
                <a:latin typeface="Georgia" pitchFamily="18" charset="0"/>
              </a:rPr>
              <a:t>температурных и механических раздражителей.</a:t>
            </a:r>
          </a:p>
        </p:txBody>
      </p:sp>
    </p:spTree>
    <p:extLst>
      <p:ext uri="{BB962C8B-B14F-4D97-AF65-F5344CB8AC3E}">
        <p14:creationId xmlns:p14="http://schemas.microsoft.com/office/powerpoint/2010/main" val="2948035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Georgia" pitchFamily="18" charset="0"/>
              </a:rPr>
              <a:t>Общий обзор дыхательной системы.</a:t>
            </a: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Дыхательная </a:t>
            </a:r>
            <a:r>
              <a:rPr lang="ru-RU" b="1" dirty="0"/>
              <a:t>система состоит из носовой полости, глотки, гортани, трахеи, бронхов и лёгких. </a:t>
            </a:r>
            <a:endParaRPr lang="ru-RU" b="1" dirty="0" smtClean="0"/>
          </a:p>
          <a:p>
            <a:r>
              <a:rPr lang="ru-RU" b="1" dirty="0" smtClean="0"/>
              <a:t>В </a:t>
            </a:r>
            <a:r>
              <a:rPr lang="ru-RU" b="1" dirty="0"/>
              <a:t>зависимости от функции органы дыхания можно подразделить на </a:t>
            </a:r>
            <a:r>
              <a:rPr lang="ru-RU" b="1" dirty="0">
                <a:solidFill>
                  <a:srgbClr val="C00000"/>
                </a:solidFill>
              </a:rPr>
              <a:t>воздухоносные пути</a:t>
            </a:r>
            <a:r>
              <a:rPr lang="ru-RU" b="1" dirty="0"/>
              <a:t> (полость носа, глотка, гортань, трахея, бронхи) и дыхательную часть - это </a:t>
            </a:r>
            <a:r>
              <a:rPr lang="ru-RU" b="1" dirty="0">
                <a:solidFill>
                  <a:srgbClr val="C00000"/>
                </a:solidFill>
              </a:rPr>
              <a:t>дыхательная паренхима лёгких</a:t>
            </a:r>
            <a:r>
              <a:rPr lang="ru-RU" b="1" dirty="0"/>
              <a:t>, где происходит газообмен между воздухом, содержащимся в альвеолах лёгких, и кровью.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15050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Дыхательная система объединяет органы, которые  выполняют функции:</a:t>
            </a:r>
            <a:br>
              <a:rPr lang="ru-RU" sz="3200" b="1" dirty="0">
                <a:solidFill>
                  <a:srgbClr val="002060"/>
                </a:solidFill>
                <a:latin typeface="Georgia" pitchFamily="18" charset="0"/>
              </a:rPr>
            </a:br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1700808"/>
            <a:ext cx="4392488" cy="515719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воздухоносную </a:t>
            </a:r>
            <a:r>
              <a:rPr lang="ru-RU" b="1" dirty="0"/>
              <a:t>(полость рта, носоглотка, гортань, </a:t>
            </a:r>
            <a:r>
              <a:rPr lang="ru-RU" b="1" dirty="0" smtClean="0"/>
              <a:t>трахея</a:t>
            </a:r>
            <a:r>
              <a:rPr lang="ru-RU" b="1" dirty="0"/>
              <a:t>, бронхи</a:t>
            </a:r>
            <a:r>
              <a:rPr lang="ru-RU" b="1" dirty="0" smtClean="0"/>
              <a:t>); </a:t>
            </a:r>
            <a:endParaRPr lang="ru-RU" b="1" dirty="0"/>
          </a:p>
          <a:p>
            <a:r>
              <a:rPr lang="ru-RU" b="1" dirty="0" smtClean="0">
                <a:solidFill>
                  <a:srgbClr val="002060"/>
                </a:solidFill>
              </a:rPr>
              <a:t>дыхательную</a:t>
            </a:r>
            <a:r>
              <a:rPr lang="ru-RU" b="1" dirty="0"/>
              <a:t>, или </a:t>
            </a:r>
            <a:r>
              <a:rPr lang="ru-RU" b="1" dirty="0" err="1"/>
              <a:t>газообменную</a:t>
            </a:r>
            <a:r>
              <a:rPr lang="ru-RU" b="1" dirty="0"/>
              <a:t> </a:t>
            </a:r>
            <a:r>
              <a:rPr lang="ru-RU" b="1" dirty="0" smtClean="0"/>
              <a:t>(паренхима легких).</a:t>
            </a:r>
            <a:endParaRPr lang="ru-RU" b="1" dirty="0"/>
          </a:p>
        </p:txBody>
      </p:sp>
      <p:pic>
        <p:nvPicPr>
          <p:cNvPr id="2050" name="Picture 2" descr="C:\Users\Администратор\Desktop\ocr (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9" t="1819" r="40473" b="7956"/>
          <a:stretch/>
        </p:blipFill>
        <p:spPr bwMode="auto">
          <a:xfrm>
            <a:off x="117987" y="1772816"/>
            <a:ext cx="4285878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9732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1852</TotalTime>
  <Words>2432</Words>
  <Application>Microsoft Office PowerPoint</Application>
  <PresentationFormat>Экран (4:3)</PresentationFormat>
  <Paragraphs>283</Paragraphs>
  <Slides>47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Тема Office</vt:lpstr>
      <vt:lpstr>СИСТЕМА  ДЫХАНИЯ ЧЕЛОВЕКА.</vt:lpstr>
      <vt:lpstr>ТЕМА урока: Система дыхания человека.   </vt:lpstr>
      <vt:lpstr>Объяснение новой темы.</vt:lpstr>
      <vt:lpstr>Медицинская терминология. (записать в словарь)</vt:lpstr>
      <vt:lpstr>Значение дыхания для человека.</vt:lpstr>
      <vt:lpstr>Система дыхания человека.</vt:lpstr>
      <vt:lpstr>Презентация PowerPoint</vt:lpstr>
      <vt:lpstr>Общий обзор дыхательной системы.</vt:lpstr>
      <vt:lpstr>Дыхательная система объединяет органы, которые  выполняют функции: </vt:lpstr>
      <vt:lpstr>Презентация PowerPoint</vt:lpstr>
      <vt:lpstr>СТРОЕНИЕ ПОЛОСТИ НОСА.</vt:lpstr>
      <vt:lpstr>Полость носа (cavitas nasi).</vt:lpstr>
      <vt:lpstr>СТРОЕНИЕ ПОЛОСТИ НОСА.</vt:lpstr>
      <vt:lpstr>Презентация PowerPoint</vt:lpstr>
      <vt:lpstr>Носоглотка (pharynx). .</vt:lpstr>
      <vt:lpstr>Глотка (pharynx). </vt:lpstr>
      <vt:lpstr>Гортань (larynx).</vt:lpstr>
      <vt:lpstr>Гортань (larynx).</vt:lpstr>
      <vt:lpstr>ГОРТАНЬ (larynx)</vt:lpstr>
      <vt:lpstr>СТРОЕНИЕ ГОРТАНИ.</vt:lpstr>
      <vt:lpstr>Функции гортани: </vt:lpstr>
      <vt:lpstr>Трахея (trachea) –  дыхательное горло.  </vt:lpstr>
      <vt:lpstr>Трахея (trachea). </vt:lpstr>
      <vt:lpstr>Бронхи (bronchi).</vt:lpstr>
      <vt:lpstr>Бронхи (bronchi).</vt:lpstr>
      <vt:lpstr>СТРОЕНИЕ БРОНХОВ.</vt:lpstr>
      <vt:lpstr>Деление бронхов.</vt:lpstr>
      <vt:lpstr>Легкие (pulmones).</vt:lpstr>
      <vt:lpstr>Легкие (pulmones).</vt:lpstr>
      <vt:lpstr>СТРОЕНИЕ ЛЁГКИХ.</vt:lpstr>
      <vt:lpstr>Презентация PowerPoint</vt:lpstr>
      <vt:lpstr>СТРОЕНИЕ  ЛЕГКОГО.</vt:lpstr>
      <vt:lpstr>СТРОЕНИЕ  АЦИНУСА.</vt:lpstr>
      <vt:lpstr>СТРОЕНИЕ АЦИНУСА.</vt:lpstr>
      <vt:lpstr>АЛЬВЕОЛЫ.</vt:lpstr>
      <vt:lpstr>Презентация PowerPoint</vt:lpstr>
      <vt:lpstr>ПЛЕВРА.</vt:lpstr>
      <vt:lpstr>Плевра.</vt:lpstr>
      <vt:lpstr>Функции легких.</vt:lpstr>
      <vt:lpstr>Объем легких (количество проходящего через них воздуха).</vt:lpstr>
      <vt:lpstr>ПРОВЕРЬ СЕБЯ.</vt:lpstr>
      <vt:lpstr>Презентация PowerPoint</vt:lpstr>
      <vt:lpstr>Посмотрите на картинку выше и самостоятельно  по памяти ответьте на вопросы:</vt:lpstr>
      <vt:lpstr>Анатомия дыхательной системы. Ответьте на вопросы теста:</vt:lpstr>
      <vt:lpstr>Физиология дыхательной системы. Ответьте на вопросы теста:</vt:lpstr>
      <vt:lpstr>Рефлексия.</vt:lpstr>
      <vt:lpstr>Дышите свободно!  Благодарю за урок!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ДЫХАНИЯ</dc:title>
  <dc:creator>Пользователь Windows</dc:creator>
  <cp:lastModifiedBy>Пользователь Windows</cp:lastModifiedBy>
  <cp:revision>74</cp:revision>
  <dcterms:created xsi:type="dcterms:W3CDTF">2023-01-12T08:44:35Z</dcterms:created>
  <dcterms:modified xsi:type="dcterms:W3CDTF">2023-02-27T09:52:28Z</dcterms:modified>
</cp:coreProperties>
</file>