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87" r:id="rId2"/>
    <p:sldId id="292" r:id="rId3"/>
    <p:sldId id="293" r:id="rId4"/>
    <p:sldId id="263" r:id="rId5"/>
    <p:sldId id="302" r:id="rId6"/>
    <p:sldId id="301" r:id="rId7"/>
    <p:sldId id="296" r:id="rId8"/>
    <p:sldId id="311" r:id="rId9"/>
    <p:sldId id="380" r:id="rId10"/>
    <p:sldId id="379" r:id="rId11"/>
    <p:sldId id="378" r:id="rId12"/>
    <p:sldId id="377" r:id="rId13"/>
    <p:sldId id="376" r:id="rId14"/>
    <p:sldId id="375" r:id="rId15"/>
    <p:sldId id="374" r:id="rId16"/>
    <p:sldId id="373" r:id="rId17"/>
    <p:sldId id="372" r:id="rId18"/>
    <p:sldId id="371" r:id="rId19"/>
    <p:sldId id="370" r:id="rId20"/>
    <p:sldId id="369" r:id="rId21"/>
    <p:sldId id="368" r:id="rId22"/>
    <p:sldId id="367" r:id="rId23"/>
    <p:sldId id="366" r:id="rId24"/>
    <p:sldId id="359" r:id="rId25"/>
    <p:sldId id="365" r:id="rId26"/>
    <p:sldId id="364" r:id="rId27"/>
    <p:sldId id="36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B961C-B2C3-47B8-B65D-7E49F30432E4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0EA5B-F3DE-4A59-95A6-9573386B4B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8348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813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194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2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231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40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75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34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50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38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75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B79B-2A8F-4045-8CC4-FF70764A6D83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19D05-AA23-4531-B98A-7EEA8EFD8B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946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F: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69130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099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42048" cy="142876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</a:rPr>
              <a:t>ЖИЗНЬ, ДОБРО, ЧЕЛОВЕЧНОСТЬ,ЛЮДИ,ЗЛО, МЫ ЖИВЕМ, СЧАСТЬЕ,СОСТРАДАНИЕ,ВЗАИМОПОМОЩЬ,СЕМЬЯ,УВАЖЕНИЕ, ОДИНОЧЕСТВО,СРЕДИ ЛЮДЕЙ,РАДОСТЬ,УЛЫБКА.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pic>
        <p:nvPicPr>
          <p:cNvPr id="38914" name="Picture 2" descr="http://anonymous-news.com/wp-content/uploads/2016/03/alone_in_the_crowd_by_cunny1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769" y="1484784"/>
            <a:ext cx="7511647" cy="5373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лексей\Desktop\ff6f995ca52e8cb4d412e7c56015c435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70" y="4365104"/>
            <a:ext cx="2095516" cy="2095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лексей\Desktop\kartinka-solnytse-ulyibaetsya-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4233">
            <a:off x="62644" y="3723946"/>
            <a:ext cx="3181731" cy="31340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0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6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 </a:t>
            </a:r>
            <a:endParaRPr lang="ru-RU" sz="60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6433" y="1052387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обро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052388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зло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650" y="1752399"/>
            <a:ext cx="3081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юбовь 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5426" y="177281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ненависть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7964" y="2420888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расивое 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4800" y="2437499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безобразное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1552" y="3134053"/>
            <a:ext cx="3474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милосердие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4765" y="3101250"/>
            <a:ext cx="4030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жестокость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8587" y="378904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0236" y="3789216"/>
            <a:ext cx="3513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ложь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91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9" grpId="0"/>
      <p:bldP spid="10" grpId="0"/>
      <p:bldP spid="10" grpId="1"/>
      <p:bldP spid="11" grpId="0"/>
      <p:bldP spid="12" grpId="0"/>
      <p:bldP spid="12" grpId="1"/>
      <p:bldP spid="13" grpId="0"/>
      <p:bldP spid="14" grpId="0"/>
      <p:bldP spid="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Рисунок 41" descr="Scan-150217-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  <a:solidFill>
            <a:srgbClr val="99FFCC"/>
          </a:solidFill>
        </p:spPr>
        <p:txBody>
          <a:bodyPr/>
          <a:lstStyle/>
          <a:p>
            <a:pPr eaLnBrk="1" hangingPunct="1"/>
            <a:endParaRPr lang="ru-RU" sz="4800" b="1" smtClean="0">
              <a:solidFill>
                <a:srgbClr val="00B050"/>
              </a:solidFill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1816100" y="577850"/>
            <a:ext cx="252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</a:t>
            </a:r>
          </a:p>
        </p:txBody>
      </p:sp>
      <p:pic>
        <p:nvPicPr>
          <p:cNvPr id="3076" name="Picture 7" descr="0916fda99746e7eb66d59fc84a8f80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755650" y="1196975"/>
            <a:ext cx="77041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</a:rPr>
              <a:t>Какое чувство вызывает эта картинка?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9"/>
          <p:cNvSpPr txBox="1">
            <a:spLocks noChangeArrowheads="1"/>
          </p:cNvSpPr>
          <p:nvPr/>
        </p:nvSpPr>
        <p:spPr bwMode="auto">
          <a:xfrm>
            <a:off x="2411413" y="2708275"/>
            <a:ext cx="936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000" b="1">
              <a:solidFill>
                <a:srgbClr val="990099"/>
              </a:solidFill>
              <a:latin typeface="Monotype Corsiva" pitchFamily="66" charset="0"/>
            </a:endParaRP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827088" y="260350"/>
            <a:ext cx="78501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</a:rPr>
              <a:t>Может </a:t>
            </a:r>
            <a:r>
              <a:rPr lang="ru-RU" sz="4000" b="1" dirty="0">
                <a:solidFill>
                  <a:schemeClr val="accent2"/>
                </a:solidFill>
                <a:latin typeface="Monotype Corsiva" pitchFamily="66" charset="0"/>
              </a:rPr>
              <a:t>ли человек прожить на планете один?</a:t>
            </a:r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3276600" y="981075"/>
            <a:ext cx="3313113" cy="3240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5000" b="1">
                <a:solidFill>
                  <a:srgbClr val="3333FF"/>
                </a:solidFill>
                <a:latin typeface="Monotype Corsiva" pitchFamily="66" charset="0"/>
              </a:rPr>
              <a:t>Я</a:t>
            </a:r>
          </a:p>
        </p:txBody>
      </p:sp>
      <p:sp>
        <p:nvSpPr>
          <p:cNvPr id="53260" name="Oval 12"/>
          <p:cNvSpPr>
            <a:spLocks noChangeArrowheads="1"/>
          </p:cNvSpPr>
          <p:nvPr/>
        </p:nvSpPr>
        <p:spPr bwMode="auto">
          <a:xfrm>
            <a:off x="971550" y="2852738"/>
            <a:ext cx="3455988" cy="3240087"/>
          </a:xfrm>
          <a:prstGeom prst="ellipse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0066"/>
              </a:solidFill>
            </a:endParaRP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1116013" y="3716338"/>
            <a:ext cx="2952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9600" b="1">
                <a:solidFill>
                  <a:srgbClr val="990099"/>
                </a:solidFill>
                <a:latin typeface="Monotype Corsiva" pitchFamily="66" charset="0"/>
              </a:rPr>
              <a:t>Люди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/>
      <p:bldP spid="53259" grpId="0" animBg="1"/>
      <p:bldP spid="53260" grpId="0" animBg="1"/>
      <p:bldP spid="532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341438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u="sng" dirty="0" smtClean="0">
                <a:solidFill>
                  <a:schemeClr val="accent2"/>
                </a:solidFill>
                <a:latin typeface="Monotype Corsiva" pitchFamily="66" charset="0"/>
              </a:rPr>
              <a:t>«Неоконченное предложение»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32038"/>
            <a:ext cx="8229600" cy="7366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«Я с гордостью могу сказать о себе …»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468313" y="2997200"/>
            <a:ext cx="6791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sz="4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latin typeface="Monotype Corsiva" pitchFamily="66" charset="0"/>
              </a:rPr>
              <a:t>«У меня хорошо получается …»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468313" y="3789363"/>
            <a:ext cx="90725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latin typeface="Monotype Corsiva" pitchFamily="66" charset="0"/>
              </a:rPr>
              <a:t>«У меня хорошо развиты способности </a:t>
            </a:r>
          </a:p>
          <a:p>
            <a:r>
              <a:rPr lang="ru-RU" sz="4000" b="1" dirty="0">
                <a:latin typeface="Monotype Corsiva" pitchFamily="66" charset="0"/>
              </a:rPr>
              <a:t>    к …»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68313" y="5084763"/>
            <a:ext cx="7991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latin typeface="Monotype Corsiva" pitchFamily="66" charset="0"/>
              </a:rPr>
              <a:t>«Мне не всегда удаётся …, но я…»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755650" y="188913"/>
            <a:ext cx="76342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atin typeface="Monotype Corsiva" pitchFamily="66" charset="0"/>
              </a:rPr>
              <a:t>Поразмышляем над вопросом: </a:t>
            </a:r>
          </a:p>
          <a:p>
            <a:pPr algn="ctr"/>
            <a:r>
              <a:rPr lang="ru-RU" sz="4000" b="1" dirty="0">
                <a:latin typeface="Monotype Corsiva" pitchFamily="66" charset="0"/>
              </a:rPr>
              <a:t>   «Какой Я? Что во мне  хорошего?»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512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  <p:bldP spid="51204" grpId="0"/>
      <p:bldP spid="51205" grpId="0"/>
      <p:bldP spid="51206" grpId="0"/>
      <p:bldP spid="5120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u="sng" dirty="0" smtClean="0">
                <a:solidFill>
                  <a:schemeClr val="accent2"/>
                </a:solidFill>
                <a:latin typeface="Monotype Corsiva" pitchFamily="66" charset="0"/>
              </a:rPr>
              <a:t>Вывод: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  </a:t>
            </a:r>
            <a:r>
              <a:rPr lang="ru-RU" sz="4000" b="1" dirty="0" smtClean="0">
                <a:latin typeface="Monotype Corsiva" pitchFamily="66" charset="0"/>
              </a:rPr>
              <a:t>Идеальных людей не бывает, НО в каждом человеке есть что-то хорошее.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4284663" y="2997200"/>
            <a:ext cx="790575" cy="1368425"/>
          </a:xfrm>
          <a:prstGeom prst="downArrow">
            <a:avLst>
              <a:gd name="adj1" fmla="val 50000"/>
              <a:gd name="adj2" fmla="val 432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1403350" y="4652963"/>
            <a:ext cx="61166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latin typeface="Monotype Corsiva" pitchFamily="66" charset="0"/>
              </a:rPr>
              <a:t>Жить в мире с собой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06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70660" grpId="0" animBg="1"/>
      <p:bldP spid="706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Марк </a:t>
            </a:r>
            <a:r>
              <a:rPr lang="ru-RU" dirty="0" err="1" smtClean="0">
                <a:solidFill>
                  <a:schemeClr val="accent2"/>
                </a:solidFill>
              </a:rPr>
              <a:t>Аврелий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7" name="Содержимое 6" descr="марк аврели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698" y="1600200"/>
            <a:ext cx="3500078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Люди рождены друг для друга.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Иоганн  Гёте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и гёт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2494" y="1600200"/>
            <a:ext cx="3290486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Лишь в людях себя познать способен человек.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Лев Николаевич Толстой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толсто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0608" y="1600200"/>
            <a:ext cx="3174258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Всякий человек знает, что ему нужно делать не то, что разъединяет его с людьми, а то, что соединяет его с ними.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go3.imgsmail.ru/imgpreview?key=17706fb8ce2979f2&amp;mb=imgdb_preview_8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019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457200" y="320040"/>
            <a:ext cx="7237440" cy="114156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800" b="1">
                <a:solidFill>
                  <a:srgbClr val="7E0021"/>
                </a:solidFill>
                <a:latin typeface="Trebuchet MS"/>
                <a:ea typeface="DejaVu Sans"/>
              </a:rPr>
              <a:t>Вальтер Скотт</a:t>
            </a:r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4284000" y="1609560"/>
            <a:ext cx="3410640" cy="4844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DejaVu Sans"/>
              </a:rPr>
              <a:t>Если люди не научатся помогать друг другу, то род человеческий исчезнет с лица Земли…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51" name="Содержимое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3519000" cy="4524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Какой вывод можно сделать из этих высказываний?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Только во взаимодействии с людьми мы познаем себя. </a:t>
            </a:r>
          </a:p>
          <a:p>
            <a:r>
              <a:rPr lang="ru-RU" sz="3600" dirty="0" smtClean="0"/>
              <a:t>Помогая другим и соединяя свои мысли и действия, мы укрепляем нравственные отношения с другими людьми.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239000" cy="6800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7239000" cy="20002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«Улыбнись и скажи комплимент»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sovetclub.ru/tim/010f3e88aff8f3397fd186f7ac180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00372"/>
            <a:ext cx="7200800" cy="3743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32327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Почему потребность доставлять радость людям и в то же время уважать себя является важным качеством человека???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7239000" cy="27409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Потому, что в этом наиболее сильно проявляется расположение к другому человеку и чувство собственного достоинства.</a:t>
            </a:r>
          </a:p>
          <a:p>
            <a:r>
              <a:rPr lang="ru-RU" dirty="0" smtClean="0"/>
              <a:t>Это сочетание важно в любых жизненных ситуациях!!!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6960870" cy="3896360"/>
          </a:xfrm>
        </p:grpSpPr>
        <p:sp>
          <p:nvSpPr>
            <p:cNvPr id="10" name="Овал 10"/>
            <p:cNvSpPr>
              <a:spLocks noChangeArrowheads="1"/>
            </p:cNvSpPr>
            <p:nvPr/>
          </p:nvSpPr>
          <p:spPr bwMode="auto">
            <a:xfrm>
              <a:off x="2238375" y="2333625"/>
              <a:ext cx="2540635" cy="1562735"/>
            </a:xfrm>
            <a:prstGeom prst="ellipse">
              <a:avLst/>
            </a:prstGeom>
            <a:noFill/>
            <a:ln w="222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Посидеть с маленьким ребенком соседки, чтобы дать ей возможность сделать какие-то важные дела;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Группа 17"/>
            <p:cNvGrpSpPr>
              <a:grpSpLocks/>
            </p:cNvGrpSpPr>
            <p:nvPr/>
          </p:nvGrpSpPr>
          <p:grpSpPr bwMode="auto">
            <a:xfrm>
              <a:off x="0" y="0"/>
              <a:ext cx="6960870" cy="3267710"/>
              <a:chOff x="0" y="0"/>
              <a:chExt cx="6960870" cy="3267710"/>
            </a:xfrm>
          </p:grpSpPr>
          <p:grpSp>
            <p:nvGrpSpPr>
              <p:cNvPr id="9" name="Группа 15"/>
              <p:cNvGrpSpPr>
                <a:grpSpLocks/>
              </p:cNvGrpSpPr>
              <p:nvPr/>
            </p:nvGrpSpPr>
            <p:grpSpPr bwMode="auto">
              <a:xfrm>
                <a:off x="0" y="0"/>
                <a:ext cx="6715760" cy="3267710"/>
                <a:chOff x="0" y="0"/>
                <a:chExt cx="6715760" cy="3267710"/>
              </a:xfrm>
            </p:grpSpPr>
            <p:sp>
              <p:nvSpPr>
                <p:cNvPr id="7" name="Овал 7"/>
                <p:cNvSpPr>
                  <a:spLocks noChangeArrowheads="1"/>
                </p:cNvSpPr>
                <p:nvPr/>
              </p:nvSpPr>
              <p:spPr bwMode="auto">
                <a:xfrm>
                  <a:off x="4514850" y="561975"/>
                  <a:ext cx="2200910" cy="1169035"/>
                </a:xfrm>
                <a:prstGeom prst="ellipse">
                  <a:avLst/>
                </a:prstGeom>
                <a:noFill/>
                <a:ln w="222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Подарю другому человеку своё свободное время по его просьбе </a:t>
                  </a:r>
                  <a:r>
                    <a:rPr kumimoji="0" lang="ru-RU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 </a:t>
                  </a:r>
                  <a:endPara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2" name="Группа 1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452384" cy="3267710"/>
                  <a:chOff x="0" y="0"/>
                  <a:chExt cx="4452384" cy="3267710"/>
                </a:xfrm>
              </p:grpSpPr>
              <p:sp>
                <p:nvSpPr>
                  <p:cNvPr id="5" name="Овал 5"/>
                  <p:cNvSpPr>
                    <a:spLocks noChangeArrowheads="1"/>
                  </p:cNvSpPr>
                  <p:nvPr/>
                </p:nvSpPr>
                <p:spPr bwMode="auto">
                  <a:xfrm>
                    <a:off x="2924175" y="1371600"/>
                    <a:ext cx="946150" cy="56261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222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  </a:t>
                    </a:r>
                    <a:r>
                      <a: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Я</a:t>
                    </a:r>
                    <a:endParaRPr kumimoji="0" lang="ru-RU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3" name="Группа 9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452384" cy="3267710"/>
                    <a:chOff x="0" y="0"/>
                    <a:chExt cx="4452384" cy="3267710"/>
                  </a:xfrm>
                </p:grpSpPr>
                <p:grpSp>
                  <p:nvGrpSpPr>
                    <p:cNvPr id="14" name="Группа 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1950" y="0"/>
                      <a:ext cx="4090434" cy="1734776"/>
                      <a:chOff x="0" y="0"/>
                      <a:chExt cx="4090434" cy="1734776"/>
                    </a:xfrm>
                  </p:grpSpPr>
                  <p:sp>
                    <p:nvSpPr>
                      <p:cNvPr id="4" name="Овал 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0" y="533400"/>
                        <a:ext cx="2126069" cy="1201376"/>
                      </a:xfrm>
                      <a:prstGeom prst="ellipse">
                        <a:avLst/>
                      </a:prstGeom>
                      <a:noFill/>
                      <a:ln w="222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100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cs typeface="Arial" pitchFamily="34" charset="0"/>
                          </a:rPr>
                          <a:t>Утешу другого, уступив свой билет в театр.</a:t>
                        </a:r>
                        <a:endPara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6" name="Овал 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38350" y="0"/>
                        <a:ext cx="2052084" cy="1201479"/>
                      </a:xfrm>
                      <a:prstGeom prst="ellipse">
                        <a:avLst/>
                      </a:prstGeom>
                      <a:noFill/>
                      <a:ln w="222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100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cs typeface="Arial" pitchFamily="34" charset="0"/>
                          </a:rPr>
                          <a:t>Уступлю понравившуюся вещь тому, кто об этом попросит</a:t>
                        </a:r>
                        <a:endPara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sp>
                  <p:nvSpPr>
                    <p:cNvPr id="8" name="Овал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1800225"/>
                      <a:ext cx="2381250" cy="1467485"/>
                    </a:xfrm>
                    <a:prstGeom prst="ellipse">
                      <a:avLst/>
                    </a:prstGeom>
                    <a:noFill/>
                    <a:ln w="22225" algn="ctr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Помогу другому, жертвуя своим временем и поступлюсь желанием, если ему нужна помощь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11" name="Овал 11"/>
              <p:cNvSpPr>
                <a:spLocks noChangeArrowheads="1"/>
              </p:cNvSpPr>
              <p:nvPr/>
            </p:nvSpPr>
            <p:spPr bwMode="auto">
              <a:xfrm>
                <a:off x="4600575" y="1762125"/>
                <a:ext cx="2360295" cy="1350010"/>
              </a:xfrm>
              <a:prstGeom prst="ellipse">
                <a:avLst/>
              </a:prstGeom>
              <a:noFill/>
              <a:ln w="222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Помогу по дому, отказавшись от прогулки или встречи с друзьями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Вопросы для повторения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 чем заставили тебя задуматься высказывания великих мыслителей?</a:t>
            </a:r>
          </a:p>
          <a:p>
            <a:r>
              <a:rPr lang="ru-RU" sz="2800" dirty="0" smtClean="0"/>
              <a:t>Как ты понимаешь слова Гёте «Лишь в людях способен познать себя человек»?</a:t>
            </a:r>
          </a:p>
          <a:p>
            <a:r>
              <a:rPr lang="ru-RU" sz="2800" dirty="0" smtClean="0"/>
              <a:t>Какую оценку ты готов дать своему стремлению быть лучше?</a:t>
            </a:r>
          </a:p>
          <a:p>
            <a:r>
              <a:rPr lang="ru-RU" sz="2800" dirty="0" smtClean="0"/>
              <a:t>Какое задание ты готов дать себе, чтобы улучшить отношения с окружающими тебя людьми?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457200" y="320040"/>
            <a:ext cx="7237440" cy="114156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5400" b="1">
                <a:solidFill>
                  <a:srgbClr val="FF420E"/>
                </a:solidFill>
                <a:latin typeface="Times New Roman"/>
                <a:ea typeface="DejaVu Sans"/>
              </a:rPr>
              <a:t>Жан-Жак Руссо</a:t>
            </a:r>
            <a:endParaRPr/>
          </a:p>
        </p:txBody>
      </p:sp>
      <p:sp>
        <p:nvSpPr>
          <p:cNvPr id="56" name="CustomShape 2"/>
          <p:cNvSpPr/>
          <p:nvPr/>
        </p:nvSpPr>
        <p:spPr>
          <a:xfrm>
            <a:off x="3636000" y="1609560"/>
            <a:ext cx="4059000" cy="4844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Люди! Будьте человечны!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Это ваш первый долг.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Будьте такими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для всех состояний,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для  всех возрастов,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для всего,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Times New Roman"/>
                <a:ea typeface="DejaVu Sans"/>
              </a:rPr>
              <a:t>что не  чуждо человеку.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57" name="Содержимое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640" y="1484640"/>
            <a:ext cx="3216240" cy="3870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8879">
            <a:off x="-281651" y="-307038"/>
            <a:ext cx="3535363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88640" y="548680"/>
            <a:ext cx="1087320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</a:t>
            </a:r>
            <a:r>
              <a:rPr lang="ru-RU" sz="8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</a:t>
            </a:r>
            <a:endParaRPr lang="ru-RU" sz="80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955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6.depositphotos.com/1000366/543/i/450/depositphotos_5439919-stock-photo-rainbow-in-the-dark-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arhivurokov.ru/kopilka/uploads/user_file_56e1b613ab497/pamiatkadliaroditielieiekologichieskoievospitaniiedoshkolnikov_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9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upulmanologa.ru/wp-content/uploads/2017/09/45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3153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mena.org.ua/wp-content/uploads/2017/12/lXXIjFvC4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07504"/>
            <a:ext cx="9144000" cy="7965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04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tvori-chudo.ru/wp-content/uploads/2017/08/deti-s-buket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42048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Притча «Река и ручеёк»</a:t>
            </a:r>
            <a:endParaRPr lang="ru-RU" sz="4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908720"/>
            <a:ext cx="9036496" cy="594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57200" y="320040"/>
            <a:ext cx="7237440" cy="114156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800" b="1" dirty="0" smtClean="0">
                <a:solidFill>
                  <a:srgbClr val="004586"/>
                </a:solidFill>
                <a:latin typeface="Trebuchet MS"/>
                <a:ea typeface="DejaVu Sans"/>
              </a:rPr>
              <a:t>               Тема урока</a:t>
            </a:r>
            <a:endParaRPr dirty="0"/>
          </a:p>
        </p:txBody>
      </p:sp>
      <p:sp>
        <p:nvSpPr>
          <p:cNvPr id="43" name="CustomShape 2"/>
          <p:cNvSpPr/>
          <p:nvPr/>
        </p:nvSpPr>
        <p:spPr>
          <a:xfrm>
            <a:off x="457200" y="1609560"/>
            <a:ext cx="7931224" cy="4844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sz="2600" dirty="0">
                <a:solidFill>
                  <a:srgbClr val="000000"/>
                </a:solidFill>
                <a:latin typeface="Trebuchet MS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rebuchet MS"/>
              </a:rPr>
              <a:t>«</a:t>
            </a:r>
            <a:r>
              <a:rPr lang="ru-RU" sz="2600" dirty="0" smtClean="0">
                <a:solidFill>
                  <a:srgbClr val="FF0000"/>
                </a:solidFill>
                <a:latin typeface="Trebuchet MS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МЫ ЖИВЁМ</a:t>
            </a:r>
            <a:r>
              <a:rPr lang="ru-RU" sz="6000" b="1" dirty="0" smtClean="0">
                <a:solidFill>
                  <a:srgbClr val="FF0000"/>
                </a:solidFill>
                <a:latin typeface="Trebuchet MS"/>
                <a:ea typeface="DejaVu Sans"/>
              </a:rPr>
              <a:t> </a:t>
            </a:r>
            <a:endParaRPr sz="60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ru-RU" sz="6600" b="1" dirty="0" smtClean="0">
                <a:solidFill>
                  <a:srgbClr val="FF0000"/>
                </a:solidFill>
                <a:latin typeface="Trebuchet MS"/>
                <a:ea typeface="DejaVu Sans"/>
                <a:cs typeface="Aharoni" pitchFamily="2" charset="-79"/>
              </a:rPr>
              <a:t>       среди людей»</a:t>
            </a:r>
            <a:endParaRPr sz="66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2103</TotalTime>
  <Words>445</Words>
  <Application>Microsoft Office PowerPoint</Application>
  <PresentationFormat>Экран (4:3)</PresentationFormat>
  <Paragraphs>73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Притча «Река и ручеёк»</vt:lpstr>
      <vt:lpstr>Слайд 9</vt:lpstr>
      <vt:lpstr>ЖИЗНЬ, ДОБРО, ЧЕЛОВЕЧНОСТЬ,ЛЮДИ,ЗЛО, МЫ ЖИВЕМ, СЧАСТЬЕ,СОСТРАДАНИЕ,ВЗАИМОПОМОЩЬ,СЕМЬЯ,УВАЖЕНИЕ, ОДИНОЧЕСТВО,СРЕДИ ЛЮДЕЙ,РАДОСТЬ,УЛЫБКА.</vt:lpstr>
      <vt:lpstr> Человек выбирает </vt:lpstr>
      <vt:lpstr>Слайд 12</vt:lpstr>
      <vt:lpstr>Слайд 13</vt:lpstr>
      <vt:lpstr>Слайд 14</vt:lpstr>
      <vt:lpstr>«Неоконченное предложение»</vt:lpstr>
      <vt:lpstr>Вывод:</vt:lpstr>
      <vt:lpstr>Марк Аврелий</vt:lpstr>
      <vt:lpstr>Иоганн  Гёте</vt:lpstr>
      <vt:lpstr>Лев Николаевич Толстой</vt:lpstr>
      <vt:lpstr>Слайд 20</vt:lpstr>
      <vt:lpstr>Какой вывод можно сделать из этих высказываний?</vt:lpstr>
      <vt:lpstr>ИГРА</vt:lpstr>
      <vt:lpstr>Почему потребность доставлять радость людям и в то же время уважать себя является важным качеством человека???</vt:lpstr>
      <vt:lpstr>Слайд 24</vt:lpstr>
      <vt:lpstr>Вопросы для повторения</vt:lpstr>
      <vt:lpstr>Слайд 26</vt:lpstr>
      <vt:lpstr>Слайд 27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user</cp:lastModifiedBy>
  <cp:revision>169</cp:revision>
  <dcterms:created xsi:type="dcterms:W3CDTF">2016-10-10T18:21:19Z</dcterms:created>
  <dcterms:modified xsi:type="dcterms:W3CDTF">2021-03-14T18:33:28Z</dcterms:modified>
</cp:coreProperties>
</file>