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6" r:id="rId9"/>
    <p:sldId id="263" r:id="rId10"/>
    <p:sldId id="264" r:id="rId11"/>
    <p:sldId id="265" r:id="rId12"/>
    <p:sldId id="267" r:id="rId1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ый треугольник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grpSp>
        <p:nvGrpSpPr>
          <p:cNvPr id="2" name="Группа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Полилиния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Полилиния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Полилиния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Прямая соединительная линия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Нашивка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Нашивка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Прямоугольный треугольник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Нашивка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Нашивка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Полилиния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Полилиния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Прямоугольный треугольник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09.12.2023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00174"/>
            <a:ext cx="7772400" cy="2428892"/>
          </a:xfrm>
        </p:spPr>
        <p:txBody>
          <a:bodyPr>
            <a:normAutofit/>
          </a:bodyPr>
          <a:lstStyle/>
          <a:p>
            <a:pPr algn="ctr"/>
            <a:r>
              <a:rPr lang="ru-RU" sz="3600" b="0" dirty="0" smtClean="0">
                <a:solidFill>
                  <a:schemeClr val="bg2">
                    <a:lumMod val="25000"/>
                  </a:schemeClr>
                </a:solidFill>
              </a:rPr>
              <a:t>Развитие функциональной грамотности у дошкольников через различные виды деятельности</a:t>
            </a:r>
            <a:endParaRPr lang="ru-RU" sz="36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85800" y="4429132"/>
            <a:ext cx="7772400" cy="382178"/>
          </a:xfrm>
        </p:spPr>
        <p:txBody>
          <a:bodyPr>
            <a:normAutofit/>
          </a:bodyPr>
          <a:lstStyle/>
          <a:p>
            <a:r>
              <a:rPr lang="ru-RU" sz="1800" dirty="0" smtClean="0"/>
              <a:t>Герасименко О.Ю.</a:t>
            </a:r>
            <a:endParaRPr lang="ru-RU" sz="1800" dirty="0"/>
          </a:p>
        </p:txBody>
      </p:sp>
      <p:sp>
        <p:nvSpPr>
          <p:cNvPr id="5" name="TextBox 4"/>
          <p:cNvSpPr txBox="1"/>
          <p:nvPr/>
        </p:nvSpPr>
        <p:spPr>
          <a:xfrm>
            <a:off x="357158" y="500042"/>
            <a:ext cx="857256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муниципальное бюджетное дошкольное образовательное учреждение</a:t>
            </a:r>
          </a:p>
          <a:p>
            <a:pPr algn="ctr"/>
            <a:r>
              <a:rPr lang="ru-RU" dirty="0" smtClean="0"/>
              <a:t>Центр развития ребёнка – детский сад № 31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285750" y="1428735"/>
          <a:ext cx="8572500" cy="402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86052"/>
                <a:gridCol w="5786448"/>
              </a:tblGrid>
              <a:tr h="331384">
                <a:tc>
                  <a:txBody>
                    <a:bodyPr/>
                    <a:lstStyle/>
                    <a:p>
                      <a:r>
                        <a:rPr lang="ru-RU" dirty="0" smtClean="0"/>
                        <a:t>Прием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Содержание</a:t>
                      </a:r>
                      <a:endParaRPr lang="ru-RU" dirty="0"/>
                    </a:p>
                  </a:txBody>
                  <a:tcPr/>
                </a:tc>
              </a:tr>
              <a:tr h="1062245">
                <a:tc>
                  <a:txBody>
                    <a:bodyPr/>
                    <a:lstStyle/>
                    <a:p>
                      <a:r>
                        <a:rPr lang="ru-RU" dirty="0" smtClean="0"/>
                        <a:t>Число как существенный признак явления (от 1 до 9)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дает представление о значимости количественной характеристики как важного признака предмета или явления; </a:t>
                      </a:r>
                      <a:endParaRPr lang="ru-RU" dirty="0"/>
                    </a:p>
                  </a:txBody>
                  <a:tcPr/>
                </a:tc>
              </a:tr>
              <a:tr h="817111">
                <a:tc>
                  <a:txBody>
                    <a:bodyPr/>
                    <a:lstStyle/>
                    <a:p>
                      <a:r>
                        <a:rPr lang="ru-RU" dirty="0" smtClean="0"/>
                        <a:t>Самостоятельное сочинение задач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дает представление о независимости математической сути задачи от ее содержания, сюжета;</a:t>
                      </a:r>
                      <a:endParaRPr lang="ru-RU" dirty="0"/>
                    </a:p>
                  </a:txBody>
                  <a:tcPr/>
                </a:tc>
              </a:tr>
              <a:tr h="571978">
                <a:tc>
                  <a:txBody>
                    <a:bodyPr/>
                    <a:lstStyle/>
                    <a:p>
                      <a:r>
                        <a:rPr lang="ru-RU" dirty="0" smtClean="0"/>
                        <a:t>Сенсорная коробка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Дает наглядное представление о классификации по различным признакам </a:t>
                      </a:r>
                      <a:endParaRPr lang="ru-RU" dirty="0"/>
                    </a:p>
                  </a:txBody>
                  <a:tcPr/>
                </a:tc>
              </a:tr>
              <a:tr h="817111">
                <a:tc>
                  <a:txBody>
                    <a:bodyPr/>
                    <a:lstStyle/>
                    <a:p>
                      <a:r>
                        <a:rPr lang="ru-RU" dirty="0" smtClean="0"/>
                        <a:t>Числовая прямая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дает представление о закономерности построения числового ряда и операций с числами со знаками плюс и минус 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 fontScale="90000"/>
          </a:bodyPr>
          <a:lstStyle/>
          <a:p>
            <a:r>
              <a:rPr lang="ru-RU" sz="2800" dirty="0" smtClean="0">
                <a:solidFill>
                  <a:schemeClr val="bg2">
                    <a:lumMod val="25000"/>
                  </a:schemeClr>
                </a:solidFill>
              </a:rPr>
              <a:t>Как формировать математическую грамотность</a:t>
            </a:r>
            <a:endParaRPr lang="ru-RU" sz="28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214313" y="1214438"/>
          <a:ext cx="8715376" cy="420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5985"/>
                <a:gridCol w="6429391"/>
              </a:tblGrid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Предметная область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Тематика образовательной деятельности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Математика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денежные единицы; монеты и купюры;  чтение и сравнение числительных;  отсчет и пересчет на материале денег Познавательное развитие  представление о труде и профессиях;  история денег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Познавательное развитие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что изображается на российских монетах и купюрах;  как и где печатают деньги и чеканят монеты;  система защиты денег от подделок 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Программа воспитания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налоги – форма коллективной жизни народа страны. Через систему налогов люди поддерживают друг друга и есть возможность платить пенсии пожилым людям, деньги, когда человек заболел, обеспечивать охрану порядка с помощью полиции. 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>
            <a:normAutofit/>
          </a:bodyPr>
          <a:lstStyle/>
          <a:p>
            <a:pPr algn="ctr"/>
            <a:r>
              <a:rPr lang="ru-RU" sz="2400" dirty="0" smtClean="0">
                <a:solidFill>
                  <a:schemeClr val="bg2">
                    <a:lumMod val="25000"/>
                  </a:schemeClr>
                </a:solidFill>
              </a:rPr>
              <a:t>Как формировать финансовую грамотность</a:t>
            </a:r>
            <a:endParaRPr lang="ru-RU" sz="24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Спасибо за внимание</a:t>
            </a:r>
            <a:endParaRPr lang="ru-RU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6"/>
          <p:cNvSpPr>
            <a:spLocks noGrp="1"/>
          </p:cNvSpPr>
          <p:nvPr>
            <p:ph type="ctrTitle"/>
          </p:nvPr>
        </p:nvSpPr>
        <p:spPr>
          <a:xfrm>
            <a:off x="685800" y="1214422"/>
            <a:ext cx="7743852" cy="3357585"/>
          </a:xfrm>
        </p:spPr>
        <p:txBody>
          <a:bodyPr>
            <a:normAutofit/>
          </a:bodyPr>
          <a:lstStyle/>
          <a:p>
            <a:pPr algn="ctr"/>
            <a:r>
              <a:rPr lang="ru-RU" sz="2800" u="sng" dirty="0" smtClean="0">
                <a:solidFill>
                  <a:schemeClr val="bg2">
                    <a:lumMod val="25000"/>
                  </a:schemeClr>
                </a:solidFill>
              </a:rPr>
              <a:t>Функциональная грамотность</a:t>
            </a:r>
            <a:r>
              <a:rPr lang="ru-RU" sz="2800" b="0" u="sng" dirty="0" smtClean="0">
                <a:solidFill>
                  <a:schemeClr val="bg2">
                    <a:lumMod val="25000"/>
                  </a:schemeClr>
                </a:solidFill>
              </a:rPr>
              <a:t> </a:t>
            </a:r>
            <a:r>
              <a:rPr lang="ru-RU" sz="2800" b="0" u="sng" dirty="0" smtClean="0">
                <a:solidFill>
                  <a:schemeClr val="tx1"/>
                </a:solidFill>
              </a:rPr>
              <a:t>–</a:t>
            </a:r>
            <a:r>
              <a:rPr lang="ru-RU" sz="2800" b="0" dirty="0" smtClean="0">
                <a:solidFill>
                  <a:schemeClr val="tx1"/>
                </a:solidFill>
              </a:rPr>
              <a:t/>
            </a:r>
            <a:br>
              <a:rPr lang="ru-RU" sz="2800" b="0" dirty="0" smtClean="0">
                <a:solidFill>
                  <a:schemeClr val="tx1"/>
                </a:solidFill>
              </a:rPr>
            </a:br>
            <a:r>
              <a:rPr lang="ru-RU" sz="2800" b="0" dirty="0" smtClean="0">
                <a:solidFill>
                  <a:schemeClr val="tx1"/>
                </a:solidFill>
              </a:rPr>
              <a:t> это способность человека использовать приобретаемые в течение жизни знания для решения широкого диапазона жизненных задач в различных сферах человеческой деятельности, общения и социальных отношений.</a:t>
            </a:r>
            <a:endParaRPr lang="ru-RU" sz="28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1481329"/>
            <a:ext cx="7972452" cy="3376432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sz="2400" dirty="0" smtClean="0"/>
              <a:t> </a:t>
            </a:r>
          </a:p>
          <a:p>
            <a:pPr>
              <a:buNone/>
            </a:pPr>
            <a:r>
              <a:rPr lang="ru-RU" sz="2400" dirty="0" smtClean="0"/>
              <a:t> </a:t>
            </a:r>
          </a:p>
          <a:p>
            <a:pPr>
              <a:buFont typeface="Wingdings" pitchFamily="2" charset="2"/>
              <a:buChar char="Ø"/>
            </a:pPr>
            <a:r>
              <a:rPr lang="ru-RU" sz="2400" dirty="0" smtClean="0"/>
              <a:t>  </a:t>
            </a:r>
            <a:r>
              <a:rPr lang="ru-RU" sz="3000" dirty="0" smtClean="0"/>
              <a:t>читательская грамотность; </a:t>
            </a:r>
          </a:p>
          <a:p>
            <a:r>
              <a:rPr lang="ru-RU" sz="3000" dirty="0" smtClean="0"/>
              <a:t> математическая грамотность;</a:t>
            </a:r>
          </a:p>
          <a:p>
            <a:r>
              <a:rPr lang="ru-RU" sz="3000" dirty="0" smtClean="0"/>
              <a:t> </a:t>
            </a:r>
            <a:r>
              <a:rPr lang="ru-RU" sz="3000" dirty="0" err="1" smtClean="0"/>
              <a:t>естественно-научная</a:t>
            </a:r>
            <a:r>
              <a:rPr lang="ru-RU" sz="3000" dirty="0" smtClean="0"/>
              <a:t> грамотность; </a:t>
            </a:r>
          </a:p>
          <a:p>
            <a:r>
              <a:rPr lang="ru-RU" sz="3000" dirty="0" smtClean="0"/>
              <a:t> глобальные компетенции;</a:t>
            </a:r>
          </a:p>
          <a:p>
            <a:r>
              <a:rPr lang="ru-RU" sz="3000" dirty="0" smtClean="0"/>
              <a:t> финансовая грамотность; </a:t>
            </a:r>
          </a:p>
          <a:p>
            <a:r>
              <a:rPr lang="ru-RU" sz="3000" dirty="0" smtClean="0"/>
              <a:t>  </a:t>
            </a:r>
            <a:r>
              <a:rPr lang="ru-RU" sz="3000" dirty="0" err="1" smtClean="0"/>
              <a:t>креативное</a:t>
            </a:r>
            <a:r>
              <a:rPr lang="ru-RU" sz="3000" dirty="0" smtClean="0"/>
              <a:t> мышление.</a:t>
            </a:r>
            <a:endParaRPr lang="ru-RU" sz="3000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solidFill>
                  <a:schemeClr val="bg2">
                    <a:lumMod val="25000"/>
                  </a:schemeClr>
                </a:solidFill>
              </a:rPr>
              <a:t>Что входит в функциональную грамотность</a:t>
            </a:r>
            <a:endParaRPr lang="ru-RU" sz="28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Содержимое 5"/>
          <p:cNvGraphicFramePr>
            <a:graphicFrameLocks noGrp="1"/>
          </p:cNvGraphicFramePr>
          <p:nvPr>
            <p:ph idx="1"/>
          </p:nvPr>
        </p:nvGraphicFramePr>
        <p:xfrm>
          <a:off x="500034" y="285728"/>
          <a:ext cx="8229600" cy="578049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43164"/>
                <a:gridCol w="5686436"/>
              </a:tblGrid>
              <a:tr h="571504">
                <a:tc>
                  <a:txBody>
                    <a:bodyPr/>
                    <a:lstStyle/>
                    <a:p>
                      <a:r>
                        <a:rPr lang="ru-RU" dirty="0" smtClean="0"/>
                        <a:t>Направление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                      Содержание</a:t>
                      </a:r>
                      <a:endParaRPr lang="ru-RU" dirty="0"/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Читательская грамотность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Способность понимать письменные тексты, использовать, чтобы получать знания и общаться</a:t>
                      </a:r>
                      <a:endParaRPr lang="ru-RU" sz="1600" dirty="0"/>
                    </a:p>
                  </a:txBody>
                  <a:tcPr/>
                </a:tc>
              </a:tr>
              <a:tr h="1143008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Естественнонаучная грамотность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Способность понимать и ценить значение научного объяснения явлений, логику и алгоритм </a:t>
                      </a:r>
                      <a:r>
                        <a:rPr lang="ru-RU" sz="1600" dirty="0" err="1" smtClean="0"/>
                        <a:t>естественно-научного</a:t>
                      </a:r>
                      <a:r>
                        <a:rPr lang="ru-RU" sz="1600" dirty="0" smtClean="0"/>
                        <a:t> исследования, научные доказательства</a:t>
                      </a:r>
                      <a:endParaRPr lang="ru-RU" sz="1600" dirty="0"/>
                    </a:p>
                  </a:txBody>
                  <a:tcPr/>
                </a:tc>
              </a:tr>
              <a:tr h="710323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Математическая грамотность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Способность использовать математику в разнообразных практических ситуациях</a:t>
                      </a:r>
                      <a:endParaRPr lang="ru-RU" sz="1600" dirty="0"/>
                    </a:p>
                  </a:txBody>
                  <a:tcPr/>
                </a:tc>
              </a:tr>
              <a:tr h="710323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Финансовая грамотность 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Знание и понимание финансовых понятий, которое дает возможность участвовать в экономической жизни </a:t>
                      </a:r>
                      <a:endParaRPr lang="ru-RU" sz="1600" dirty="0"/>
                    </a:p>
                  </a:txBody>
                  <a:tcPr/>
                </a:tc>
              </a:tr>
              <a:tr h="710323">
                <a:tc>
                  <a:txBody>
                    <a:bodyPr/>
                    <a:lstStyle/>
                    <a:p>
                      <a:r>
                        <a:rPr lang="ru-RU" sz="1600" dirty="0" err="1" smtClean="0"/>
                        <a:t>Креативное</a:t>
                      </a:r>
                      <a:r>
                        <a:rPr lang="ru-RU" sz="1600" dirty="0" smtClean="0"/>
                        <a:t> мышление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Способность генерировать собственные творческие идеи в сфере познания, технического и художественного творчества, проявления и воображения</a:t>
                      </a:r>
                      <a:endParaRPr lang="ru-RU" sz="1600" dirty="0"/>
                    </a:p>
                  </a:txBody>
                  <a:tcPr/>
                </a:tc>
              </a:tr>
              <a:tr h="710323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Глобальные компетенции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Способность эффективно действовать индивидуально или в группе в различных ситуациях на основе уважения к человечеству</a:t>
                      </a:r>
                      <a:endParaRPr lang="ru-RU" sz="16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  Педагоги должны:</a:t>
            </a:r>
          </a:p>
          <a:p>
            <a:pPr>
              <a:buNone/>
            </a:pPr>
            <a:endParaRPr lang="ru-RU" dirty="0" smtClean="0"/>
          </a:p>
          <a:p>
            <a:r>
              <a:rPr lang="ru-RU" sz="2400" dirty="0" smtClean="0"/>
              <a:t>использовать качественную, современную наглядность, выстраивать ее как систему информативных образов; </a:t>
            </a:r>
          </a:p>
          <a:p>
            <a:r>
              <a:rPr lang="ru-RU" sz="2400" dirty="0" smtClean="0"/>
              <a:t>предоставить детям возможность для   собственной исследовательской практики; </a:t>
            </a:r>
          </a:p>
          <a:p>
            <a:r>
              <a:rPr lang="ru-RU" sz="2400" dirty="0" smtClean="0"/>
              <a:t>организовать пространство для познавательной инициативы ребенка</a:t>
            </a:r>
            <a:r>
              <a:rPr lang="ru-RU" dirty="0" smtClean="0"/>
              <a:t>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200" dirty="0" smtClean="0">
                <a:solidFill>
                  <a:schemeClr val="bg2">
                    <a:lumMod val="25000"/>
                  </a:schemeClr>
                </a:solidFill>
              </a:rPr>
              <a:t>Методика работы</a:t>
            </a:r>
            <a:endParaRPr lang="ru-RU" sz="32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600" cy="439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14668"/>
                <a:gridCol w="5114932"/>
              </a:tblGrid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Название технологии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Содержание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«Сокровищницы» и личные коллекции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Очерчивают индивидуальную область познавательных интересов для каждого ребенка 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Общее групповое планирование дня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Дает детям возможность принять участие в планировании содержания образования исходя из их интересов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«Стена вопросов»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Фиксирует интересы детей для последующего анализа и ответа 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«Утро радостных встреч»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Дает возможность поделиться с группой тем, что интересует или волнует каждого ребенка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«Полочка умных книг»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Дает возможность детям подобрать познавательные книги по интересам 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dirty="0" smtClean="0"/>
              <a:t> </a:t>
            </a:r>
            <a:r>
              <a:rPr lang="ru-RU" sz="3100" dirty="0" smtClean="0">
                <a:solidFill>
                  <a:schemeClr val="bg2">
                    <a:lumMod val="25000"/>
                  </a:schemeClr>
                </a:solidFill>
              </a:rPr>
              <a:t>Пространство для познавательной инициативы ребенка</a:t>
            </a:r>
            <a:endParaRPr lang="ru-RU" sz="31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Содержимое 4"/>
          <p:cNvGraphicFramePr>
            <a:graphicFrameLocks noGrp="1"/>
          </p:cNvGraphicFramePr>
          <p:nvPr>
            <p:ph idx="1"/>
          </p:nvPr>
        </p:nvGraphicFramePr>
        <p:xfrm>
          <a:off x="214281" y="714356"/>
          <a:ext cx="8786874" cy="59959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28958"/>
                <a:gridCol w="2928958"/>
                <a:gridCol w="2928958"/>
              </a:tblGrid>
              <a:tr h="357190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Этапы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РППС в группах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Образовательная практика</a:t>
                      </a:r>
                      <a:endParaRPr lang="ru-RU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600" dirty="0" err="1" smtClean="0"/>
                        <a:t>Дотекстовый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 книги познавательного содержания без текста: животные, машины, профессии, цветы, форма, числа;</a:t>
                      </a:r>
                    </a:p>
                    <a:p>
                      <a:r>
                        <a:rPr lang="ru-RU" sz="1600" dirty="0" smtClean="0"/>
                        <a:t>  детские энциклопедии;  детские атласы 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самостоятельное рассматривание; </a:t>
                      </a:r>
                    </a:p>
                    <a:p>
                      <a:r>
                        <a:rPr lang="ru-RU" sz="1600" dirty="0" smtClean="0"/>
                        <a:t> называние изображений и обсуждение со взрослыми в свободной форме </a:t>
                      </a:r>
                      <a:endParaRPr lang="ru-RU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Текстовый: активное слушание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Детские энциклопедии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Чтение взрослым текста одновременно с рассматриванием иллюстраций</a:t>
                      </a:r>
                      <a:endParaRPr lang="ru-RU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Текстовый: самостоятельное чтение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плакаты с алфавитом, магнитная азбука, игры с буквами;</a:t>
                      </a:r>
                    </a:p>
                    <a:p>
                      <a:r>
                        <a:rPr lang="ru-RU" sz="1600" dirty="0" smtClean="0"/>
                        <a:t>  развивающие тетради, программы, видео по знакомству с буквами;</a:t>
                      </a:r>
                    </a:p>
                    <a:p>
                      <a:r>
                        <a:rPr lang="ru-RU" sz="1600" dirty="0" smtClean="0"/>
                        <a:t>  книги для первого самостоятельного чтения;  задания с частичным изображением слов в тексте – рисунками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 занятия по знакомству с буквами и чтению;</a:t>
                      </a:r>
                    </a:p>
                    <a:p>
                      <a:r>
                        <a:rPr lang="ru-RU" sz="1600" dirty="0" smtClean="0"/>
                        <a:t>  рисование подписей (отдельные слова);</a:t>
                      </a:r>
                    </a:p>
                    <a:p>
                      <a:r>
                        <a:rPr lang="ru-RU" sz="1600" dirty="0" smtClean="0"/>
                        <a:t>  создание собственных книг;</a:t>
                      </a:r>
                    </a:p>
                    <a:p>
                      <a:r>
                        <a:rPr lang="ru-RU" sz="1600" dirty="0" smtClean="0"/>
                        <a:t>  чтение специальных книг </a:t>
                      </a:r>
                      <a:endParaRPr lang="ru-RU" sz="16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214290"/>
            <a:ext cx="8229600" cy="500066"/>
          </a:xfrm>
        </p:spPr>
        <p:txBody>
          <a:bodyPr>
            <a:normAutofit fontScale="90000"/>
          </a:bodyPr>
          <a:lstStyle/>
          <a:p>
            <a:r>
              <a:rPr lang="ru-RU" sz="2800" dirty="0" smtClean="0">
                <a:solidFill>
                  <a:schemeClr val="bg2">
                    <a:lumMod val="25000"/>
                  </a:schemeClr>
                </a:solidFill>
              </a:rPr>
              <a:t>Как формировать читательскую грамотность</a:t>
            </a:r>
            <a:endParaRPr lang="ru-RU" sz="28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214313" y="1285860"/>
          <a:ext cx="8472488" cy="5394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36244"/>
                <a:gridCol w="4236244"/>
              </a:tblGrid>
              <a:tr h="635678">
                <a:tc>
                  <a:txBody>
                    <a:bodyPr/>
                    <a:lstStyle/>
                    <a:p>
                      <a:r>
                        <a:rPr lang="ru-RU" dirty="0" smtClean="0"/>
                        <a:t>Вид образовательной деятельности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Целевые ориентиры</a:t>
                      </a:r>
                      <a:endParaRPr lang="ru-RU" dirty="0"/>
                    </a:p>
                  </a:txBody>
                  <a:tcPr/>
                </a:tc>
              </a:tr>
              <a:tr h="908110">
                <a:tc>
                  <a:txBody>
                    <a:bodyPr/>
                    <a:lstStyle/>
                    <a:p>
                      <a:r>
                        <a:rPr lang="ru-RU" dirty="0" smtClean="0"/>
                        <a:t>Нормы и традиции жизни группы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формировать позитивные модели поведения;  развивать произвольный контроль</a:t>
                      </a:r>
                      <a:endParaRPr lang="ru-RU" dirty="0"/>
                    </a:p>
                  </a:txBody>
                  <a:tcPr/>
                </a:tc>
              </a:tr>
              <a:tr h="1180543">
                <a:tc>
                  <a:txBody>
                    <a:bodyPr/>
                    <a:lstStyle/>
                    <a:p>
                      <a:r>
                        <a:rPr lang="ru-RU" dirty="0" smtClean="0"/>
                        <a:t>Знакомство с правилами вежливости и правилами поведения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Прививать принцип взаимного уважения через практические формы поведения – как физического, так и речевого </a:t>
                      </a:r>
                      <a:endParaRPr lang="ru-RU" dirty="0"/>
                    </a:p>
                  </a:txBody>
                  <a:tcPr/>
                </a:tc>
              </a:tr>
              <a:tr h="908110">
                <a:tc>
                  <a:txBody>
                    <a:bodyPr/>
                    <a:lstStyle/>
                    <a:p>
                      <a:r>
                        <a:rPr lang="ru-RU" dirty="0" smtClean="0"/>
                        <a:t>Знакомство с традициями и культурами народов России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Воспитывать интерес и уважение к представителям разных народов родной страны</a:t>
                      </a:r>
                      <a:endParaRPr lang="ru-RU" dirty="0"/>
                    </a:p>
                  </a:txBody>
                  <a:tcPr/>
                </a:tc>
              </a:tr>
              <a:tr h="1725409">
                <a:tc>
                  <a:txBody>
                    <a:bodyPr/>
                    <a:lstStyle/>
                    <a:p>
                      <a:r>
                        <a:rPr lang="ru-RU" dirty="0" smtClean="0"/>
                        <a:t>Знакомство с традициями народов мира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показывать детям, что люди разных культур по-разному одеваются и готовят разные блюда – и в то же время в основе их культур лежат близкие ценности: жизни, семьи, здоровья;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solidFill>
                  <a:schemeClr val="bg2">
                    <a:lumMod val="25000"/>
                  </a:schemeClr>
                </a:solidFill>
              </a:rPr>
              <a:t>Как формировать глобальные компетенции </a:t>
            </a:r>
            <a:endParaRPr lang="ru-RU" sz="28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214282" y="943562"/>
          <a:ext cx="8715405" cy="59144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7356"/>
                <a:gridCol w="3952914"/>
                <a:gridCol w="2905135"/>
              </a:tblGrid>
              <a:tr h="669348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Область </a:t>
                      </a:r>
                    </a:p>
                    <a:p>
                      <a:r>
                        <a:rPr lang="ru-RU" sz="1600" dirty="0" smtClean="0"/>
                        <a:t>естествознания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РППС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Образовательные практики</a:t>
                      </a:r>
                      <a:endParaRPr lang="ru-RU" sz="1600" dirty="0"/>
                    </a:p>
                  </a:txBody>
                  <a:tcPr/>
                </a:tc>
              </a:tr>
              <a:tr h="2044333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Физика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игрушки с различным принципом движения;  конструкторы с различным принципом крепления деталей;  озвученные игрушки с разным принципом </a:t>
                      </a:r>
                      <a:r>
                        <a:rPr lang="ru-RU" sz="1600" dirty="0" err="1" smtClean="0"/>
                        <a:t>звукоизвлечения</a:t>
                      </a:r>
                      <a:r>
                        <a:rPr lang="ru-RU" sz="1600" dirty="0" smtClean="0"/>
                        <a:t> (струны, клавиши, меха, колокольчики, смычок; свистульки, барабаны);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самостоятельная деятельность детей;</a:t>
                      </a:r>
                    </a:p>
                    <a:p>
                      <a:r>
                        <a:rPr lang="ru-RU" sz="1600" dirty="0" smtClean="0"/>
                        <a:t>  ООД с педагогом;</a:t>
                      </a:r>
                    </a:p>
                    <a:p>
                      <a:r>
                        <a:rPr lang="ru-RU" sz="1600" dirty="0" smtClean="0"/>
                        <a:t>  выезд в музеи </a:t>
                      </a:r>
                      <a:r>
                        <a:rPr lang="ru-RU" sz="1600" dirty="0" err="1" smtClean="0"/>
                        <a:t>естественно-научные</a:t>
                      </a:r>
                      <a:r>
                        <a:rPr lang="ru-RU" sz="1600" dirty="0" smtClean="0"/>
                        <a:t>;</a:t>
                      </a:r>
                    </a:p>
                    <a:p>
                      <a:r>
                        <a:rPr lang="ru-RU" sz="1600" dirty="0" smtClean="0"/>
                        <a:t>  практика-исследование, </a:t>
                      </a:r>
                      <a:r>
                        <a:rPr lang="ru-RU" sz="1600" dirty="0" err="1" smtClean="0"/>
                        <a:t>модерируемая</a:t>
                      </a:r>
                      <a:r>
                        <a:rPr lang="ru-RU" sz="1600" dirty="0" smtClean="0"/>
                        <a:t> </a:t>
                      </a:r>
                      <a:r>
                        <a:rPr lang="ru-RU" sz="1600" dirty="0" err="1" smtClean="0"/>
                        <a:t>родителемспециалистом</a:t>
                      </a:r>
                      <a:endParaRPr lang="ru-RU" sz="1600" dirty="0"/>
                    </a:p>
                  </a:txBody>
                  <a:tcPr/>
                </a:tc>
              </a:tr>
              <a:tr h="1556134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Химия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коллекции материалов: ткань, дерево, резина, пластик, металл, глина, стекло;  коллекция масел;  коллекция металлов: железо, алюминий, медь, серебро, сталь;  коллекция ароматов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самостоятельная деятельность детей;  ООД с педагогом</a:t>
                      </a:r>
                      <a:endParaRPr lang="ru-RU" sz="1600" dirty="0"/>
                    </a:p>
                  </a:txBody>
                  <a:tcPr/>
                </a:tc>
              </a:tr>
              <a:tr h="335637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География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детские атласы;  карта мира; глобус 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самостоятельное изучение;</a:t>
                      </a:r>
                      <a:endParaRPr lang="ru-RU" sz="1600" dirty="0"/>
                    </a:p>
                  </a:txBody>
                  <a:tcPr/>
                </a:tc>
              </a:tr>
              <a:tr h="823836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Почвоведение, минералогия 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образцы: песок (разные виды), глина, плодородный слой (земля), камни, ракушки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организованное исследование с экспериментированием;</a:t>
                      </a:r>
                      <a:endParaRPr lang="ru-RU" sz="16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857232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800" dirty="0" smtClean="0">
                <a:solidFill>
                  <a:schemeClr val="bg2">
                    <a:lumMod val="25000"/>
                  </a:schemeClr>
                </a:solidFill>
              </a:rPr>
              <a:t>Как формировать </a:t>
            </a:r>
            <a:r>
              <a:rPr lang="ru-RU" sz="2800" dirty="0" err="1" smtClean="0">
                <a:solidFill>
                  <a:schemeClr val="bg2">
                    <a:lumMod val="25000"/>
                  </a:schemeClr>
                </a:solidFill>
              </a:rPr>
              <a:t>естественно-научную</a:t>
            </a:r>
            <a:r>
              <a:rPr lang="ru-RU" sz="2800" dirty="0" smtClean="0">
                <a:solidFill>
                  <a:schemeClr val="bg2">
                    <a:lumMod val="25000"/>
                  </a:schemeClr>
                </a:solidFill>
              </a:rPr>
              <a:t> грамотность</a:t>
            </a:r>
            <a:endParaRPr lang="ru-RU" sz="28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ткрытая">
  <a:themeElements>
    <a:clrScheme name="Открытая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Открытая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Открытая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206</TotalTime>
  <Words>832</Words>
  <PresentationFormat>Экран (4:3)</PresentationFormat>
  <Paragraphs>119</Paragraphs>
  <Slides>12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Открытая</vt:lpstr>
      <vt:lpstr>Развитие функциональной грамотности у дошкольников через различные виды деятельности</vt:lpstr>
      <vt:lpstr>Функциональная грамотность –  это способность человека использовать приобретаемые в течение жизни знания для решения широкого диапазона жизненных задач в различных сферах человеческой деятельности, общения и социальных отношений.</vt:lpstr>
      <vt:lpstr>Что входит в функциональную грамотность</vt:lpstr>
      <vt:lpstr>Слайд 4</vt:lpstr>
      <vt:lpstr>Методика работы</vt:lpstr>
      <vt:lpstr> Пространство для познавательной инициативы ребенка</vt:lpstr>
      <vt:lpstr>Как формировать читательскую грамотность</vt:lpstr>
      <vt:lpstr>Как формировать глобальные компетенции </vt:lpstr>
      <vt:lpstr>Как формировать естественно-научную грамотность</vt:lpstr>
      <vt:lpstr>Как формировать математическую грамотность</vt:lpstr>
      <vt:lpstr>Как формировать финансовую грамотность</vt:lpstr>
      <vt:lpstr>Спасибо за внимание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Развитие функциональной грамотности у дошкольников через различные виды деятельности</dc:title>
  <dc:creator>Home</dc:creator>
  <cp:lastModifiedBy>Home</cp:lastModifiedBy>
  <cp:revision>24</cp:revision>
  <dcterms:created xsi:type="dcterms:W3CDTF">2023-11-20T03:13:33Z</dcterms:created>
  <dcterms:modified xsi:type="dcterms:W3CDTF">2023-12-09T14:13:03Z</dcterms:modified>
</cp:coreProperties>
</file>

<file path=docProps/thumbnail.jpeg>
</file>