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66" r:id="rId17"/>
    <p:sldId id="375" r:id="rId18"/>
    <p:sldId id="267" r:id="rId19"/>
    <p:sldId id="265" r:id="rId20"/>
    <p:sldId id="268" r:id="rId21"/>
    <p:sldId id="269" r:id="rId22"/>
    <p:sldId id="340" r:id="rId23"/>
    <p:sldId id="270" r:id="rId24"/>
    <p:sldId id="294" r:id="rId25"/>
    <p:sldId id="273" r:id="rId26"/>
    <p:sldId id="274" r:id="rId27"/>
    <p:sldId id="275" r:id="rId28"/>
    <p:sldId id="276" r:id="rId29"/>
    <p:sldId id="272" r:id="rId30"/>
    <p:sldId id="277" r:id="rId31"/>
    <p:sldId id="278" r:id="rId32"/>
    <p:sldId id="295" r:id="rId33"/>
    <p:sldId id="279" r:id="rId34"/>
    <p:sldId id="280" r:id="rId35"/>
    <p:sldId id="281" r:id="rId36"/>
    <p:sldId id="296" r:id="rId37"/>
    <p:sldId id="298" r:id="rId38"/>
    <p:sldId id="301" r:id="rId39"/>
    <p:sldId id="284" r:id="rId40"/>
    <p:sldId id="282" r:id="rId41"/>
    <p:sldId id="300" r:id="rId42"/>
    <p:sldId id="299" r:id="rId43"/>
    <p:sldId id="303" r:id="rId44"/>
    <p:sldId id="283" r:id="rId45"/>
    <p:sldId id="315" r:id="rId46"/>
    <p:sldId id="302" r:id="rId47"/>
    <p:sldId id="304" r:id="rId48"/>
    <p:sldId id="310" r:id="rId49"/>
    <p:sldId id="305" r:id="rId50"/>
    <p:sldId id="306" r:id="rId51"/>
    <p:sldId id="363" r:id="rId52"/>
    <p:sldId id="364" r:id="rId53"/>
    <p:sldId id="365" r:id="rId54"/>
    <p:sldId id="366" r:id="rId55"/>
    <p:sldId id="367" r:id="rId56"/>
    <p:sldId id="368" r:id="rId57"/>
    <p:sldId id="369" r:id="rId58"/>
    <p:sldId id="370" r:id="rId59"/>
    <p:sldId id="371" r:id="rId60"/>
    <p:sldId id="372" r:id="rId61"/>
    <p:sldId id="373" r:id="rId62"/>
    <p:sldId id="374" r:id="rId63"/>
    <p:sldId id="307" r:id="rId64"/>
    <p:sldId id="314" r:id="rId65"/>
    <p:sldId id="311" r:id="rId66"/>
    <p:sldId id="317" r:id="rId67"/>
    <p:sldId id="312" r:id="rId68"/>
    <p:sldId id="316" r:id="rId69"/>
    <p:sldId id="313" r:id="rId70"/>
    <p:sldId id="308" r:id="rId71"/>
    <p:sldId id="309" r:id="rId72"/>
    <p:sldId id="324" r:id="rId73"/>
    <p:sldId id="318" r:id="rId74"/>
    <p:sldId id="325" r:id="rId75"/>
    <p:sldId id="326" r:id="rId76"/>
    <p:sldId id="319" r:id="rId77"/>
    <p:sldId id="320" r:id="rId78"/>
    <p:sldId id="321" r:id="rId79"/>
    <p:sldId id="327" r:id="rId80"/>
    <p:sldId id="328" r:id="rId81"/>
    <p:sldId id="329" r:id="rId82"/>
    <p:sldId id="322" r:id="rId83"/>
    <p:sldId id="330" r:id="rId84"/>
    <p:sldId id="323" r:id="rId85"/>
    <p:sldId id="334" r:id="rId86"/>
    <p:sldId id="335" r:id="rId87"/>
    <p:sldId id="336" r:id="rId88"/>
    <p:sldId id="337" r:id="rId89"/>
    <p:sldId id="338" r:id="rId90"/>
    <p:sldId id="339" r:id="rId91"/>
    <p:sldId id="331" r:id="rId92"/>
    <p:sldId id="332" r:id="rId93"/>
    <p:sldId id="354" r:id="rId94"/>
    <p:sldId id="351" r:id="rId95"/>
    <p:sldId id="352" r:id="rId96"/>
    <p:sldId id="355" r:id="rId97"/>
    <p:sldId id="356" r:id="rId98"/>
    <p:sldId id="357" r:id="rId99"/>
    <p:sldId id="358" r:id="rId100"/>
    <p:sldId id="360" r:id="rId101"/>
    <p:sldId id="359" r:id="rId102"/>
    <p:sldId id="361" r:id="rId103"/>
    <p:sldId id="362" r:id="rId10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христ-картинки\Христос\42_1.jpg"/>
          <p:cNvPicPr>
            <a:picLocks noChangeAspect="1" noChangeArrowheads="1"/>
          </p:cNvPicPr>
          <p:nvPr/>
        </p:nvPicPr>
        <p:blipFill>
          <a:blip r:embed="rId2" cstate="print"/>
          <a:srcRect b="9218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786058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ОБЗОР 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НОВОГО </a:t>
            </a:r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ЗАВЕТА</a:t>
            </a:r>
            <a:r>
              <a:rPr lang="ru-RU" sz="7200" b="1" dirty="0"/>
              <a:t/>
            </a:r>
            <a:br>
              <a:rPr lang="ru-RU" sz="7200" b="1" dirty="0"/>
            </a:b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>
            <a:off x="571472" y="3000372"/>
            <a:ext cx="8286808" cy="2428892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-963651" y="3393281"/>
            <a:ext cx="2928164" cy="79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" name="Группа 44"/>
          <p:cNvGrpSpPr/>
          <p:nvPr/>
        </p:nvGrpSpPr>
        <p:grpSpPr>
          <a:xfrm>
            <a:off x="3571868" y="214290"/>
            <a:ext cx="1785950" cy="4645058"/>
            <a:chOff x="3571868" y="214290"/>
            <a:chExt cx="1785950" cy="4645058"/>
          </a:xfrm>
        </p:grpSpPr>
        <p:cxnSp>
          <p:nvCxnSpPr>
            <p:cNvPr id="17" name="Прямая соединительная линия 16"/>
            <p:cNvCxnSpPr>
              <a:stCxn id="19" idx="2"/>
            </p:cNvCxnSpPr>
            <p:nvPr/>
          </p:nvCxnSpPr>
          <p:spPr>
            <a:xfrm rot="5400000">
              <a:off x="3247841" y="3642345"/>
              <a:ext cx="2398289" cy="35717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571868" y="214290"/>
              <a:ext cx="178595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Иисус был лет 30, когда начал служить</a:t>
              </a:r>
              <a:endParaRPr lang="ru-RU" sz="2800" b="1" dirty="0"/>
            </a:p>
          </p:txBody>
        </p:sp>
      </p:grpSp>
      <p:grpSp>
        <p:nvGrpSpPr>
          <p:cNvPr id="3" name="Группа 43"/>
          <p:cNvGrpSpPr/>
          <p:nvPr/>
        </p:nvGrpSpPr>
        <p:grpSpPr>
          <a:xfrm>
            <a:off x="785786" y="357166"/>
            <a:ext cx="2572562" cy="4502976"/>
            <a:chOff x="785786" y="357166"/>
            <a:chExt cx="2572562" cy="4502976"/>
          </a:xfrm>
        </p:grpSpPr>
        <p:sp>
          <p:nvSpPr>
            <p:cNvPr id="4" name="TextBox 3"/>
            <p:cNvSpPr txBox="1"/>
            <p:nvPr/>
          </p:nvSpPr>
          <p:spPr>
            <a:xfrm>
              <a:off x="785786" y="357166"/>
              <a:ext cx="207170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15 год Тиберия </a:t>
              </a:r>
            </a:p>
            <a:p>
              <a:r>
                <a:rPr lang="ru-RU" sz="2800" b="1" dirty="0" smtClean="0"/>
                <a:t>кесаря – 29 год н.э.</a:t>
              </a:r>
            </a:p>
            <a:p>
              <a:r>
                <a:rPr lang="ru-RU" sz="2800" b="1" dirty="0" smtClean="0"/>
                <a:t>Иоанн в служение</a:t>
              </a:r>
              <a:endParaRPr lang="ru-RU" sz="2800" b="1" dirty="0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2142314" y="3644108"/>
              <a:ext cx="2430480" cy="1588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10800000">
              <a:off x="2000232" y="2071678"/>
              <a:ext cx="1357322" cy="35719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Группа 45"/>
          <p:cNvGrpSpPr/>
          <p:nvPr/>
        </p:nvGrpSpPr>
        <p:grpSpPr>
          <a:xfrm>
            <a:off x="5786446" y="428604"/>
            <a:ext cx="2143140" cy="4431538"/>
            <a:chOff x="5786446" y="428604"/>
            <a:chExt cx="2143140" cy="4431538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4606925" y="3608389"/>
              <a:ext cx="2501918" cy="1588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857884" y="428604"/>
              <a:ext cx="207170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33 год н.э.</a:t>
              </a:r>
            </a:p>
            <a:p>
              <a:r>
                <a:rPr lang="ru-RU" sz="2800" b="1" dirty="0" smtClean="0"/>
                <a:t>Распятие Христа</a:t>
              </a:r>
              <a:endParaRPr lang="ru-RU" sz="2800" b="1" dirty="0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5786446" y="1785926"/>
              <a:ext cx="1464447" cy="63955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Группа 46"/>
          <p:cNvGrpSpPr/>
          <p:nvPr/>
        </p:nvGrpSpPr>
        <p:grpSpPr>
          <a:xfrm>
            <a:off x="285720" y="5143512"/>
            <a:ext cx="7429552" cy="1291532"/>
            <a:chOff x="285720" y="5000636"/>
            <a:chExt cx="7429552" cy="129153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 rot="10800000">
              <a:off x="571472" y="5000636"/>
              <a:ext cx="5500726" cy="1588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85720" y="5214950"/>
              <a:ext cx="7429552" cy="1077218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bg1"/>
                  </a:solidFill>
                </a:rPr>
                <a:t>Значит рождение Христа было 33 года назад – 753 г от основания Рима.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488832" cy="5909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Неправедный пусть еще делает неправду; нечистый пусть еще сквернится; праведный да творит правду еще, и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святый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освящается еще. (Откр.22:11)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w_jerusal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992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Дух и невеста говорят: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прииди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 И слышавший да скажет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прииди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 Жаждущий пусть приходит, и желающий пусть берет воду жизни даром.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(Откр.22:17)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8064896" cy="618630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я также свидетельствую всякому слышащему слова пророчества книги сей: если кто приложит что к ним, на того наложит Бог язвы, о которых написано в книге сей;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если кто отнимет что от слов книги пророчества сего, у того отнимет Бог участие в книге жизни и в святом граде и в том,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написано в книге сей.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(Откр.22:18,19)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>
            <a:off x="571472" y="3000372"/>
            <a:ext cx="8286808" cy="2428892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6108314" y="3678636"/>
            <a:ext cx="2356660" cy="158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9" idx="2"/>
          </p:cNvCxnSpPr>
          <p:nvPr/>
        </p:nvCxnSpPr>
        <p:spPr>
          <a:xfrm rot="16200000" flipH="1">
            <a:off x="2139428" y="2783950"/>
            <a:ext cx="2543413" cy="1607359"/>
          </a:xfrm>
          <a:prstGeom prst="line">
            <a:avLst/>
          </a:prstGeom>
          <a:ln w="76200">
            <a:solidFill>
              <a:srgbClr val="FF0000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71472" y="500042"/>
            <a:ext cx="407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Ирод дал приказ убить младенцев от 2 лет, и еще Иисус был в Египте какое то время.</a:t>
            </a:r>
            <a:endParaRPr lang="ru-RU" sz="2800" b="1" dirty="0"/>
          </a:p>
        </p:txBody>
      </p:sp>
      <p:grpSp>
        <p:nvGrpSpPr>
          <p:cNvPr id="2" name="Группа 39"/>
          <p:cNvGrpSpPr/>
          <p:nvPr/>
        </p:nvGrpSpPr>
        <p:grpSpPr>
          <a:xfrm>
            <a:off x="5286380" y="357166"/>
            <a:ext cx="2071702" cy="4500594"/>
            <a:chOff x="5286380" y="357166"/>
            <a:chExt cx="2071702" cy="4500594"/>
          </a:xfrm>
        </p:grpSpPr>
        <p:cxnSp>
          <p:nvCxnSpPr>
            <p:cNvPr id="18" name="Прямая соединительная линия 17"/>
            <p:cNvCxnSpPr>
              <a:stCxn id="20" idx="2"/>
            </p:cNvCxnSpPr>
            <p:nvPr/>
          </p:nvCxnSpPr>
          <p:spPr>
            <a:xfrm rot="5400000">
              <a:off x="4927427" y="3462955"/>
              <a:ext cx="2253825" cy="535785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286380" y="357166"/>
              <a:ext cx="207170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Смерть царя Ирода в 751 г. От основания Рима</a:t>
              </a:r>
              <a:endParaRPr lang="ru-RU" sz="2800" b="1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786446" y="5286388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</a:rPr>
              <a:t>753 г от основания Рима.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1472" y="5214950"/>
            <a:ext cx="4500594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Значит Иисус родился не позже 5 года до н.э.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7"/>
          <p:cNvSpPr/>
          <p:nvPr/>
        </p:nvSpPr>
        <p:spPr>
          <a:xfrm>
            <a:off x="571472" y="3000372"/>
            <a:ext cx="8286808" cy="2428892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6108314" y="3678636"/>
            <a:ext cx="2356660" cy="158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" name="Группа 14"/>
          <p:cNvGrpSpPr/>
          <p:nvPr/>
        </p:nvGrpSpPr>
        <p:grpSpPr>
          <a:xfrm>
            <a:off x="571472" y="500042"/>
            <a:ext cx="4071966" cy="4357718"/>
            <a:chOff x="571472" y="500042"/>
            <a:chExt cx="4071966" cy="4357718"/>
          </a:xfrm>
        </p:grpSpPr>
        <p:cxnSp>
          <p:nvCxnSpPr>
            <p:cNvPr id="17" name="Прямая соединительная линия 16"/>
            <p:cNvCxnSpPr>
              <a:stCxn id="19" idx="2"/>
            </p:cNvCxnSpPr>
            <p:nvPr/>
          </p:nvCxnSpPr>
          <p:spPr>
            <a:xfrm rot="5400000">
              <a:off x="531731" y="2782035"/>
              <a:ext cx="2972723" cy="1178727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71472" y="500042"/>
              <a:ext cx="40719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Ближайшая перепись населения при Августе была в 9-8 г. до н.э.</a:t>
              </a:r>
              <a:endParaRPr lang="ru-RU" sz="2800" b="1" dirty="0"/>
            </a:p>
          </p:txBody>
        </p:sp>
      </p:grpSp>
      <p:grpSp>
        <p:nvGrpSpPr>
          <p:cNvPr id="3" name="Группа 39"/>
          <p:cNvGrpSpPr/>
          <p:nvPr/>
        </p:nvGrpSpPr>
        <p:grpSpPr>
          <a:xfrm>
            <a:off x="5286380" y="357166"/>
            <a:ext cx="2071702" cy="4500594"/>
            <a:chOff x="5286380" y="357166"/>
            <a:chExt cx="2071702" cy="4500594"/>
          </a:xfrm>
        </p:grpSpPr>
        <p:cxnSp>
          <p:nvCxnSpPr>
            <p:cNvPr id="18" name="Прямая соединительная линия 17"/>
            <p:cNvCxnSpPr>
              <a:stCxn id="20" idx="2"/>
            </p:cNvCxnSpPr>
            <p:nvPr/>
          </p:nvCxnSpPr>
          <p:spPr>
            <a:xfrm rot="5400000">
              <a:off x="4927427" y="3462955"/>
              <a:ext cx="2253825" cy="535785"/>
            </a:xfrm>
            <a:prstGeom prst="line">
              <a:avLst/>
            </a:prstGeom>
            <a:ln w="762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286380" y="357166"/>
              <a:ext cx="207170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70C0"/>
                  </a:solidFill>
                </a:rPr>
                <a:t>Смерть царя Ирода в 751 г. От основания Рима</a:t>
              </a:r>
              <a:endParaRPr lang="ru-RU" sz="28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643174" y="2428868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5 г. до н.э.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1472" y="5214950"/>
            <a:ext cx="4500594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Значит Иисус родился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 9 или 8 г. до н.э.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3107918" y="3964388"/>
            <a:ext cx="1785156" cy="158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43570" y="5286388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753 г от основания Рима.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Воскресная школа\Иисус-Царь\jesus-bible-14g.jpg"/>
          <p:cNvPicPr>
            <a:picLocks noChangeAspect="1" noChangeArrowheads="1"/>
          </p:cNvPicPr>
          <p:nvPr/>
        </p:nvPicPr>
        <p:blipFill>
          <a:blip r:embed="rId2" cstate="print"/>
          <a:srcRect t="9239" b="21983"/>
          <a:stretch>
            <a:fillRect/>
          </a:stretch>
        </p:blipFill>
        <p:spPr bwMode="auto">
          <a:xfrm>
            <a:off x="0" y="0"/>
            <a:ext cx="9144000" cy="79564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214686"/>
            <a:ext cx="9144000" cy="32162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ИСТОРИЧНОСТЬ</a:t>
            </a:r>
            <a:endParaRPr lang="ru-RU" sz="9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ХРИСТА</a:t>
            </a:r>
            <a:endParaRPr lang="ru-RU" sz="11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01" y="151180"/>
            <a:ext cx="864399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</a:t>
            </a:r>
            <a:r>
              <a:rPr lang="ru-RU" sz="2800" dirty="0"/>
              <a:t>Но ни все оправдания, какие можно получить от людей, ни все богатства, которые этот правитель мог расточить, ни все жертвы, какие он приносил богам, не могли снять с Нерона тягостное обвинение в том, что он, как считали, приказал устроить пожар Рима. Чтобы подавить эти слухи, он обвинил в поджоге и </a:t>
            </a:r>
            <a:r>
              <a:rPr lang="ru-RU" sz="2800" dirty="0" smtClean="0"/>
              <a:t>покарал </a:t>
            </a:r>
            <a:r>
              <a:rPr lang="ru-RU" sz="2800" dirty="0"/>
              <a:t>самыми изощренными пытками людей, которых обычно называли </a:t>
            </a:r>
            <a:r>
              <a:rPr lang="ru-RU" sz="2800" dirty="0">
                <a:solidFill>
                  <a:srgbClr val="C00000"/>
                </a:solidFill>
              </a:rPr>
              <a:t>христианами</a:t>
            </a:r>
            <a:r>
              <a:rPr lang="ru-RU" sz="2800" dirty="0"/>
              <a:t> и ненавидели за их чудовищные преступления. </a:t>
            </a:r>
            <a:r>
              <a:rPr lang="ru-RU" sz="2800" dirty="0">
                <a:solidFill>
                  <a:srgbClr val="C00000"/>
                </a:solidFill>
              </a:rPr>
              <a:t>Христос</a:t>
            </a:r>
            <a:r>
              <a:rPr lang="ru-RU" sz="2800" dirty="0"/>
              <a:t>, по имени которого они так назывались, был казнен </a:t>
            </a:r>
            <a:r>
              <a:rPr lang="ru-RU" sz="2800" dirty="0">
                <a:solidFill>
                  <a:srgbClr val="C00000"/>
                </a:solidFill>
              </a:rPr>
              <a:t>Понтием Пилатом, прокуратором Иудеи во время правления Тиберия</a:t>
            </a:r>
            <a:r>
              <a:rPr lang="ru-RU" sz="2800" dirty="0"/>
              <a:t>: однако пагубный сей предрассудок, исчезнув на время, вспыхнул вновь, причем не только в Иудее, где возникло это зло, но также и в Риме</a:t>
            </a:r>
            <a:r>
              <a:rPr lang="ru-RU" sz="2800" dirty="0" smtClean="0"/>
              <a:t>».</a:t>
            </a:r>
          </a:p>
          <a:p>
            <a:pPr algn="r"/>
            <a:r>
              <a:rPr lang="ru-RU" sz="2800" b="1" i="1" dirty="0" err="1" smtClean="0"/>
              <a:t>Корнелий</a:t>
            </a:r>
            <a:r>
              <a:rPr lang="ru-RU" sz="2800" b="1" i="1" dirty="0" smtClean="0"/>
              <a:t> Тацит Анналы </a:t>
            </a:r>
            <a:r>
              <a:rPr lang="en-US" sz="2800" b="1" i="1" dirty="0" smtClean="0"/>
              <a:t>XV</a:t>
            </a:r>
            <a:r>
              <a:rPr lang="ru-RU" sz="2800" b="1" i="1" dirty="0" smtClean="0"/>
              <a:t>. 44 (род.52-54 от Р.Х. 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01" y="151180"/>
            <a:ext cx="864399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«В то время был мудрый человек, называемый </a:t>
            </a:r>
            <a:r>
              <a:rPr lang="ru-RU" sz="3600" dirty="0">
                <a:solidFill>
                  <a:srgbClr val="C00000"/>
                </a:solidFill>
              </a:rPr>
              <a:t>Иисусом</a:t>
            </a:r>
            <a:r>
              <a:rPr lang="ru-RU" sz="3600" dirty="0"/>
              <a:t>. Был Он праведен и известен добродетелью. И многие из числа евреев и </a:t>
            </a:r>
            <a:r>
              <a:rPr lang="ru-RU" sz="3600" dirty="0" smtClean="0"/>
              <a:t>других </a:t>
            </a:r>
            <a:r>
              <a:rPr lang="ru-RU" sz="3600" dirty="0"/>
              <a:t>народов стали Его учениками. </a:t>
            </a:r>
            <a:r>
              <a:rPr lang="ru-RU" sz="3600" dirty="0">
                <a:solidFill>
                  <a:srgbClr val="C00000"/>
                </a:solidFill>
              </a:rPr>
              <a:t>Пилат</a:t>
            </a:r>
            <a:r>
              <a:rPr lang="ru-RU" sz="3600" dirty="0"/>
              <a:t> приговорил </a:t>
            </a:r>
            <a:r>
              <a:rPr lang="ru-RU" sz="3600" dirty="0">
                <a:solidFill>
                  <a:srgbClr val="C00000"/>
                </a:solidFill>
              </a:rPr>
              <a:t>Его </a:t>
            </a:r>
            <a:r>
              <a:rPr lang="ru-RU" sz="3600" dirty="0" smtClean="0">
                <a:solidFill>
                  <a:srgbClr val="C00000"/>
                </a:solidFill>
              </a:rPr>
              <a:t>к смерти </a:t>
            </a:r>
            <a:r>
              <a:rPr lang="ru-RU" sz="3600" dirty="0">
                <a:solidFill>
                  <a:srgbClr val="C00000"/>
                </a:solidFill>
              </a:rPr>
              <a:t>на кресте</a:t>
            </a:r>
            <a:r>
              <a:rPr lang="ru-RU" sz="3600" dirty="0"/>
              <a:t>. И те, кто стал Его учениками, не отвергли Его учения. По их словам, </a:t>
            </a:r>
            <a:r>
              <a:rPr lang="ru-RU" sz="3600" dirty="0">
                <a:solidFill>
                  <a:srgbClr val="C00000"/>
                </a:solidFill>
              </a:rPr>
              <a:t>Он явился им живым через три дня после распятия</a:t>
            </a:r>
            <a:r>
              <a:rPr lang="ru-RU" sz="3600" dirty="0"/>
              <a:t>; потому и был Он, возможно, тем Мессией, о котором говорили пророки, описывая чудеса.» </a:t>
            </a:r>
            <a:endParaRPr lang="ru-RU" sz="3600" dirty="0" smtClean="0"/>
          </a:p>
          <a:p>
            <a:pPr algn="r"/>
            <a:r>
              <a:rPr lang="ru-RU" sz="2800" b="1" i="1" dirty="0" smtClean="0"/>
              <a:t>Иосиф </a:t>
            </a:r>
            <a:r>
              <a:rPr lang="ru-RU" sz="2800" b="1" i="1" dirty="0"/>
              <a:t>Флавий «Иудейские древности» </a:t>
            </a:r>
            <a:r>
              <a:rPr lang="en-US" sz="2800" b="1" i="1" dirty="0"/>
              <a:t>XVIII</a:t>
            </a:r>
            <a:r>
              <a:rPr lang="ru-RU" sz="2800" b="1" i="1" dirty="0"/>
              <a:t>, </a:t>
            </a:r>
            <a:r>
              <a:rPr lang="ru-RU" sz="2800" b="1" i="1" dirty="0" smtClean="0"/>
              <a:t>33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христ-картинки\Христос\1263866295_1208282999_pashaf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74" y="0"/>
            <a:ext cx="10170763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христ-картинки\Христос\10066696~Satan-Offers-Jesus-All-Kinds-of-Nice-Things-if-He-Will-Only-Renounce-His-Mission-But-He-.jpg"/>
          <p:cNvPicPr>
            <a:picLocks noChangeAspect="1" noChangeArrowheads="1"/>
          </p:cNvPicPr>
          <p:nvPr/>
        </p:nvPicPr>
        <p:blipFill>
          <a:blip r:embed="rId2" cstate="print"/>
          <a:srcRect l="16927" t="9393" r="7031" b="144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христ-картинки\Христос\f5cfcc208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807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Принципы Царства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G:\христ-картинки\Христос\0_580e_34419c2e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6786610" cy="5089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51435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Закон, имея тень будущих благ, а не самый образ вещей, одними и теми же жертвами, каждый год постоянно приносимыми, никогда не может сделать совершенными приходящих [с ними]. (Евр.10:1)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4929198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думайте, что Я пришел нарушить закон или пророков: не нарушить пришел Я, но исполнить. (Матф.5:17)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G:\христ-картинки\Христос\06b1084651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85728"/>
            <a:ext cx="3429004" cy="464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Царь учил семи принципам царства – Матфея 13:1‑52.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1714488"/>
            <a:ext cx="80010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Ибо кто имеет, тому дано будет и приумножится, а кто не имеет, у того отнимется и то, что имеет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Разумение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 себе корень и постоянство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Забота века сего и обольщение богатства заглушает слово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Время роста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Царство Небесное подобно зерну горчичному, подобно закваске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Подобно Царство Небесное сокровищу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429684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Царь предсказал Свой окончательный триумф – Матфея 24:1‑25:46.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1857364"/>
            <a:ext cx="7715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Глады, моры, землетрясения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Войны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Охлаждение любви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Гонения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Лжепророки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Проповедь Евангелия по всему миру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христ-картинки\Христос\62194578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60219"/>
            <a:ext cx="5256584" cy="6797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28670"/>
            <a:ext cx="78581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Итак идите, научите все народы, крестя их во имя Отца и Сына и Святого Духа, уча их соблюдать все, что Я повелел вам; и се, Я с вами во все дни до скончания века. Аминь.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(Матф.28:19,20)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ЕВАНГЕЛИЕ ОТ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92880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Мессия,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Сын Божий,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Победитель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1266" name="Picture 2" descr="G:\христ-картинки\Христос\42688431_copy_of_jes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6461" y="1285860"/>
            <a:ext cx="4947539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Дима\Desktop\Обзор Нового завета\840852218.jpg"/>
          <p:cNvPicPr>
            <a:picLocks noChangeAspect="1" noChangeArrowheads="1"/>
          </p:cNvPicPr>
          <p:nvPr/>
        </p:nvPicPr>
        <p:blipFill>
          <a:blip r:embed="rId2" cstate="print"/>
          <a:srcRect t="5172" b="4682"/>
          <a:stretch>
            <a:fillRect/>
          </a:stretch>
        </p:blipFill>
        <p:spPr bwMode="auto">
          <a:xfrm>
            <a:off x="-214346" y="214290"/>
            <a:ext cx="4981290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C:\Users\Дима\Desktop\Обзор Нового завета\mormon-jesus-healing.jpg"/>
          <p:cNvPicPr>
            <a:picLocks noChangeAspect="1" noChangeArrowheads="1"/>
          </p:cNvPicPr>
          <p:nvPr/>
        </p:nvPicPr>
        <p:blipFill>
          <a:blip r:embed="rId3" cstate="print"/>
          <a:srcRect b="25001"/>
          <a:stretch>
            <a:fillRect/>
          </a:stretch>
        </p:blipFill>
        <p:spPr bwMode="auto">
          <a:xfrm>
            <a:off x="5000596" y="2973585"/>
            <a:ext cx="4143404" cy="3884415"/>
          </a:xfrm>
          <a:prstGeom prst="rect">
            <a:avLst/>
          </a:prstGeom>
          <a:noFill/>
        </p:spPr>
      </p:pic>
      <p:pic>
        <p:nvPicPr>
          <p:cNvPr id="14341" name="Picture 5" descr="C:\Users\Дима\Desktop\Обзор Нового завета\726993471.jpg"/>
          <p:cNvPicPr>
            <a:picLocks noChangeAspect="1" noChangeArrowheads="1"/>
          </p:cNvPicPr>
          <p:nvPr/>
        </p:nvPicPr>
        <p:blipFill>
          <a:blip r:embed="rId4" cstate="print"/>
          <a:srcRect b="4546"/>
          <a:stretch>
            <a:fillRect/>
          </a:stretch>
        </p:blipFill>
        <p:spPr bwMode="auto">
          <a:xfrm>
            <a:off x="4762500" y="0"/>
            <a:ext cx="4381500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Дима\Desktop\Обзор Нового завета\16957-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069478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Дима\Desktop\Обзор Нового завета\96406_900.jpg"/>
          <p:cNvPicPr>
            <a:picLocks noChangeAspect="1" noChangeArrowheads="1"/>
          </p:cNvPicPr>
          <p:nvPr/>
        </p:nvPicPr>
        <p:blipFill>
          <a:blip r:embed="rId2" cstate="print"/>
          <a:srcRect l="14062" t="8388" r="15625" b="4586"/>
          <a:stretch>
            <a:fillRect/>
          </a:stretch>
        </p:blipFill>
        <p:spPr bwMode="auto">
          <a:xfrm>
            <a:off x="0" y="0"/>
            <a:ext cx="92541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Дима\Desktop\Обзор Нового завета\voskreshenie__lazarya_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8726" y="943"/>
            <a:ext cx="10072726" cy="6857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христ-картинки\Христос\1jesus_sa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590"/>
            <a:ext cx="5715040" cy="6743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христ-картинки\Христос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728570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785794"/>
            <a:ext cx="8001056" cy="49859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Исторические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писания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Послания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письма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   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Пророческие писания  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Дима\Desktop\Обзор Нового завета\smokovn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725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15 И сказал им: идите по всему миру и проповедуйте Евангелие всей твари.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16 Кто будет веровать и креститься, спасен будет; а кто не будет веровать, осужден будет.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17 Уверовавших же будут сопровождать сии знамения: именем Моим будут изгонять бесов; будут говорить новыми языками;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18 будут брать змей; и если что смертоносное выпьют, не повредит им; возложат руки на больных, и они будут здоровы.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19 И так Господь, после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беседования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 ними, вознесся на небо и воссел одесную Бога.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 А они пошли и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проповедывали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везде, при Господнем содействии и подкреплении слова последующими знамениями. Аминь. (Мар.16:15-20)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ЕВАНГЕЛИЕ ОТ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ЛУКИ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G:\христ-картинки\Христос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14422"/>
            <a:ext cx="709829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4572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Мессия,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Сын Человеческий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има\Desktop\Обзор Нового завета\Захария-и-ангел-в-храме-290x2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86380" cy="5286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Дима\Desktop\Обзор Нового завета\141 Blagochestiviy starets Sime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682" y="1643050"/>
            <a:ext cx="4251318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Дима\Desktop\Обзор Нового завета\bloodson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9525000" cy="7143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Дима\Desktop\Обзор Нового завета\1317499000_nov3-021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4929190" cy="6900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христ-картинки\Христос\04139b517de8dab17fa7383d828107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14356"/>
            <a:ext cx="54208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ЕВАНГЕЛИЕ ОТ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ИОАННА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07194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Мессия, Слово Божие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Дима\Desktop\Обзор Нового завета\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268760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Вода жизни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4:14 7:37-39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ма\Desktop\Обзор Нового завета\577515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525035" cy="7143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4221088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Свет миру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8:12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Дима\Desktop\Обзор Нового завета\1367761118_big_11005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268760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Хлеб жизни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6:35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ма\Desktop\Обзор Нового завета\1375797625_roman_empire_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97084" cy="6858000"/>
          </a:xfrm>
          <a:prstGeom prst="rect">
            <a:avLst/>
          </a:prstGeom>
          <a:noFill/>
        </p:spPr>
      </p:pic>
      <p:pic>
        <p:nvPicPr>
          <p:cNvPr id="4099" name="Picture 3" descr="C:\Users\Дима\Desktop\Обзор Нового завета\570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14290"/>
            <a:ext cx="4772025" cy="2886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Дима\Desktop\Обзор Нового завета\0a074bbc767c7d1e90f7d2a9876d75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7925"/>
            <a:ext cx="4429156" cy="353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христ-картинки\Христос\45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826675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Дверь овцам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10:7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христ-картинки\Христос\0_1905f_a743a4d1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826675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Пастырь добрый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10:11-14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Дима\Desktop\Обзор Нового завета\gallery_promo21244058.jpg"/>
          <p:cNvPicPr>
            <a:picLocks noChangeAspect="1" noChangeArrowheads="1"/>
          </p:cNvPicPr>
          <p:nvPr/>
        </p:nvPicPr>
        <p:blipFill>
          <a:blip r:embed="rId2" cstate="print"/>
          <a:srcRect r="24658"/>
          <a:stretch>
            <a:fillRect/>
          </a:stretch>
        </p:blipFill>
        <p:spPr bwMode="auto">
          <a:xfrm>
            <a:off x="0" y="0"/>
            <a:ext cx="930057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826675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Лоза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15:1-8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ма\Desktop\Обзор Нового завета\jesus-christ-ressurected-370.jpg"/>
          <p:cNvPicPr>
            <a:picLocks noChangeAspect="1" noChangeArrowheads="1"/>
          </p:cNvPicPr>
          <p:nvPr/>
        </p:nvPicPr>
        <p:blipFill>
          <a:blip r:embed="rId2" cstate="print"/>
          <a:srcRect r="10366" b="34147"/>
          <a:stretch>
            <a:fillRect/>
          </a:stretch>
        </p:blipFill>
        <p:spPr bwMode="auto">
          <a:xfrm>
            <a:off x="-285784" y="0"/>
            <a:ext cx="9429784" cy="69280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252536" y="4826675"/>
            <a:ext cx="9396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и Отец - одно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 10:30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G:\христ-картинки\Христос\0_4736b_5ef99285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христ-картинки\Христос\sacr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45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ДЕЯНИЯ АПОСТОЛОВ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Дима\Desktop\Обзор Нового завета\voz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142984"/>
            <a:ext cx="7334708" cy="5464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Дима\Desktop\Обзор Нового завета\Chris-Higham_Pentecost_outpouring.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христ-картинки\церковь\0_15557_4eb2001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047340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ма\Desktop\Обзор Нового завета\peter_chains3-600x539.jpg"/>
          <p:cNvPicPr>
            <a:picLocks noChangeAspect="1" noChangeArrowheads="1"/>
          </p:cNvPicPr>
          <p:nvPr/>
        </p:nvPicPr>
        <p:blipFill>
          <a:blip r:embed="rId2" cstate="print"/>
          <a:srcRect t="13914"/>
          <a:stretch>
            <a:fillRect/>
          </a:stretch>
        </p:blipFill>
        <p:spPr bwMode="auto">
          <a:xfrm>
            <a:off x="-1" y="-214338"/>
            <a:ext cx="9145233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ма\Desktop\Обзор Нового завета\763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18696" cy="571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ма\Desktop\Обзор Нового завета\791751_str.2_GN03_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Иакова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81369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зная, что испытание вашей веры производит терпение;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терпение же должно иметь совершенное действие, чтобы вы были совершенны во всей полноте, без всякого недостатка. (Иак.1:3,4)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41764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Ибо, как тело без духа мертво, так и вера без дел мертва.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(Иак.2:26)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J:\христ-картинки\церковь\0_fb26_72b601cc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60647"/>
            <a:ext cx="4477022" cy="6294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Братия мои! не многие делайтесь учителями, зная, что мы подвергнемся большему осуждению,</a:t>
            </a: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ибо все мы много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J:\христ-картинки\церковь\362675_1085332223.gi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4664"/>
            <a:ext cx="509925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4797152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согрешаем. Кто не согрешает в слове, тот человек совершенный, могущий обуздать и все тело. (Иак.3:1,2)</a:t>
            </a:r>
            <a:endParaRPr lang="ru-RU" sz="36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христ-картинки\молитва\71057758200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12160" y="548680"/>
            <a:ext cx="28083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тем большую дает благодать; посему и сказано: Бог гордым противится, а смиренным дает благодать.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(Иак.4:6)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Петра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81369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вы - род избранный, царственное священство, народ святой, люди, взятые в удел, дабы возвещать совершенства Призвавшего вас из тьмы в чудный Свой свет;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(1Пет.2:9)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692696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воздавайте злом за зло или ругательством за ругательство; напротив, благословляйте, зная, что вы к тому призваны, чтобы наследовать благословение.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(1Пет.3:9)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4249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Бог же всякой благодати, призвавший нас в вечную славу Свою во Христе Иисусе, Сам, по кратковременном страдании вашем, да совершит вас, да утвердит, да укрепит, да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соделает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непоколебимыми.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Ему слава и держава во веки веков. Аминь.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(1Пет.5:10,11)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Петра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7129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 вы, прилагая к сему все старание, покажите в вере вашей добродетель, в добродетели рассудительность, в рассудительности воздержание, в воздержании терпение, в терпении благочестие, в благочестии братолюбие, в братолюбии любовь. Если это в вас есть и умножается, то вы не останетесь без успеха и плода в познании Господа нашего Иисуса Христа.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(2Пет.1:5-8)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1, 2, 3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ИОАННА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556792"/>
            <a:ext cx="87129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 если же ходим во свете, подобно как Он во свете, то имеем общение друг с другом, и Кровь Иисуса Христа, Сына Его, очищает нас от всякого греха.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Если говорим, что не имеем греха, - обманываем самих себя, и истины нет в нас.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 Если исповедуем грехи наши, то Он, будучи верен и праведен, простит нам грехи наши и очистит нас от всякой неправды.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(1Иоан.1:7-9)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ма\Desktop\Обзор Нового завета\Ancient-Greek-and-Roman-Philosophy-Workshop.jpg"/>
          <p:cNvPicPr>
            <a:picLocks noChangeAspect="1" noChangeArrowheads="1"/>
          </p:cNvPicPr>
          <p:nvPr/>
        </p:nvPicPr>
        <p:blipFill>
          <a:blip r:embed="rId2" cstate="print"/>
          <a:srcRect b="194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352839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Всякий, ненавидящий брата своего, есть человекоубийца; а вы знаете, что никакой человекоубийца не имеет жизни вечной, в нем пребывающей.</a:t>
            </a:r>
          </a:p>
          <a:p>
            <a:r>
              <a:rPr lang="ru-RU" sz="3200" dirty="0" smtClean="0"/>
              <a:t>(1Иоан.3:15)</a:t>
            </a:r>
            <a:endParaRPr lang="ru-RU" sz="3200" dirty="0"/>
          </a:p>
        </p:txBody>
      </p:sp>
      <p:pic>
        <p:nvPicPr>
          <p:cNvPr id="4098" name="Picture 2" descr="J:\христ-картинки\церковь\убийство.jpg"/>
          <p:cNvPicPr>
            <a:picLocks noChangeAspect="1" noChangeArrowheads="1"/>
          </p:cNvPicPr>
          <p:nvPr/>
        </p:nvPicPr>
        <p:blipFill>
          <a:blip r:embed="rId2" cstate="print"/>
          <a:srcRect l="22686" r="20935"/>
          <a:stretch>
            <a:fillRect/>
          </a:stretch>
        </p:blipFill>
        <p:spPr bwMode="auto">
          <a:xfrm>
            <a:off x="4067944" y="332656"/>
            <a:ext cx="4680520" cy="6219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365104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говорит: "я люблю Бога", а брата своего ненавидит, тот лжец: ибо не любящий брата своего, которого видит, как может любить Бога, Которого не видит? (1Иоан.4:20)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J:\христ-картинки\церковь\Diversity_Matters_photo_without_wording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0648"/>
            <a:ext cx="3672408" cy="3025068"/>
          </a:xfrm>
          <a:prstGeom prst="heart">
            <a:avLst/>
          </a:prstGeom>
          <a:ln w="19050" cap="rnd"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Иуды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7129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24 Могущему же соблюсти вас от падения и поставить пред славою Своею непорочными в радости,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25 Единому Премудрому Богу, Спасителю нашему чрез Иисуса Христа Господа нашего, слава и величие, сила и власть прежде всех веков, ныне и во все веки. Аминь.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(Иуд.1:24,25)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Послание Римлянам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G:\христ-картинки\Христос\3dc523da5eca.jpg"/>
          <p:cNvPicPr>
            <a:picLocks noChangeAspect="1" noChangeArrowheads="1"/>
          </p:cNvPicPr>
          <p:nvPr/>
        </p:nvPicPr>
        <p:blipFill>
          <a:blip r:embed="rId2" cstate="print"/>
          <a:srcRect t="19736"/>
          <a:stretch>
            <a:fillRect/>
          </a:stretch>
        </p:blipFill>
        <p:spPr bwMode="auto">
          <a:xfrm>
            <a:off x="1785918" y="1071546"/>
            <a:ext cx="5214974" cy="5548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христ-картинки\Христос\allincluded.ru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5"/>
            <a:ext cx="7962900" cy="677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христ-картинки\Христос\46530999e106e6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5143536" cy="6937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1-е Послание Коринфянам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Users\user\Downloads\Обзор Нового завета\4883799869_0b70036b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268761"/>
            <a:ext cx="7296810" cy="5472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wnloads\Обзор Нового завета\357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08912" cy="6437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Диск-F\Клипарты\!!!Христ-клипарт\семья\семья\62127336_sem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932" y="404664"/>
            <a:ext cx="9177932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Диск-F\Клипарты\!!!Христ-клипарт\Христос\0ba58fdc-d869-48ec-a096-9ff4e717743e_20090306021434_Gotowe-komunia-zyczen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488832" cy="6009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ЕВАНГЕЛИЕ ОТ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МАТФЕЯ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928802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Мессия, 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Царь </a:t>
            </a:r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Иудеев</a:t>
            </a:r>
          </a:p>
        </p:txBody>
      </p:sp>
      <p:pic>
        <p:nvPicPr>
          <p:cNvPr id="7170" name="Picture 2" descr="G:\христ-картинки\Христос\0_90e2d_9f6e41d3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166802"/>
            <a:ext cx="4424906" cy="5691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79928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 Если я говорю языками человеческими и ангельскими, а любви не имею, то я - медь звенящая или кимвал звучащий.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Если имею [дар] пророчества, и знаю все тайны, и имею всякое познание и всю веру, так что [могу] и горы переставлять, а не имею любви, - то я ничто.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(1Кор.13:1,2)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13 А теперь пребывают сии три: вера, надежда, любовь; но любовь из них больше.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(1Кор.13:13)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Обзор Нового завета\Х2.1-300x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6420" y="0"/>
            <a:ext cx="1018094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2-е Послание Коринфянам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Users\user\Downloads\Обзор Нового завета\Павел-молится-о-церкв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184576" cy="5256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Обзор Нового завета\pogertvovaniya-dlya-sove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5616624" cy="655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Обзор Нового завета\Wvq-TTuFivg.jpg"/>
          <p:cNvPicPr>
            <a:picLocks noChangeAspect="1" noChangeArrowheads="1"/>
          </p:cNvPicPr>
          <p:nvPr/>
        </p:nvPicPr>
        <p:blipFill>
          <a:blip r:embed="rId2" cstate="print"/>
          <a:srcRect r="11673"/>
          <a:stretch>
            <a:fillRect/>
          </a:stretch>
        </p:blipFill>
        <p:spPr bwMode="auto">
          <a:xfrm>
            <a:off x="3131840" y="1752972"/>
            <a:ext cx="6012160" cy="51050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Послание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Галатам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68760"/>
            <a:ext cx="4464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Итак стойте в свободе, которую даровал нам Христос, и не подвергайтесь опять игу рабства.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(Гал.5:1)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Послание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Эфесянам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25689"/>
            <a:ext cx="88204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16 непрестанно благодарю за вас [Бога], вспоминая о вас в молитвах моих, 17 чтобы Бог Господа нашего Иисуса Христа, Отец славы, дал вам Духа премудрости и откровения к познанию Его, 18 и просветил очи сердца вашего, дабы вы познали, в чем состоит надежда призвания Его, и какое богатство славного наследия Его для святых, 19 и как безмерно величие могущества Его в нас, верующих по действию державной силы Его, 20 которою Он воздействовал во Христе, воскресив Его из мертвых и посадив одесную Себя на небесах,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21 превыше всякого Начальства, и Власти, и Силы, и Господства, и всякого имени, именуемого не только в сем веке, но и в будущем, 22 и все покорил под ноги Его, и поставил Его выше всего, главою Церкви, 23 которая есть Тело Его, полнота Наполняющего все во всем.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(Еф.1:16-23)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Обзор Нового завета\l6cc2e6a940274620346037b4310e367f1319439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9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:\Диск-F\Клипарты\!!!Христ-клипарт\семья\семья\185327_162164617194900_100002040885792_330989_4228343_n.jpg"/>
          <p:cNvPicPr>
            <a:picLocks noChangeAspect="1" noChangeArrowheads="1"/>
          </p:cNvPicPr>
          <p:nvPr/>
        </p:nvPicPr>
        <p:blipFill>
          <a:blip r:embed="rId2" cstate="print"/>
          <a:srcRect t="8072" b="21207"/>
          <a:stretch>
            <a:fillRect/>
          </a:stretch>
        </p:blipFill>
        <p:spPr bwMode="auto">
          <a:xfrm>
            <a:off x="-262435" y="0"/>
            <a:ext cx="95407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wnloads\Обзор Нового завета\rimlyanin-in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171400"/>
            <a:ext cx="5472608" cy="7495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292080" y="1052736"/>
            <a:ext cx="3672408" cy="44012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Наконец, братия мои, укрепляйтесь Господом и могуществом силы Его.</a:t>
            </a:r>
          </a:p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(Еф.6:10)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Послание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Филиппийцам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628800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Все могу в укрепляющем меня Иисусе Христе.</a:t>
            </a:r>
          </a:p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(Фил.4:13)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290" name="Picture 2" descr="C:\Users\user\Downloads\Обзор Нового завета\x_5cf5a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810000" cy="467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ВоскрШкола\Уроки\Пастырь-мой\h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21495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РОЖДЕНИЕ ХРИСТА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Послание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Колоссянам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12776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Итак, если вы воскресли со Христом, то ищите горнего, где Христос сидит одесную Бога;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о горнем помышляйте, а не о земном.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(Кол.3:1,2)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1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2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ФЕССАЛОНИКИЙЦАМ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K:\Диск-F\Клипарты\!!!Христ-клипарт\молитва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480720" cy="4806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wnloads\Обзор Нового завета\90217672_422254_458172354215761_2009582470_n_2oe_Prishestvie_Hrista.jpg"/>
          <p:cNvPicPr>
            <a:picLocks noChangeAspect="1" noChangeArrowheads="1"/>
          </p:cNvPicPr>
          <p:nvPr/>
        </p:nvPicPr>
        <p:blipFill>
          <a:blip r:embed="rId2" cstate="print"/>
          <a:srcRect l="12807"/>
          <a:stretch>
            <a:fillRect/>
          </a:stretch>
        </p:blipFill>
        <p:spPr bwMode="auto">
          <a:xfrm>
            <a:off x="0" y="-1"/>
            <a:ext cx="9144000" cy="6976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ТИМОФЕЮ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ТИТУ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ПАСТОРСКИЕ ПОСЛАНИЯ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212976"/>
            <a:ext cx="81369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Вникай в себя и в учение; занимайся сим постоянно: ибо, так поступая, и себя спасешь и слушающих тебя.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(1Тим.4:16)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1369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сей причине напоминаю тебе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возгревать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дар Божий, который в тебе через мое рукоположение;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ибо дал нам Бог духа не боязни, но силы и любви и целомудрия.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(2Тим.1:6,7)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Писание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богодухновенно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и полезно для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научения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обличения, для исправления, для наставления в праведности,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 будет совершен Божий человек, ко всякому доброму делу приготовлен.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(2Тим.3:16,17)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ФИЛИМОНУ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дабы общение веры твоей оказалось деятельным в познании всякого у вас добра во Христе Иисусе.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(Флм.1:6)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Послание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Евреям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Кому когда из Ангелов сказал [Бог]: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седи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одесную Меня, доколе положу врагов Твоих в подножие ног Твоих?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(Евр.1:13)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48883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Посему мы должны быть особенно внимательны к слышанному, чтобы не отпасть.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Ибо, если через Ангелов возвещенное слово было твердо, и всякое преступление и непослушание получало праведное воздаяние,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то как мы избежим,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вознерадев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толиком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спасении, которое, быв сначала проповедано Господом, в нас утвердилось слышавшими [от Него],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(Евр.2:1-3)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христ-картинки\Христос\354293092.jpg"/>
          <p:cNvPicPr>
            <a:picLocks noChangeAspect="1" noChangeArrowheads="1"/>
          </p:cNvPicPr>
          <p:nvPr/>
        </p:nvPicPr>
        <p:blipFill>
          <a:blip r:embed="rId2" cstate="print"/>
          <a:srcRect b="7295"/>
          <a:stretch>
            <a:fillRect/>
          </a:stretch>
        </p:blipFill>
        <p:spPr bwMode="auto">
          <a:xfrm>
            <a:off x="827584" y="-315415"/>
            <a:ext cx="7344816" cy="453650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9512" y="4221088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Итак, братия святые, участники в небесном звании, уразумейте Посланника и Первосвященника исповедания нашего, Иисуса Христа, (Евр.3:1)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Ибо слово Божие живо и действенно и острее всякого меча обоюдоострого: оно проникает до разделения души и духа, составов и мозгов, и судит помышления и намерения сердечные.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(Евр.4:12)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J:\христ-картинки\Библия\deniBibliii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996952"/>
            <a:ext cx="4550147" cy="3639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Христ-клипарт\рождество\ioann_zlatou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714355"/>
            <a:ext cx="4706955" cy="5617869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8596" y="500042"/>
            <a:ext cx="5429288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 декабря </a:t>
            </a:r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388 года </a:t>
            </a:r>
          </a:p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Иоанн </a:t>
            </a:r>
          </a:p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Златоуст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0648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Посему и Бог, желая преимущественнее показать наследникам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обетования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непреложность Своей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воли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употребил в посредство клятву,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дабы в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двух непреложных вещах, в которых невозможно Богу солгать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твердое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утешение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имели мы, прибегшие взяться за предлежащую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надежду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(Евр.6:17,18)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3529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Вера же есть осуществление ожидаемого и уверенность в невидимом.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ней свидетельствованы древние.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(Евр.11:1,2)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J:\христ-картинки\Христос\f_3051275.jpg"/>
          <p:cNvPicPr>
            <a:picLocks noChangeAspect="1" noChangeArrowheads="1"/>
          </p:cNvPicPr>
          <p:nvPr/>
        </p:nvPicPr>
        <p:blipFill>
          <a:blip r:embed="rId2" cstate="print"/>
          <a:srcRect b="55247"/>
          <a:stretch>
            <a:fillRect/>
          </a:stretch>
        </p:blipFill>
        <p:spPr bwMode="auto">
          <a:xfrm>
            <a:off x="251520" y="6398"/>
            <a:ext cx="8748464" cy="6851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39552" y="5517232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Иисус Христос вчера и сегодня и во веки Тот же. (Евр.13:8)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христ-картинки\Христос\82661502_d41228a951f6_Iisus_sredi_7_svetiln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429309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Книга Откровение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5157192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есмь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Альфа и Омега, начало и конец, говорит Господь, Который есть и был и грядет, Вседержитель. (Откр.1:8)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христ-картинки\церковь\Ten-virgins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09394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3263562_Puzzle_FourHorsesOfTheApocalypse_500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77520" y="-92710"/>
            <a:ext cx="9521520" cy="695071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929618" cy="5355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Послание семи церквам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Первая любовь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Будь верен до смерти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оставляй здравого учения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Храни сердце чистым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Бодрствуй и будь совершенным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много силы, смирение, слава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Будь ревностен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Христ-клипарт\последнее время\75157199_11_06_2011_Baxter_Vozvraschenie_Hrista.webp.jpeg"/>
          <p:cNvPicPr>
            <a:picLocks noChangeAspect="1" noChangeArrowheads="1"/>
          </p:cNvPicPr>
          <p:nvPr/>
        </p:nvPicPr>
        <p:blipFill>
          <a:blip r:embed="rId2" cstate="print"/>
          <a:srcRect l="9375" r="10156"/>
          <a:stretch>
            <a:fillRect/>
          </a:stretch>
        </p:blipFill>
        <p:spPr bwMode="auto">
          <a:xfrm>
            <a:off x="0" y="0"/>
            <a:ext cx="9286908" cy="6886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5891281_neves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4468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w-jerusalem2_f0e54baf9f4745f199196739357e1b93_9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4510" y="0"/>
            <a:ext cx="5554980" cy="68580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2125</Words>
  <Application>Microsoft Office PowerPoint</Application>
  <PresentationFormat>Экран (4:3)</PresentationFormat>
  <Paragraphs>192</Paragraphs>
  <Slides>103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103</vt:i4>
      </vt:variant>
    </vt:vector>
  </HeadingPairs>
  <TitlesOfParts>
    <vt:vector size="104" baseType="lpstr">
      <vt:lpstr>Тема Office</vt:lpstr>
      <vt:lpstr>ОБЗОР  НОВОГО ЗАВЕТА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НОВОГО ЗАВЕТА</dc:title>
  <dc:creator>Дима</dc:creator>
  <cp:lastModifiedBy>LENOVO</cp:lastModifiedBy>
  <cp:revision>49</cp:revision>
  <dcterms:created xsi:type="dcterms:W3CDTF">2015-10-27T04:06:33Z</dcterms:created>
  <dcterms:modified xsi:type="dcterms:W3CDTF">2022-10-24T06:00:38Z</dcterms:modified>
</cp:coreProperties>
</file>