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4" r:id="rId6"/>
    <p:sldId id="260" r:id="rId7"/>
    <p:sldId id="285" r:id="rId8"/>
    <p:sldId id="293" r:id="rId9"/>
    <p:sldId id="261" r:id="rId10"/>
    <p:sldId id="286" r:id="rId11"/>
    <p:sldId id="262" r:id="rId12"/>
    <p:sldId id="294" r:id="rId13"/>
    <p:sldId id="269" r:id="rId14"/>
    <p:sldId id="295" r:id="rId15"/>
    <p:sldId id="263" r:id="rId16"/>
    <p:sldId id="264" r:id="rId17"/>
    <p:sldId id="265" r:id="rId18"/>
    <p:sldId id="287" r:id="rId19"/>
    <p:sldId id="266" r:id="rId20"/>
    <p:sldId id="296" r:id="rId21"/>
    <p:sldId id="267" r:id="rId22"/>
    <p:sldId id="297" r:id="rId23"/>
    <p:sldId id="268" r:id="rId24"/>
    <p:sldId id="298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88" r:id="rId33"/>
    <p:sldId id="277" r:id="rId34"/>
    <p:sldId id="278" r:id="rId35"/>
    <p:sldId id="279" r:id="rId36"/>
    <p:sldId id="289" r:id="rId37"/>
    <p:sldId id="280" r:id="rId38"/>
    <p:sldId id="290" r:id="rId39"/>
    <p:sldId id="281" r:id="rId40"/>
    <p:sldId id="291" r:id="rId41"/>
    <p:sldId id="282" r:id="rId42"/>
    <p:sldId id="283" r:id="rId43"/>
    <p:sldId id="292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7A"/>
    <a:srgbClr val="004D86"/>
    <a:srgbClr val="9A4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889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434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33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301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06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660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14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39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559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99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105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5E36B-1259-4D7C-9AB6-C69F7D8DC69C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D71C6-425C-4C01-AB7C-DC9390447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903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rneo.ru/catalog/disposable-tableware/barnye-aksessuary/salfetki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Льняной фон Стоковые фотографии, картинки, все без лицензионных отчислений  - Envato Elemen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Сервировка в ресторане – виды тарелок и правила - Рестоше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497" y="-42118"/>
            <a:ext cx="10345004" cy="6900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2883089"/>
            <a:ext cx="9144000" cy="180399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Сервировка </a:t>
            </a:r>
            <a:br>
              <a:rPr lang="ru-RU" b="1" dirty="0" smtClean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</a:br>
            <a:r>
              <a:rPr lang="ru-RU" b="1" dirty="0" smtClean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стола</a:t>
            </a:r>
            <a:endParaRPr lang="ru-RU" b="1" dirty="0">
              <a:solidFill>
                <a:srgbClr val="00467A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275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тарелок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Пирожковая тарелка предназначена для гренок, хлеба, масла или пирожков.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Мелкая закусочная (20 см) и большая закусочная (26-31 см) подходят для различных закусок. Большую тарелку можно использовать и для мясных холодных блюд и для горячих десертов с соусом.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Десертная маленькая и глубокая (20 см) для различных десертов, фруктов и т. 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060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тарелок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501" y="1825625"/>
            <a:ext cx="1117751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Расстояния </a:t>
            </a:r>
            <a:r>
              <a:rPr lang="ru-RU" sz="36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 краями соседней посуды не должно быть меньше 50 см. Не стоит делать «башню» из всех видов тарелок. Утвердите меню и подбирайте тарелки соответственно подаваемым блюдам. Если планируете большой банкет из более пяти блюд, то подавайте посуду по мере необходимости.</a:t>
            </a:r>
          </a:p>
        </p:txBody>
      </p:sp>
    </p:spTree>
    <p:extLst>
      <p:ext uri="{BB962C8B-B14F-4D97-AF65-F5344CB8AC3E}">
        <p14:creationId xmlns:p14="http://schemas.microsoft.com/office/powerpoint/2010/main" val="2142893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63568"/>
            <a:ext cx="2988860" cy="43944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7783" y="0"/>
            <a:ext cx="6253285" cy="39032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1817" y="0"/>
            <a:ext cx="6410183" cy="42734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0546" y="3686174"/>
            <a:ext cx="4368139" cy="3288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5192" y="4131643"/>
            <a:ext cx="2843285" cy="2843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1618" y="4131643"/>
            <a:ext cx="3856934" cy="27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9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Принципы сервировки: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8739" y="1566318"/>
            <a:ext cx="11177517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Закусочная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тарелка должна стоять напротив стула на </a:t>
            </a:r>
            <a:endParaRPr lang="ru-RU" sz="3600" b="1" dirty="0" smtClean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сантиметра от края стола. </a:t>
            </a:r>
            <a:endParaRPr lang="ru-RU" sz="3600" b="1" dirty="0" smtClean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будут подаваться несколько блюд, то под закусочную тарелку ставиться тарелка с большим диаметром. </a:t>
            </a:r>
            <a:endParaRPr lang="ru-RU" sz="3600" b="1" dirty="0" smtClean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будет первое блюдо, то должна стоять на столовой тарелке </a:t>
            </a:r>
            <a:r>
              <a:rPr lang="ru-RU" sz="3600" b="1" dirty="0" err="1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бульонница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</a:t>
            </a:r>
            <a:endParaRPr lang="ru-RU" sz="3600" b="1" dirty="0" smtClean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По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желанию ставиться на стол тарелка под хлеб.</a:t>
            </a:r>
          </a:p>
          <a:p>
            <a:pPr marL="0" indent="0">
              <a:buNone/>
            </a:pPr>
            <a:endParaRPr lang="ru-RU" sz="3600" b="1" dirty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0066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1" y="0"/>
            <a:ext cx="10287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8089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Столовые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приборы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047" y="1690688"/>
            <a:ext cx="1094550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Как 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в фильме «Титаник» Молли Браун на светском приеме шепчет молодому Леонардо </a:t>
            </a:r>
            <a:r>
              <a:rPr lang="ru-RU" sz="3200" b="1" dirty="0" err="1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Ди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 </a:t>
            </a:r>
            <a:r>
              <a:rPr lang="ru-RU" sz="3200" b="1" dirty="0" err="1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Каприо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: «Начинайте от тарелки двигайтесь к самому краю». </a:t>
            </a:r>
            <a:endParaRPr lang="ru-RU" sz="3200" b="1" dirty="0" smtClean="0">
              <a:solidFill>
                <a:srgbClr val="004D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anose="02000503020000020003" pitchFamily="2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приборы, которые используются первыми — кладутся ближе к тарелке. И далее — по очередности подаваемых блюд</a:t>
            </a: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Слева от тарелки укладывают вилки, а справа — ножи и ложки. В запасе всегда стоит иметь несколько дополнительных приборов на тот случай, если кому-то из гостей понадобится новый.</a:t>
            </a:r>
          </a:p>
        </p:txBody>
      </p:sp>
    </p:spTree>
    <p:extLst>
      <p:ext uri="{BB962C8B-B14F-4D97-AF65-F5344CB8AC3E}">
        <p14:creationId xmlns:p14="http://schemas.microsoft.com/office/powerpoint/2010/main" val="2371945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Столовые приборы</a:t>
            </a:r>
            <a:endParaRPr lang="ru-RU" dirty="0"/>
          </a:p>
        </p:txBody>
      </p:sp>
      <p:pic>
        <p:nvPicPr>
          <p:cNvPr id="1026" name="Picture 2" descr="столовые прибор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20" y="1786223"/>
            <a:ext cx="10994159" cy="442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05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Посуда для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напитков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Каждый фужер уникален, раскрывает запах и вкус напитка.</a:t>
            </a:r>
            <a:endParaRPr lang="ru-RU" sz="3600" b="1" dirty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anose="02000503020000020003" pitchFamily="2" charset="0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Как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известно, для каждого вида напитков существует свой бокал. Ваша задача – правильно разместить их на праздничном столе. </a:t>
            </a:r>
            <a:endParaRPr lang="ru-RU" sz="3600" b="1" dirty="0" smtClean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Бокалы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обычно располагаются справа от тарелок в одну линию под углом 45 градусов к краю стола.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73138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6225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Посуда для напитков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694158" cy="454787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Поскольку каждый тип напитков также подается в определенное время трапезы (аперитив, основной напиток, десертный напиток, </a:t>
            </a:r>
            <a:r>
              <a:rPr lang="ru-RU" sz="3600" b="1" dirty="0" err="1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дижестив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бокалы убираются вместе с тарелками и приборами.   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Единственный вид бокалов, который всегда остается на столе, это стакан для воды. 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Бокалы должны стоять в той последовательности, в которой подаются напитки, причем первым используется самый дальний бокал.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432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3113"/>
            <a:ext cx="10515600" cy="1325563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Посуда для напитков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506" y="1458676"/>
            <a:ext cx="10816988" cy="531732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расстановки посуды для безалкогольных и алкогольных напитков: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Стакан для воды должен стоять правее центра тарелки. </a:t>
            </a:r>
            <a:endParaRPr lang="ru-RU" sz="3600" b="1" dirty="0" smtClean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Еще правее емкость для напитков алкогольных.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Полный набор для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сервировки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стола включает следующие бокалы: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Стакан для воды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Бокал для шампанского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Бокал для белого вина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Бокал для красного вина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Рюмка для коньяка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Рюмка для водки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Рюмка для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ликера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1710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534" y="529088"/>
            <a:ext cx="113538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Derby" pitchFamily="2" charset="0"/>
              </a:rPr>
              <a:t>Обслуживание </a:t>
            </a:r>
            <a:r>
              <a:rPr lang="ru-RU" dirty="0">
                <a:solidFill>
                  <a:srgbClr val="002060"/>
                </a:solidFill>
                <a:latin typeface="Derby" pitchFamily="2" charset="0"/>
              </a:rPr>
              <a:t>в ресторане должно соответствовать имиджу заведения. Сюда входит и интерьер, и сервис, и сервировка стола. Какие существуют правила сервировки и как накрывать стол для разных типов застолья?</a:t>
            </a:r>
          </a:p>
        </p:txBody>
      </p:sp>
      <p:pic>
        <p:nvPicPr>
          <p:cNvPr id="7172" name="Picture 4" descr="Праздничная сервировка стола - 30.11.2020 - Триал Марке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652" y="2748218"/>
            <a:ext cx="7832679" cy="3948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947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180" y="0"/>
            <a:ext cx="770382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66457"/>
            <a:ext cx="7096077" cy="3991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34918" cy="3356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1078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Derby" pitchFamily="2" charset="0"/>
              </a:rPr>
              <a:t>Посуда и приборы для </a:t>
            </a:r>
            <a:r>
              <a:rPr lang="ru-RU" dirty="0" smtClean="0">
                <a:solidFill>
                  <a:srgbClr val="002060"/>
                </a:solidFill>
                <a:latin typeface="Derby" pitchFamily="2" charset="0"/>
              </a:rPr>
              <a:t>специй</a:t>
            </a:r>
            <a:endParaRPr lang="ru-RU" dirty="0">
              <a:solidFill>
                <a:srgbClr val="002060"/>
              </a:solidFill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8740" y="1690688"/>
            <a:ext cx="1108198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Посуда для специй ставится на стол в последнюю очередь на специальные подставки. Как правило, приборы ставятся в центр стола. Обязательно должны быть солонка и перечница, из дополнительных — растительное масло, уксус и др</a:t>
            </a: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горчицу обязательно ложиться специальная ложечка. Стол можно оформить цветами, но только в том случаи, если, ни у кого из гостей нет аллергии. На тарелки нужно положить салфетки, которые кладутся на колени. Зная эти несложные правила, можно красиво и правильно накрыть стол.</a:t>
            </a:r>
          </a:p>
        </p:txBody>
      </p:sp>
    </p:spTree>
    <p:extLst>
      <p:ext uri="{BB962C8B-B14F-4D97-AF65-F5344CB8AC3E}">
        <p14:creationId xmlns:p14="http://schemas.microsoft.com/office/powerpoint/2010/main" val="11121394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07" y="248289"/>
            <a:ext cx="4152900" cy="6334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742" y="3074371"/>
            <a:ext cx="7567258" cy="3783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4742" y="0"/>
            <a:ext cx="7567258" cy="3682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84746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салфеток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Чаще всего цвет 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салфеток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подбирается в тон праздничным свечам. Существуют целые композиции, сделанные из салфеток.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Вы делаете какие-то особые фигуры, постарайтесь, чтобы после того как салфетку развернут, она не выглядела мятой. Последнее время в моду вошли специальные кольца для салфеток, некоторые из них достойны называться «произведением искусства».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2675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789" y="3381018"/>
            <a:ext cx="4588046" cy="34769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647" y="0"/>
            <a:ext cx="5669069" cy="35211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723866" cy="35211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4951" y="0"/>
            <a:ext cx="4737049" cy="35211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8458" y="3381019"/>
            <a:ext cx="3742324" cy="34769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6377" y="3381019"/>
            <a:ext cx="3999670" cy="34769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39396" y="3294122"/>
            <a:ext cx="1668862" cy="356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63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стола к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завтраку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909" y="1825625"/>
            <a:ext cx="11191165" cy="47253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Базовые 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сервировки превратят обычный завтрак в мини-праздник. Из обязательных элементов на столе должны присутствовать: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Закусочная и пирожковая тарелка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Фужер для сока/воды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Кофейная или чайная пара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Блюдце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Хлеб ставится в центр стола в плетенной корзиночке, а масло в керамической или фарфоровой масленке. </a:t>
            </a:r>
            <a:endParaRPr lang="ru-RU" sz="3200" b="1" dirty="0" smtClean="0">
              <a:solidFill>
                <a:srgbClr val="004D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Приборы 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 специями, салфетки и вазы с цветами также можно разместить по центру.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3325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319" y="365125"/>
            <a:ext cx="11464119" cy="1325563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стола к завтраку</a:t>
            </a:r>
            <a:endParaRPr lang="ru-RU" dirty="0"/>
          </a:p>
        </p:txBody>
      </p:sp>
      <p:pic>
        <p:nvPicPr>
          <p:cNvPr id="4" name="Picture 2" descr="сервировка стола к завтрак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617" y="1473959"/>
            <a:ext cx="7804067" cy="5202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3543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стола к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обеду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816988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Сервировка 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обеденного стола должна предусматривать быстрое обслуживание гостей. Каждому ставится пустая суповая тарелка. Гораздо проще обойти всех с половником и кастрюлькой, чем бегать с полными тарелками. Иногда кастрюлю с супом ставят в центр стола.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Второе 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блюдо подается на общей тарелке, которое также устанавливают по центру.</a:t>
            </a:r>
            <a:b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89991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стола к обеду</a:t>
            </a:r>
            <a:endParaRPr lang="ru-RU" dirty="0"/>
          </a:p>
        </p:txBody>
      </p:sp>
      <p:pic>
        <p:nvPicPr>
          <p:cNvPr id="3074" name="Picture 2" descr="сервировка стола к обед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899" y="1842686"/>
            <a:ext cx="7165976" cy="4751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Сервировка стола к обеду в домашних условиях: фото, правила этикета, схемы,  советы эксперт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4" y="1458988"/>
            <a:ext cx="5276234" cy="3515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9673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стола к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ужину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sz="36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Ужин </a:t>
            </a:r>
            <a:r>
              <a:rPr lang="ru-RU" sz="36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–это приятная традиция совместного времяпрепровождения. Красивая сервировка поможет выразить ваши теплые чувства и заботу о близких людях.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Вид </a:t>
            </a:r>
            <a:r>
              <a:rPr lang="ru-RU" sz="36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тарелок определяется исходя из меню. Обязательно ставят бокалы и фужеры для напитков. Если позволяет место, то можно разместить кофейные или чайные чашки. Если нет — то под рукой должен быть специальный столик.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624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Основные правила сервировки стола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004D86"/>
                </a:solidFill>
              </a:rPr>
              <a:t>Сервировать стол следует согласно следующему плану: </a:t>
            </a:r>
            <a:endParaRPr lang="ru-RU" sz="4000" b="1" dirty="0" smtClean="0">
              <a:solidFill>
                <a:srgbClr val="004D86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004D86"/>
                </a:solidFill>
              </a:rPr>
              <a:t>Скатерть;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004D86"/>
                </a:solidFill>
              </a:rPr>
              <a:t>Тарелки</a:t>
            </a:r>
            <a:r>
              <a:rPr lang="ru-RU" sz="4000" b="1" dirty="0">
                <a:solidFill>
                  <a:srgbClr val="004D86"/>
                </a:solidFill>
              </a:rPr>
              <a:t>; </a:t>
            </a:r>
            <a:endParaRPr lang="ru-RU" sz="4000" b="1" dirty="0" smtClean="0">
              <a:solidFill>
                <a:srgbClr val="004D86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004D86"/>
                </a:solidFill>
              </a:rPr>
              <a:t>Столовые приборы;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>
                <a:solidFill>
                  <a:srgbClr val="004D86"/>
                </a:solidFill>
              </a:rPr>
              <a:t>Б</a:t>
            </a:r>
            <a:r>
              <a:rPr lang="ru-RU" sz="4000" b="1" dirty="0" smtClean="0">
                <a:solidFill>
                  <a:srgbClr val="004D86"/>
                </a:solidFill>
              </a:rPr>
              <a:t>окалы</a:t>
            </a:r>
            <a:r>
              <a:rPr lang="ru-RU" sz="4000" b="1" dirty="0">
                <a:solidFill>
                  <a:srgbClr val="004D86"/>
                </a:solidFill>
              </a:rPr>
              <a:t>, фужеры, стаканы</a:t>
            </a:r>
            <a:r>
              <a:rPr lang="ru-RU" sz="4000" b="1" dirty="0" smtClean="0">
                <a:solidFill>
                  <a:srgbClr val="004D86"/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>
                <a:solidFill>
                  <a:srgbClr val="004D86"/>
                </a:solidFill>
              </a:rPr>
              <a:t>С</a:t>
            </a:r>
            <a:r>
              <a:rPr lang="ru-RU" sz="4000" b="1" dirty="0" smtClean="0">
                <a:solidFill>
                  <a:srgbClr val="004D86"/>
                </a:solidFill>
              </a:rPr>
              <a:t>алфетки</a:t>
            </a:r>
            <a:r>
              <a:rPr lang="ru-RU" sz="4000" b="1" dirty="0">
                <a:solidFill>
                  <a:srgbClr val="004D86"/>
                </a:solidFill>
              </a:rPr>
              <a:t> </a:t>
            </a:r>
            <a:endParaRPr lang="ru-RU" sz="4000" b="1" dirty="0" smtClean="0">
              <a:solidFill>
                <a:srgbClr val="004D86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>
                <a:solidFill>
                  <a:srgbClr val="004D86"/>
                </a:solidFill>
              </a:rPr>
              <a:t>У</a:t>
            </a:r>
            <a:r>
              <a:rPr lang="ru-RU" sz="4000" b="1" dirty="0" smtClean="0">
                <a:solidFill>
                  <a:srgbClr val="004D86"/>
                </a:solidFill>
              </a:rPr>
              <a:t>крашение </a:t>
            </a:r>
            <a:r>
              <a:rPr lang="ru-RU" sz="4000" b="1" dirty="0">
                <a:solidFill>
                  <a:srgbClr val="004D86"/>
                </a:solidFill>
              </a:rPr>
              <a:t>стола. </a:t>
            </a:r>
          </a:p>
        </p:txBody>
      </p:sp>
      <p:pic>
        <p:nvPicPr>
          <p:cNvPr id="14338" name="Picture 2" descr="Как сервировать стол по правилам этикета: блог интернет-магазина Fism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356" y="2471473"/>
            <a:ext cx="5260614" cy="3949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8719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стола к ужину</a:t>
            </a:r>
            <a:endParaRPr lang="ru-RU" dirty="0"/>
          </a:p>
        </p:txBody>
      </p:sp>
      <p:pic>
        <p:nvPicPr>
          <p:cNvPr id="5122" name="Picture 2" descr="сервировка стола к ужин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910" y="2183111"/>
            <a:ext cx="6859706" cy="4673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Сервировка стола на день рождения, нюансы выбора украшен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70" y="1447579"/>
            <a:ext cx="6290243" cy="4193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8624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pic>
        <p:nvPicPr>
          <p:cNvPr id="21506" name="Picture 2" descr="Сервировка стола в ресторане — думаете, это просто? | Товары для Вас и  Вашего бизнеса | Дз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665" y="2840346"/>
            <a:ext cx="4789227" cy="392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Derby" pitchFamily="2" charset="0"/>
              </a:rPr>
              <a:t>Правила сервировки стола в </a:t>
            </a:r>
            <a:r>
              <a:rPr lang="ru-RU" dirty="0" smtClean="0">
                <a:solidFill>
                  <a:srgbClr val="002060"/>
                </a:solidFill>
                <a:latin typeface="Derby" pitchFamily="2" charset="0"/>
              </a:rPr>
              <a:t>ресторане</a:t>
            </a:r>
            <a:endParaRPr lang="ru-RU" dirty="0">
              <a:solidFill>
                <a:srgbClr val="002060"/>
              </a:solidFill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</a:t>
            </a:r>
            <a:r>
              <a:rPr lang="ru-RU" sz="36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декорирование стола в ресторане привлекает новых клиентов. Сервировка придает статус заведению</a:t>
            </a:r>
            <a:r>
              <a:rPr lang="ru-RU" sz="36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ru-RU" sz="10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0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Существует два вида </a:t>
            </a:r>
            <a:r>
              <a:rPr lang="ru-RU" sz="3600" b="1" dirty="0" smtClean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сервировки: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Предварительная;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Исполнительная.</a:t>
            </a:r>
            <a:endParaRPr lang="ru-RU" sz="3600" b="1" dirty="0">
              <a:solidFill>
                <a:srgbClr val="00467A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20885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89943" cy="1325563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Предварительная сервировка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593613"/>
            <a:ext cx="10515600" cy="51210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Используется во всех заведениях общественного питания. В этом случае сервировка служит частью интерьера. На стол выставляют ограниченное количество предметов:</a:t>
            </a:r>
          </a:p>
          <a:p>
            <a:r>
              <a:rPr lang="ru-RU" sz="30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Пирожковые тарелки</a:t>
            </a:r>
          </a:p>
          <a:p>
            <a:r>
              <a:rPr lang="ru-RU" sz="30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Столовые приборы</a:t>
            </a:r>
          </a:p>
          <a:p>
            <a:r>
              <a:rPr lang="ru-RU" sz="30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Приборы для специй</a:t>
            </a:r>
          </a:p>
          <a:p>
            <a:r>
              <a:rPr lang="ru-RU" sz="30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Фужеры</a:t>
            </a:r>
          </a:p>
          <a:p>
            <a:r>
              <a:rPr lang="ru-RU" sz="30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Салфетки</a:t>
            </a:r>
          </a:p>
          <a:p>
            <a:r>
              <a:rPr lang="ru-RU" sz="30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Декор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8434" name="Picture 2" descr="Как правильно сервировать стол в ресторане? - Компания ARKWOO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29" y="2919176"/>
            <a:ext cx="6606594" cy="3795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8495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Исполнительная сервировка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398" y="3798761"/>
            <a:ext cx="4638675" cy="3057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9361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Исполнительная </a:t>
            </a:r>
            <a:r>
              <a:rPr lang="ru-RU" sz="4000" b="1" dirty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сервировка применяется при заранее определенном меню. </a:t>
            </a:r>
            <a:endParaRPr lang="ru-RU" sz="4000" b="1" dirty="0" smtClean="0">
              <a:solidFill>
                <a:srgbClr val="00467A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Ее </a:t>
            </a:r>
            <a:r>
              <a:rPr lang="ru-RU" sz="4000" b="1" dirty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чаще используют на банкетах, </a:t>
            </a:r>
            <a:r>
              <a:rPr lang="ru-RU" sz="4000" b="1" dirty="0" err="1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корпоративах</a:t>
            </a:r>
            <a:r>
              <a:rPr lang="ru-RU" sz="4000" b="1" dirty="0">
                <a:solidFill>
                  <a:srgbClr val="00467A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других мероприятиях, когда все тонкости проведения уже обговорены.</a:t>
            </a:r>
          </a:p>
        </p:txBody>
      </p:sp>
    </p:spTree>
    <p:extLst>
      <p:ext uri="{BB962C8B-B14F-4D97-AF65-F5344CB8AC3E}">
        <p14:creationId xmlns:p14="http://schemas.microsoft.com/office/powerpoint/2010/main" val="11022163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Derby" pitchFamily="2" charset="0"/>
              </a:rPr>
              <a:t>Праздничная сервировка</a:t>
            </a:r>
            <a:endParaRPr lang="ru-RU" dirty="0">
              <a:solidFill>
                <a:srgbClr val="002060"/>
              </a:solidFill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Сервировка </a:t>
            </a:r>
            <a:r>
              <a:rPr lang="ru-RU" sz="36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праздничного стола предполагает особый подход. Она должна быть функциональной и </a:t>
            </a:r>
            <a:r>
              <a:rPr lang="ru-RU" sz="36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элегантной.</a:t>
            </a:r>
            <a:endParaRPr lang="ru-RU" sz="3600" b="1" dirty="0">
              <a:solidFill>
                <a:srgbClr val="004D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2796" y="3429000"/>
            <a:ext cx="7486157" cy="3258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86657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День рождения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Сервировка 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праздничного стола отличается от классической следующим: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обе сторона стола ставятся корзины с фруктами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планируется детский день рождения — проявите фантазию. Стол можно украсить замком принцессы, причудливыми морскими пейзажами и т. п.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Составляйте меню отталкиваясь от предпочтений именинника и гостей. Возможно среди них есть вегетарианцы или аллергики.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44336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17390" cy="3302189"/>
          </a:xfrm>
          <a:prstGeom prst="rect">
            <a:avLst/>
          </a:prstGeom>
        </p:spPr>
      </p:pic>
      <p:pic>
        <p:nvPicPr>
          <p:cNvPr id="20484" name="Picture 4" descr="birthday brunch table setting Off 65%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925" y="-519113"/>
            <a:ext cx="4918075" cy="737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7695" y="-17310"/>
            <a:ext cx="4263138" cy="68753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319499"/>
            <a:ext cx="5075385" cy="355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5774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Новогодний стол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611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Главным 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украшением каждого новогоднего стола — это свечи, еловые ветви и елочные шары. Такой декор создает атмосферу уюта и волшебства.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Центр 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стола не стоит сильно загромождать. Помните, что основное блюдо — мясо, рыба — впереди. Количество салатников должно соответствовать количеству гостей. Это делается для удобства гостей.</a:t>
            </a:r>
            <a:b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Украсить 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 могут и сами блюда — искусные нарезки в виде елок или символа Нового года и т. д.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8966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557" y="-46914"/>
            <a:ext cx="6395443" cy="37450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5860580" cy="39265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43325"/>
            <a:ext cx="3571875" cy="3114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75" y="3534770"/>
            <a:ext cx="3859733" cy="33232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1608" y="3555571"/>
            <a:ext cx="4740584" cy="330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630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Сладкий стол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457136"/>
            <a:ext cx="10898875" cy="50391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Сервировка 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сладкого стола предусматривает количество десертных тарелок равное, собственно, количеству подаваемых десертов.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Чай 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подается в заварочном чайнике, чтобы регулировать крепость напитка.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Допускаются 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сырные нарезки, канапе и крекеры.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Можно </a:t>
            </a:r>
            <a:r>
              <a:rPr lang="ru-RU" sz="3200" b="1" dirty="0" err="1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засервировать</a:t>
            </a:r>
            <a:r>
              <a:rPr lang="ru-RU" sz="3200" b="1" dirty="0">
                <a:solidFill>
                  <a:srgbClr val="004D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сладкий стол под «шведский». Гости будут походить и набирать на тарелку нужное им количество десертов. Такой формат подойдет для мероприятий на свежем воздухе или для небольших помещений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5795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Основные правила сервировки 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стола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2540" y="1690688"/>
            <a:ext cx="11199125" cy="47221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книгу судят по обложке, </a:t>
            </a: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заведение - по его внешнему </a:t>
            </a: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виду и сервису.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Столовые приборы должны быть идеально чистыми. Чтобы добиться сверкающей чистоты — протрите сначала их влажным теплым полотенцем, затем сухим.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думайте, что никто не обращает внимание на скатерть. Это тот самый элемент сервировки, который задает тон и настроение празднику. Забудьте про клеенки, используйте текстиль: скатерти или стильные сеты</a:t>
            </a: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95671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36558"/>
            <a:ext cx="6354857" cy="42355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203" y="2773362"/>
            <a:ext cx="5105797" cy="40846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4857" y="0"/>
            <a:ext cx="5837143" cy="40665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4837" y="3590042"/>
            <a:ext cx="4899544" cy="32679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3590042"/>
            <a:ext cx="2524837" cy="324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1491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Украшение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стола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8033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Основой «композиции» будет скатерть. Здесь важно учитывать все: </a:t>
            </a: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</a:t>
            </a: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цвет, текстура. Если вы решили отказаться от скатерти — используйте сеты</a:t>
            </a:r>
            <a:r>
              <a:rPr lang="ru-RU" sz="3200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endParaRPr lang="ru-RU" sz="1000" b="1" dirty="0">
              <a:solidFill>
                <a:srgbClr val="0046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Декорирование стола продолжается цветами. Предпочтительно использовать живые цветы. Они выглядят элегантно и наполняют помещение ароматом. Сейчас становятся популярными цветовые композиции из искусственных растений.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7728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Украшение стола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Еще одним элементом декора являются свечи. Их лучше использовать в вечернее время суток.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Красивая посуда сама по себе украшение мероприятия. Не экономьте не сервизах и наборах— они прослужат вам не один год.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46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большинстве случаев украшение стола — дело фантазии декораторов. Сервировка стола — безграничное пространство для самых безумных идей.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6956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391" y="3237161"/>
            <a:ext cx="5353526" cy="3479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155" y="-83044"/>
            <a:ext cx="4725729" cy="35442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3242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1884" y="0"/>
            <a:ext cx="2950116" cy="33782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0917" y="3388547"/>
            <a:ext cx="3456833" cy="332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72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Основные правила сервировки стола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953466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Украшение стола играет ключевую роль. Пожалуй, самым выигрышным вариантом будут живые цветы.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запасе всегда должен быть дополнительный набор посуды. На тот случай, если гостей окажется больше, чем вы рассчитывали.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столовых приборов равно количеству подаваемых блюд.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простые правила, которых стоит придерживаться: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89787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Подбор скатерти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854" y="1825625"/>
            <a:ext cx="1116386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этикету сервировка стола начинается со скатерти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Свес 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должен составлять более 20-30 см. Длиннее — будет неудобно гостям, а короче — некрасиво смотрится.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несколько рекомендаций к выбору скатерти: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Беспроигрышным вариантом всегда будет белая скатерть. Это неизменный спутник крупных банкетов и официальных приемов. В любой момент вы можете обыграть ее под стиль заведения или формат мероприятия добавив цветную дорожку или </a:t>
            </a:r>
            <a:r>
              <a:rPr lang="ru-RU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подтарельники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361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895" y="3028358"/>
            <a:ext cx="3724701" cy="3724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Подбор скатерти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1597" y="1552670"/>
            <a:ext cx="10515600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70C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можете отказать от скатерти вообще и использовать сеты, или как их еще называют сервировочные салфетки. Они могут быть любой формы (круглые, квадратные или прямоугольные) и из любого материала (фаянс, бамбук, пластик и т. д.). Заведения быстрого питания используют сеты из бумаги.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70C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скатерть не скользила по столу под нее </a:t>
            </a:r>
            <a:r>
              <a:rPr lang="ru-RU" sz="3200" b="1" dirty="0" err="1" smtClean="0">
                <a:solidFill>
                  <a:srgbClr val="0070C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стелят</a:t>
            </a:r>
            <a:r>
              <a:rPr lang="ru-RU" sz="3200" b="1" dirty="0" smtClean="0">
                <a:solidFill>
                  <a:srgbClr val="0070C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клеенку (в том случае, если поверхность стола полированная).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1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32218" cy="30980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5954" y="0"/>
            <a:ext cx="4136046" cy="30980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1456" y="2751673"/>
            <a:ext cx="6290544" cy="41063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3843" y="-130478"/>
            <a:ext cx="3351349" cy="3351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091" y="3098042"/>
            <a:ext cx="6757608" cy="375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71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ейтральный деловой фон для презентации - 59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Сервировка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rby" pitchFamily="2" charset="0"/>
              </a:rPr>
              <a:t>тарелок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rby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417" y="1690688"/>
            <a:ext cx="11191165" cy="457517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000" b="1" i="1" dirty="0">
                <a:solidFill>
                  <a:srgbClr val="004D86"/>
                </a:solidFill>
              </a:rPr>
              <a:t>Перед тем как выставить тарелки — убедитесь, что они </a:t>
            </a:r>
            <a:r>
              <a:rPr lang="ru-RU" sz="3000" b="1" i="1" u="sng" dirty="0">
                <a:solidFill>
                  <a:srgbClr val="004D86"/>
                </a:solidFill>
              </a:rPr>
              <a:t>чистые, без разводов и пятен</a:t>
            </a:r>
            <a:r>
              <a:rPr lang="ru-RU" sz="3000" b="1" i="1" u="sng" dirty="0" smtClean="0">
                <a:solidFill>
                  <a:srgbClr val="004D86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b="1" dirty="0">
                <a:solidFill>
                  <a:srgbClr val="004D86"/>
                </a:solidFill>
              </a:rPr>
              <a:t>Все тарелки классифицируются по размерам и предназначению: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b="1" dirty="0">
                <a:solidFill>
                  <a:srgbClr val="004D86"/>
                </a:solidFill>
              </a:rPr>
              <a:t>Сервировочная тарелка — основа оформления стола. Диаметром не меньше 30 см, абсолютно плоская. Она служит подставкой под остальные тарелки. Остается на столе до подачи десерта.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b="1" dirty="0">
                <a:solidFill>
                  <a:srgbClr val="004D86"/>
                </a:solidFill>
              </a:rPr>
              <a:t>Суповая тарелка емкостью до 300 мл ставится если в меню есть крем-суп. Для прозрачных бульонов предусмотрена тарелка объемом до 450 мл с двумя ручками. Если в меню не предусмотрены супы — на ее место ставится тарелка для закусок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8455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1206</Words>
  <Application>Microsoft Office PowerPoint</Application>
  <PresentationFormat>Широкоэкранный</PresentationFormat>
  <Paragraphs>131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0" baseType="lpstr">
      <vt:lpstr>Adventure</vt:lpstr>
      <vt:lpstr>Arial</vt:lpstr>
      <vt:lpstr>Calibri</vt:lpstr>
      <vt:lpstr>Calibri Light</vt:lpstr>
      <vt:lpstr>Derby</vt:lpstr>
      <vt:lpstr>Wingdings</vt:lpstr>
      <vt:lpstr>Тема Office</vt:lpstr>
      <vt:lpstr>Сервировка  стола</vt:lpstr>
      <vt:lpstr>Презентация PowerPoint</vt:lpstr>
      <vt:lpstr>Основные правила сервировки стола</vt:lpstr>
      <vt:lpstr>Основные правила сервировки стола</vt:lpstr>
      <vt:lpstr>Основные правила сервировки стола</vt:lpstr>
      <vt:lpstr>Подбор скатерти</vt:lpstr>
      <vt:lpstr>Подбор скатерти</vt:lpstr>
      <vt:lpstr>Презентация PowerPoint</vt:lpstr>
      <vt:lpstr>Сервировка тарелок</vt:lpstr>
      <vt:lpstr>Сервировка тарелок</vt:lpstr>
      <vt:lpstr>Сервировка тарелок</vt:lpstr>
      <vt:lpstr>Презентация PowerPoint</vt:lpstr>
      <vt:lpstr>Принципы сервировки:</vt:lpstr>
      <vt:lpstr>Презентация PowerPoint</vt:lpstr>
      <vt:lpstr>Столовые приборы</vt:lpstr>
      <vt:lpstr>Столовые приборы</vt:lpstr>
      <vt:lpstr>Посуда для напитков</vt:lpstr>
      <vt:lpstr>Посуда для напитков</vt:lpstr>
      <vt:lpstr>Посуда для напитков</vt:lpstr>
      <vt:lpstr>Презентация PowerPoint</vt:lpstr>
      <vt:lpstr>Посуда и приборы для специй</vt:lpstr>
      <vt:lpstr>Презентация PowerPoint</vt:lpstr>
      <vt:lpstr>Сервировка салфеток</vt:lpstr>
      <vt:lpstr>Презентация PowerPoint</vt:lpstr>
      <vt:lpstr>Сервировка стола к завтраку</vt:lpstr>
      <vt:lpstr>Сервировка стола к завтраку</vt:lpstr>
      <vt:lpstr>Сервировка стола к обеду</vt:lpstr>
      <vt:lpstr>Сервировка стола к обеду</vt:lpstr>
      <vt:lpstr>Сервировка стола к ужину</vt:lpstr>
      <vt:lpstr>Сервировка стола к ужину</vt:lpstr>
      <vt:lpstr>Правила сервировки стола в ресторане</vt:lpstr>
      <vt:lpstr>Предварительная сервировка</vt:lpstr>
      <vt:lpstr>Исполнительная сервировка</vt:lpstr>
      <vt:lpstr>Праздничная сервировка</vt:lpstr>
      <vt:lpstr>День рождения</vt:lpstr>
      <vt:lpstr>Презентация PowerPoint</vt:lpstr>
      <vt:lpstr>Новогодний стол</vt:lpstr>
      <vt:lpstr>Презентация PowerPoint</vt:lpstr>
      <vt:lpstr>Сладкий стол</vt:lpstr>
      <vt:lpstr>Презентация PowerPoint</vt:lpstr>
      <vt:lpstr>Украшение стола</vt:lpstr>
      <vt:lpstr>Украшение стола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Computer61</dc:creator>
  <cp:lastModifiedBy>Computer61</cp:lastModifiedBy>
  <cp:revision>21</cp:revision>
  <dcterms:created xsi:type="dcterms:W3CDTF">2023-12-13T05:37:55Z</dcterms:created>
  <dcterms:modified xsi:type="dcterms:W3CDTF">2023-12-13T09:05:02Z</dcterms:modified>
</cp:coreProperties>
</file>