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revisionInfo.xml" ContentType="application/vnd.ms-powerpoint.revisioninfo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sldIdLst>
    <p:sldId id="256" r:id="rId2"/>
    <p:sldId id="260" r:id="rId3"/>
    <p:sldId id="257" r:id="rId4"/>
    <p:sldId id="258" r:id="rId5"/>
    <p:sldId id="259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39028BA-5B34-4076-B709-C9A936823B48}" v="29" dt="2023-10-25T16:11:59.68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0" d="100"/>
          <a:sy n="80" d="100"/>
        </p:scale>
        <p:origin x="-102" y="-56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microsoft.com/office/2015/10/relationships/revisionInfo" Target="revisionInfo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6 Imagen" descr="Dibujo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>
            <a:lvl1pPr>
              <a:defRPr b="1" cap="none" spc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defRPr>
            </a:lvl1pPr>
          </a:lstStyle>
          <a:p>
            <a:r>
              <a:rPr lang="ru-RU"/>
              <a:t>Образец заголовка</a:t>
            </a:r>
            <a:endParaRPr lang="es-ES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s-ES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5E995F-8AE9-4B9F-A56F-941CA1E94EE1}" type="datetimeFigureOut">
              <a:rPr lang="ru-RU" smtClean="0"/>
              <a:pPr/>
              <a:t>15.12.2023</a:t>
            </a:fld>
            <a:endParaRPr lang="ru-RU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999AC5-1FE1-4486-A94F-1AC639C5514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8800464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5E995F-8AE9-4B9F-A56F-941CA1E94EE1}" type="datetimeFigureOut">
              <a:rPr lang="ru-RU" smtClean="0"/>
              <a:pPr/>
              <a:t>15.12.2023</a:t>
            </a:fld>
            <a:endParaRPr lang="ru-RU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999AC5-1FE1-4486-A94F-1AC639C5514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8964254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5E995F-8AE9-4B9F-A56F-941CA1E94EE1}" type="datetimeFigureOut">
              <a:rPr lang="ru-RU" smtClean="0"/>
              <a:pPr/>
              <a:t>15.12.2023</a:t>
            </a:fld>
            <a:endParaRPr lang="ru-RU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999AC5-1FE1-4486-A94F-1AC639C5514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8772153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 cap="none" spc="0">
                <a:ln w="18415" cmpd="sng">
                  <a:solidFill>
                    <a:srgbClr val="0066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defRPr>
            </a:lvl1pPr>
          </a:lstStyle>
          <a:p>
            <a:r>
              <a:rPr lang="ru-RU"/>
              <a:t>Образец заголовка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800">
                <a:ln>
                  <a:noFill/>
                </a:ln>
                <a:solidFill>
                  <a:srgbClr val="0000CC"/>
                </a:solidFill>
              </a:defRPr>
            </a:lvl1pPr>
            <a:lvl2pPr>
              <a:defRPr>
                <a:ln>
                  <a:noFill/>
                </a:ln>
                <a:solidFill>
                  <a:srgbClr val="0000CC"/>
                </a:solidFill>
              </a:defRPr>
            </a:lvl2pPr>
            <a:lvl3pPr>
              <a:defRPr>
                <a:ln>
                  <a:noFill/>
                </a:ln>
                <a:solidFill>
                  <a:srgbClr val="0000CC"/>
                </a:solidFill>
              </a:defRPr>
            </a:lvl3pPr>
            <a:lvl4pPr>
              <a:defRPr>
                <a:ln>
                  <a:noFill/>
                </a:ln>
                <a:solidFill>
                  <a:srgbClr val="0000CC"/>
                </a:solidFill>
              </a:defRPr>
            </a:lvl4pPr>
            <a:lvl5pPr>
              <a:defRPr>
                <a:ln>
                  <a:noFill/>
                </a:ln>
                <a:solidFill>
                  <a:srgbClr val="0000CC"/>
                </a:solidFill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s-ES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5E995F-8AE9-4B9F-A56F-941CA1E94EE1}" type="datetimeFigureOut">
              <a:rPr lang="ru-RU" smtClean="0"/>
              <a:pPr/>
              <a:t>15.12.2023</a:t>
            </a:fld>
            <a:endParaRPr lang="ru-RU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999AC5-1FE1-4486-A94F-1AC639C5514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9964323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5E995F-8AE9-4B9F-A56F-941CA1E94EE1}" type="datetimeFigureOut">
              <a:rPr lang="ru-RU" smtClean="0"/>
              <a:pPr/>
              <a:t>15.12.2023</a:t>
            </a:fld>
            <a:endParaRPr lang="ru-RU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999AC5-1FE1-4486-A94F-1AC639C5514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9048790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5E995F-8AE9-4B9F-A56F-941CA1E94EE1}" type="datetimeFigureOut">
              <a:rPr lang="ru-RU" smtClean="0"/>
              <a:pPr/>
              <a:t>15.12.2023</a:t>
            </a:fld>
            <a:endParaRPr lang="ru-RU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999AC5-1FE1-4486-A94F-1AC639C5514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8072535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5E995F-8AE9-4B9F-A56F-941CA1E94EE1}" type="datetimeFigureOut">
              <a:rPr lang="ru-RU" smtClean="0"/>
              <a:pPr/>
              <a:t>15.12.2023</a:t>
            </a:fld>
            <a:endParaRPr lang="ru-RU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999AC5-1FE1-4486-A94F-1AC639C5514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1036211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5E995F-8AE9-4B9F-A56F-941CA1E94EE1}" type="datetimeFigureOut">
              <a:rPr lang="ru-RU" smtClean="0"/>
              <a:pPr/>
              <a:t>15.12.2023</a:t>
            </a:fld>
            <a:endParaRPr lang="ru-RU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999AC5-1FE1-4486-A94F-1AC639C5514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8964310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5E995F-8AE9-4B9F-A56F-941CA1E94EE1}" type="datetimeFigureOut">
              <a:rPr lang="ru-RU" smtClean="0"/>
              <a:pPr/>
              <a:t>15.12.2023</a:t>
            </a:fld>
            <a:endParaRPr lang="ru-RU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999AC5-1FE1-4486-A94F-1AC639C5514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0524874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5E995F-8AE9-4B9F-A56F-941CA1E94EE1}" type="datetimeFigureOut">
              <a:rPr lang="ru-RU" smtClean="0"/>
              <a:pPr/>
              <a:t>15.12.2023</a:t>
            </a:fld>
            <a:endParaRPr lang="ru-RU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999AC5-1FE1-4486-A94F-1AC639C5514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6563657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5E995F-8AE9-4B9F-A56F-941CA1E94EE1}" type="datetimeFigureOut">
              <a:rPr lang="ru-RU" smtClean="0"/>
              <a:pPr/>
              <a:t>15.12.2023</a:t>
            </a:fld>
            <a:endParaRPr lang="ru-RU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999AC5-1FE1-4486-A94F-1AC639C5514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6015570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5E995F-8AE9-4B9F-A56F-941CA1E94EE1}" type="datetimeFigureOut">
              <a:rPr lang="ru-RU" smtClean="0"/>
              <a:pPr/>
              <a:t>15.12.2023</a:t>
            </a:fld>
            <a:endParaRPr lang="ru-RU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999AC5-1FE1-4486-A94F-1AC639C5514C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7" name="6 Imagen" descr="Dibujo.bmp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9" name="Rectangle 10"/>
          <p:cNvSpPr>
            <a:spLocks noChangeArrowheads="1"/>
          </p:cNvSpPr>
          <p:nvPr/>
        </p:nvSpPr>
        <p:spPr bwMode="auto">
          <a:xfrm>
            <a:off x="0" y="0"/>
            <a:ext cx="12192000" cy="7010400"/>
          </a:xfrm>
          <a:prstGeom prst="rect">
            <a:avLst/>
          </a:prstGeom>
          <a:gradFill flip="none" rotWithShape="1">
            <a:gsLst>
              <a:gs pos="100000">
                <a:srgbClr val="03D4A8">
                  <a:alpha val="18000"/>
                </a:srgbClr>
              </a:gs>
              <a:gs pos="25000">
                <a:srgbClr val="21D6E0">
                  <a:alpha val="23000"/>
                </a:srgbClr>
              </a:gs>
              <a:gs pos="75000">
                <a:srgbClr val="0087E6">
                  <a:alpha val="25000"/>
                </a:srgbClr>
              </a:gs>
              <a:gs pos="100000">
                <a:srgbClr val="005CBF">
                  <a:alpha val="25999"/>
                </a:srgbClr>
              </a:gs>
            </a:gsLst>
            <a:lin ang="2700000" scaled="1"/>
            <a:tileRect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s-ES" sz="1800"/>
          </a:p>
        </p:txBody>
      </p:sp>
    </p:spTree>
    <p:extLst>
      <p:ext uri="{BB962C8B-B14F-4D97-AF65-F5344CB8AC3E}">
        <p14:creationId xmlns="" xmlns:p14="http://schemas.microsoft.com/office/powerpoint/2010/main" val="2468580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/>
              <a:t>СОВРЕМЕННЫЕ КОМПЬЮТЕРНЫЕ СИСТЕМЫ</a:t>
            </a: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025938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ВСТРОЕННЫЕ КОМПЬЮТЕРЫ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ОБРАБАТЫВАЮТ ЗВУК И ВИДЕО В РЕАЛЬНОМ ВРЕМЕНИ</a:t>
            </a:r>
          </a:p>
          <a:p>
            <a:r>
              <a:rPr lang="ru-RU" dirty="0"/>
              <a:t>УПРАВЛЯЮТ РАБОТОЙ СТАНКОВ С ЧИСЛОВЫМ ПРОГРАММНЫМ УПРАВЛЕНИЕМ (ЧПУ) </a:t>
            </a:r>
          </a:p>
          <a:p>
            <a:r>
              <a:rPr lang="ru-RU" dirty="0"/>
              <a:t>УПРАВЛЯЮТ РАБОТОЙ БАНКОМАТОВ И ПЛАТЕЖНЫХ ТЕРМИНАЛОВ</a:t>
            </a:r>
          </a:p>
          <a:p>
            <a:r>
              <a:rPr lang="ru-RU" dirty="0"/>
              <a:t>УПРАВЛЯЮТ МЕДИЦИНСКИМИ ПРИБОРАМИ</a:t>
            </a:r>
          </a:p>
          <a:p>
            <a:r>
              <a:rPr lang="ru-RU" dirty="0"/>
              <a:t>УПРАВЛЯЮТ САМОЛЕТАМИ И СУДАМИ </a:t>
            </a:r>
          </a:p>
          <a:p>
            <a:r>
              <a:rPr lang="ru-RU" dirty="0"/>
              <a:t>И РЕШАЮТ МНОГИЕ ДРУГИЕ ЗАДАЧИ</a:t>
            </a:r>
          </a:p>
        </p:txBody>
      </p:sp>
    </p:spTree>
    <p:extLst>
      <p:ext uri="{BB962C8B-B14F-4D97-AF65-F5344CB8AC3E}">
        <p14:creationId xmlns="" xmlns:p14="http://schemas.microsoft.com/office/powerpoint/2010/main" val="1310243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ВСТРОЕННЫЕ КОМПЬЮТЕРЫ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09600" y="1600201"/>
            <a:ext cx="6028592" cy="4525963"/>
          </a:xfrm>
        </p:spPr>
        <p:txBody>
          <a:bodyPr/>
          <a:lstStyle/>
          <a:p>
            <a:r>
              <a:rPr lang="ru-RU" dirty="0"/>
              <a:t>ГЛАВНЫЙ ЭЛЕМЕНТ ВСТРОЕННОГО КОМПЬЮТЕРА – </a:t>
            </a:r>
            <a:r>
              <a:rPr lang="ru-RU" b="1" dirty="0"/>
              <a:t>МИКРОКОНТРОЛЛЕР – </a:t>
            </a:r>
            <a:r>
              <a:rPr lang="ru-RU" dirty="0"/>
              <a:t>МИНИАТЮРНЫЙ КОМПЬЮТЕР, В КОТОРОМ НА ОДНОМ КРИСТАЛЛЕ КРЕМНИЯ ОБЪЕДЕНЕНЫ ПРОЦЕССОР, ОПЕРАТИВНАЯ И ПОСТОЯННА ПАМЯТЬ, КАНАЛЫ ВВОДА И ВЫВОДА ДАННЫХ.</a:t>
            </a:r>
            <a:endParaRPr lang="ru-RU" b="1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55181" y="2203919"/>
            <a:ext cx="3683611" cy="3318526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4048441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ПАРАЛЛЕЛЬНЫЕ ВЫЧИСЛЕНИЯ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Важное направление в компьютерах четвертого поколения – ПАРАЛЛЕЛЬНАЯ обработка данных</a:t>
            </a:r>
          </a:p>
          <a:p>
            <a:r>
              <a:rPr lang="ru-RU" dirty="0"/>
              <a:t>ПАРАЛЛЕЛЬНЫЕ ВЫЧИСЛЕНИЯ – это вычисления на многопроцессорных системах, при которых одновременно выполняются многие действия, необходимые для решения одной или нескольких задач.</a:t>
            </a:r>
          </a:p>
        </p:txBody>
      </p:sp>
    </p:spTree>
    <p:extLst>
      <p:ext uri="{BB962C8B-B14F-4D97-AF65-F5344CB8AC3E}">
        <p14:creationId xmlns="" xmlns:p14="http://schemas.microsoft.com/office/powerpoint/2010/main" val="302815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ПАРАЛЛЕЛЬНЫЕ ВЫЧИСЛЕНИЯ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/>
              <a:t>       Два вида параллельных вычислений:</a:t>
            </a:r>
          </a:p>
          <a:p>
            <a:r>
              <a:rPr lang="ru-RU" dirty="0"/>
              <a:t>ПО ЗАДАЧАМ – каждый процессор выполняет свою собственную программу</a:t>
            </a:r>
          </a:p>
          <a:p>
            <a:r>
              <a:rPr lang="ru-RU" dirty="0"/>
              <a:t>ПО ДАННЫМ – несколько процессоров решают одну задачу</a:t>
            </a:r>
          </a:p>
        </p:txBody>
      </p:sp>
    </p:spTree>
    <p:extLst>
      <p:ext uri="{BB962C8B-B14F-4D97-AF65-F5344CB8AC3E}">
        <p14:creationId xmlns="" xmlns:p14="http://schemas.microsoft.com/office/powerpoint/2010/main" val="371873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СУПЕРКОМПЬЮТЕРЫ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09600" y="1600201"/>
            <a:ext cx="5615354" cy="4525963"/>
          </a:xfrm>
        </p:spPr>
        <p:txBody>
          <a:bodyPr/>
          <a:lstStyle/>
          <a:p>
            <a:r>
              <a:rPr lang="ru-RU" dirty="0"/>
              <a:t>Для решения наиболее сложных задач применяют  </a:t>
            </a:r>
            <a:r>
              <a:rPr lang="ru-RU" b="1" dirty="0"/>
              <a:t>суперкомпьютеры</a:t>
            </a:r>
            <a:r>
              <a:rPr lang="ru-RU" dirty="0"/>
              <a:t> . Они обладают огромной вычислительной мощностью и превосходят по своим характеристикам большинство существующих в мире компьютеров. 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65631" y="2617543"/>
            <a:ext cx="5524500" cy="3381375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031175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РАСПРЕДЕЛЕННЫЕ ВЫЧИСЛЕНИЯ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Для решения особо сложных задач возникла идея объединить мощность многих компьютеров.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7409" y="2381983"/>
            <a:ext cx="5238750" cy="413385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591083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РАСПРЕДЕЛЕННЫЕ ВЫЧИСЛЕНИЯ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КЛАСТЕР группа компьютеров, которые обычно расположены в одном или нескольких соседних зданиях и </a:t>
            </a:r>
            <a:r>
              <a:rPr lang="ru-RU" dirty="0" err="1"/>
              <a:t>объеденены</a:t>
            </a:r>
            <a:r>
              <a:rPr lang="ru-RU" dirty="0"/>
              <a:t> в локальную сеть.</a:t>
            </a:r>
          </a:p>
          <a:p>
            <a:r>
              <a:rPr lang="ru-RU" dirty="0"/>
              <a:t>РАСПРЕДЕЛЕННАЯ СИСТЕМА (ГРИД-СИСТЕМА) – это группа независимых компьютером, которая для пользователей представляет собой единую </a:t>
            </a:r>
            <a:r>
              <a:rPr lang="ru-RU"/>
              <a:t>вычислительную систему.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576445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ОБЛАЧНЫЕ ВЫЧИСЛЕНИЯ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ОБЛАЧНЫЕ ВЫЧИСЛЕНИЯ – технология обработки данных, при которой компьютерные ресурсы предоставляются пользователю как интернет-сервис.</a:t>
            </a:r>
          </a:p>
        </p:txBody>
      </p:sp>
    </p:spTree>
    <p:extLst>
      <p:ext uri="{BB962C8B-B14F-4D97-AF65-F5344CB8AC3E}">
        <p14:creationId xmlns="" xmlns:p14="http://schemas.microsoft.com/office/powerpoint/2010/main" val="1588400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ОБЛАЧНЫЕ ВЫЧИСЛЕНИЯ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/>
              <a:t>       ТРИ ОСНОВНЫЕ МОДЕЛИ ОБЛАЧНЫХ ВЫЧИСЛЕНИЙ:</a:t>
            </a:r>
          </a:p>
          <a:p>
            <a:r>
              <a:rPr lang="ru-RU" b="1" dirty="0"/>
              <a:t>Программное обеспечение как услуга – </a:t>
            </a:r>
            <a:r>
              <a:rPr lang="ru-RU" dirty="0"/>
              <a:t>пользователь арендует программное обеспечение провайдера, которое работает в облаке</a:t>
            </a:r>
          </a:p>
          <a:p>
            <a:r>
              <a:rPr lang="ru-RU" b="1" dirty="0"/>
              <a:t>Платформа как услуга – </a:t>
            </a:r>
            <a:r>
              <a:rPr lang="ru-RU" dirty="0"/>
              <a:t>пользователь получает возможность разрабатывать или развертывать готовые программы с помощью инструментов и языков программирования, которые поддерживает провайдер</a:t>
            </a:r>
          </a:p>
          <a:p>
            <a:r>
              <a:rPr lang="ru-RU" b="1" dirty="0"/>
              <a:t>Инфраструктура как услуга – </a:t>
            </a:r>
            <a:r>
              <a:rPr lang="ru-RU" dirty="0"/>
              <a:t>пользователь получает все средства для установки и выполнения любых нужных ему программ, включая операционные системы.</a:t>
            </a:r>
            <a:endParaRPr lang="ru-RU" b="1" dirty="0"/>
          </a:p>
        </p:txBody>
      </p:sp>
    </p:spTree>
    <p:extLst>
      <p:ext uri="{BB962C8B-B14F-4D97-AF65-F5344CB8AC3E}">
        <p14:creationId xmlns="" xmlns:p14="http://schemas.microsoft.com/office/powerpoint/2010/main" val="2771697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ОБЛАЧНЫЕ ВЫЧИСЛЕНИЯ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09600" y="1417638"/>
            <a:ext cx="10972800" cy="5244419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dirty="0"/>
              <a:t>      ПРЕИМУЩЕСТВА</a:t>
            </a:r>
          </a:p>
          <a:p>
            <a:r>
              <a:rPr lang="ru-RU" dirty="0"/>
              <a:t>Данные в облаке доступны из любой точки, где есть доступ в Интернет</a:t>
            </a:r>
          </a:p>
          <a:p>
            <a:r>
              <a:rPr lang="ru-RU" dirty="0"/>
              <a:t>Данные надежно </a:t>
            </a:r>
            <a:r>
              <a:rPr lang="ru-RU" dirty="0" err="1"/>
              <a:t>храняться</a:t>
            </a:r>
            <a:r>
              <a:rPr lang="ru-RU" dirty="0"/>
              <a:t> в центрах обработки данных (ЦОД) крупных компаний</a:t>
            </a:r>
          </a:p>
          <a:p>
            <a:r>
              <a:rPr lang="ru-RU" dirty="0"/>
              <a:t>Доступны большие вычислительные мощности для хранения и обработки данных</a:t>
            </a:r>
          </a:p>
          <a:p>
            <a:r>
              <a:rPr lang="ru-RU" dirty="0"/>
              <a:t>Уменьшаются затраты</a:t>
            </a:r>
          </a:p>
          <a:p>
            <a:pPr marL="0" indent="0">
              <a:buNone/>
            </a:pPr>
            <a:r>
              <a:rPr lang="ru-RU" dirty="0"/>
              <a:t>       НЕДОСТАТКИ</a:t>
            </a:r>
          </a:p>
          <a:p>
            <a:r>
              <a:rPr lang="ru-RU" dirty="0"/>
              <a:t>Они связаны с тем, что ваши данные попадают в руки разработчика облачного программного обеспечения, который теоретически может воспользоваться ими, как захочет. Нередко пользователь не может полностью удалить с серверов свои данные, и они могут храниться годами на дисках провайдера.</a:t>
            </a:r>
          </a:p>
        </p:txBody>
      </p:sp>
    </p:spTree>
    <p:extLst>
      <p:ext uri="{BB962C8B-B14F-4D97-AF65-F5344CB8AC3E}">
        <p14:creationId xmlns="" xmlns:p14="http://schemas.microsoft.com/office/powerpoint/2010/main" val="1570262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КОМПЬЮТЕР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/>
              <a:t>Компьютер</a:t>
            </a:r>
            <a:r>
              <a:rPr lang="ru-RU" dirty="0"/>
              <a:t> – это электронно-вычислительная машина, способная выполнять заданную последовательность операций, называемую программой. Само слово «компьютер» произошло от английских </a:t>
            </a:r>
            <a:r>
              <a:rPr lang="ru-RU" dirty="0" err="1"/>
              <a:t>to</a:t>
            </a:r>
            <a:r>
              <a:rPr lang="ru-RU" dirty="0"/>
              <a:t> </a:t>
            </a:r>
            <a:r>
              <a:rPr lang="ru-RU" dirty="0" err="1"/>
              <a:t>compute</a:t>
            </a:r>
            <a:r>
              <a:rPr lang="ru-RU" dirty="0"/>
              <a:t> («вычислять») и </a:t>
            </a:r>
            <a:r>
              <a:rPr lang="ru-RU" dirty="0" err="1"/>
              <a:t>computer</a:t>
            </a:r>
            <a:r>
              <a:rPr lang="ru-RU" dirty="0"/>
              <a:t> («вычислитель»).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7873" y="3545678"/>
            <a:ext cx="4639659" cy="309235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4020554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ПЕРСПЕКТИВЫ РАЗВИТИЯ КОМПЬЮТЕРОВ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ЯПОНСКИЙ ПРОЕКТПЯТОГО ПОКОЛЕНИЯ -  в основе компьютеров пятого поколения будут не вычисления, а логические заключения, то есть произойдет переход от обработки данных к обработке знаний. </a:t>
            </a:r>
          </a:p>
          <a:p>
            <a:r>
              <a:rPr lang="ru-RU" dirty="0"/>
              <a:t>На основе программного моделирования удалось реализовать лишь отдельные детали проекта.</a:t>
            </a:r>
          </a:p>
        </p:txBody>
      </p:sp>
    </p:spTree>
    <p:extLst>
      <p:ext uri="{BB962C8B-B14F-4D97-AF65-F5344CB8AC3E}">
        <p14:creationId xmlns="" xmlns:p14="http://schemas.microsoft.com/office/powerpoint/2010/main" val="255662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ВЫБОР КОНФИГУРАЦИИ КОМПЬЮТЕРА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09600" y="1417639"/>
            <a:ext cx="10972800" cy="5440362"/>
          </a:xfrm>
        </p:spPr>
        <p:txBody>
          <a:bodyPr>
            <a:normAutofit fontScale="92500" lnSpcReduction="10000"/>
          </a:bodyPr>
          <a:lstStyle/>
          <a:p>
            <a:r>
              <a:rPr lang="ru-RU" dirty="0"/>
              <a:t>КОНФИГУРАЦИЯ КОМПЬЮТЕРА – это набор аппаратного и программного обеспечения, установленного на компьютере.</a:t>
            </a:r>
          </a:p>
          <a:p>
            <a:r>
              <a:rPr lang="ru-RU" dirty="0"/>
              <a:t>1. определить какой именно компьютер нужен (настольный, ноутбук, планшетный или смартфон)</a:t>
            </a:r>
          </a:p>
          <a:p>
            <a:r>
              <a:rPr lang="ru-RU" dirty="0"/>
              <a:t>2. У каждой программы есть минимальные требования, которые необходимо выполнить для ее нормальной работы:</a:t>
            </a:r>
          </a:p>
          <a:p>
            <a:r>
              <a:rPr lang="ru-RU" dirty="0"/>
              <a:t>Тактовая частота процессора</a:t>
            </a:r>
          </a:p>
          <a:p>
            <a:r>
              <a:rPr lang="ru-RU" dirty="0"/>
              <a:t>Объем оперативной памяти</a:t>
            </a:r>
          </a:p>
          <a:p>
            <a:r>
              <a:rPr lang="ru-RU" dirty="0"/>
              <a:t>Объем свободной внешней памяти</a:t>
            </a:r>
          </a:p>
          <a:p>
            <a:r>
              <a:rPr lang="ru-RU" dirty="0"/>
              <a:t>Наличие и характеристики </a:t>
            </a:r>
            <a:r>
              <a:rPr lang="ru-RU" dirty="0" err="1"/>
              <a:t>доп.устройств</a:t>
            </a:r>
            <a:endParaRPr lang="ru-RU" dirty="0"/>
          </a:p>
          <a:p>
            <a:r>
              <a:rPr lang="ru-RU" dirty="0"/>
              <a:t>Характеристики внешних устройств</a:t>
            </a:r>
          </a:p>
          <a:p>
            <a:r>
              <a:rPr lang="ru-RU" dirty="0"/>
              <a:t>Используемая ОС</a:t>
            </a:r>
          </a:p>
        </p:txBody>
      </p:sp>
    </p:spTree>
    <p:extLst>
      <p:ext uri="{BB962C8B-B14F-4D97-AF65-F5344CB8AC3E}">
        <p14:creationId xmlns="" xmlns:p14="http://schemas.microsoft.com/office/powerpoint/2010/main" val="1100100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ТИПЫ БЫТОВЫХ КОМПЬЮТЕРОВ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ОФИСНЫЙ  - надежность и низкая цена</a:t>
            </a:r>
          </a:p>
          <a:p>
            <a:r>
              <a:rPr lang="ru-RU" dirty="0"/>
              <a:t>ДОМАШНИЙ – быстродействие процессора, объем оперативной памяти, размер жесткого диска</a:t>
            </a:r>
          </a:p>
          <a:p>
            <a:r>
              <a:rPr lang="ru-RU" dirty="0"/>
              <a:t>ИГРОВОЙ – жесткий диск достаточно объемный; наушники и микрофон</a:t>
            </a:r>
          </a:p>
          <a:p>
            <a:r>
              <a:rPr lang="ru-RU" dirty="0"/>
              <a:t>ДЛЯ ПРОФЕССИОНАЛЬНОЙ РАБОТЫ С ГРАФИКОЙ И ВИДЕО – мощный многоядерный процессор, большой объем оперативной памяти, вместительный жесткий диск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056199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СТАЦИОНАРНЫЕ КОМПЬЮТЕРЫ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09600" y="1600201"/>
            <a:ext cx="5870457" cy="4525963"/>
          </a:xfrm>
        </p:spPr>
        <p:txBody>
          <a:bodyPr/>
          <a:lstStyle/>
          <a:p>
            <a:pPr marL="0" indent="0">
              <a:buNone/>
            </a:pPr>
            <a:r>
              <a:rPr lang="ru-RU" b="1" dirty="0"/>
              <a:t>НАСТОЛЬНЫЕ ПЕРСОНАЛЬНЫЕ КОМПЬЮТЕРЫ</a:t>
            </a:r>
          </a:p>
          <a:p>
            <a:r>
              <a:rPr lang="ru-RU" dirty="0"/>
              <a:t>состоит из системного блока и подключенных к нему внешних устройств. </a:t>
            </a:r>
          </a:p>
          <a:p>
            <a:r>
              <a:rPr lang="ru-RU" dirty="0"/>
              <a:t>Пользователь сам определяет качественный и количественный состав подключаемых к системному блоку устройств. 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23908" y="2177916"/>
            <a:ext cx="4544538" cy="3370532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4065039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СТАЦИОНАРНЫЕ КОМПЬЮТЕРЫ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03520" y="1600201"/>
            <a:ext cx="6278880" cy="4525963"/>
          </a:xfrm>
        </p:spPr>
        <p:txBody>
          <a:bodyPr/>
          <a:lstStyle/>
          <a:p>
            <a:pPr marL="0" indent="0">
              <a:buNone/>
            </a:pPr>
            <a:r>
              <a:rPr lang="ru-RU" dirty="0"/>
              <a:t>ПРОМЫШЛЕННЫЕ КОМПЬЮТЕРЫ</a:t>
            </a:r>
          </a:p>
          <a:p>
            <a:pPr marL="0" indent="0">
              <a:buNone/>
            </a:pPr>
            <a:r>
              <a:rPr lang="ru-RU" dirty="0"/>
              <a:t>На предприятиях применяют для управления сложной техникой, например в автоматизированных системах управления технологическими процессами (АСУ ТП)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2597241"/>
            <a:ext cx="4587974" cy="2531882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254991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МОБИЛЬНЫЕ УСТРОЙСТВА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09600" y="1600201"/>
            <a:ext cx="5817326" cy="4525963"/>
          </a:xfrm>
        </p:spPr>
        <p:txBody>
          <a:bodyPr/>
          <a:lstStyle/>
          <a:p>
            <a:r>
              <a:rPr lang="ru-RU" dirty="0"/>
              <a:t>НАХОДИТСЯ ПОСТОЯННО С ПОЛЬЗОВАТЕЛЕМ</a:t>
            </a:r>
          </a:p>
          <a:p>
            <a:r>
              <a:rPr lang="ru-RU" dirty="0"/>
              <a:t>ГОТОВО К РАБОТЕ В ЛЮБОЙ МОМЕНТ</a:t>
            </a:r>
          </a:p>
          <a:p>
            <a:r>
              <a:rPr lang="ru-RU" dirty="0"/>
              <a:t>ЯВЛЯЕТСЯ ПЕРСОНАЛЬНЫМ, ОБЫЧНО ЗАЩИЩЕНО ПАРОЛЕМ</a:t>
            </a:r>
          </a:p>
          <a:p>
            <a:r>
              <a:rPr lang="ru-RU" dirty="0"/>
              <a:t>МОЖЕТ ПОДКЛЮЧАТЬСЯ К КОМПЬЮТЕРНЫМ СЕТЯМ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6080" y="2018211"/>
            <a:ext cx="4846320" cy="329184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012398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МОБИЛЬНЫЕ УСТРОЙСТВА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008914" y="1600201"/>
            <a:ext cx="5573486" cy="4525963"/>
          </a:xfrm>
        </p:spPr>
        <p:txBody>
          <a:bodyPr/>
          <a:lstStyle/>
          <a:p>
            <a:r>
              <a:rPr lang="ru-RU" b="1" dirty="0"/>
              <a:t>Ноутбуки</a:t>
            </a:r>
            <a:r>
              <a:rPr lang="ru-RU" dirty="0"/>
              <a:t> </a:t>
            </a:r>
            <a:r>
              <a:rPr lang="ru-RU" b="1" dirty="0"/>
              <a:t> </a:t>
            </a:r>
            <a:r>
              <a:rPr lang="ru-RU" dirty="0"/>
              <a:t> — полноценные компьютеры с клавиатурой, экраном, жестким диском и возможностью использования широкого спектра программ. 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1417638"/>
            <a:ext cx="5033554" cy="5033554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21904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МОБИЛЬНЫЕ УСТРОЙСТВА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/>
              <a:t>Планшетные компьютеры </a:t>
            </a:r>
            <a:r>
              <a:rPr lang="ru-RU" dirty="0"/>
              <a:t> </a:t>
            </a:r>
          </a:p>
          <a:p>
            <a:r>
              <a:rPr lang="ru-RU" dirty="0"/>
              <a:t>(планшеты) имеют ограниченные возможности, виртуальную клавиатуру и операционную систему с набором команд. </a:t>
            </a:r>
          </a:p>
          <a:p>
            <a:endParaRPr lang="ru-RU" dirty="0"/>
          </a:p>
        </p:txBody>
      </p:sp>
      <p:pic>
        <p:nvPicPr>
          <p:cNvPr id="1026" name="Picture 2" descr="https://busell.ru/pic/big/142497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89931" y="12066493"/>
            <a:ext cx="2395460" cy="154360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03581" y="3111690"/>
            <a:ext cx="5242074" cy="3377937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547273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МОБИЛЬНЫЕ УСТРОЙСТВА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/>
              <a:t>Смартфоны</a:t>
            </a:r>
            <a:r>
              <a:rPr lang="ru-RU" dirty="0"/>
              <a:t>  — телефоны с некоторыми возможностями компьютера. 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4330" y="2397369"/>
            <a:ext cx="3836377" cy="3836377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894225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ВСТРОЕННЫЕ КОМПЬЮТЕРЫ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Это компьютеры, которые входят в состав устройства, которым они управляют. </a:t>
            </a:r>
          </a:p>
          <a:p>
            <a:r>
              <a:rPr lang="ru-RU" dirty="0"/>
              <a:t>Они могут решать только заранее определенные задачи, программы для решения которых заранее введены в их память. 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13796" y="3481753"/>
            <a:ext cx="5395271" cy="3281729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000084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 ment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TM02474572[[fn=Медицинский шаблон оформления]]</Template>
  <TotalTime>125</TotalTime>
  <Words>681</Words>
  <Application>Microsoft Office PowerPoint</Application>
  <PresentationFormat>Произвольный</PresentationFormat>
  <Paragraphs>81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La mente</vt:lpstr>
      <vt:lpstr>СОВРЕМЕННЫЕ КОМПЬЮТЕРНЫЕ СИСТЕМЫ</vt:lpstr>
      <vt:lpstr>КОМПЬЮТЕР</vt:lpstr>
      <vt:lpstr>СТАЦИОНАРНЫЕ КОМПЬЮТЕРЫ</vt:lpstr>
      <vt:lpstr>СТАЦИОНАРНЫЕ КОМПЬЮТЕРЫ</vt:lpstr>
      <vt:lpstr>МОБИЛЬНЫЕ УСТРОЙСТВА</vt:lpstr>
      <vt:lpstr>МОБИЛЬНЫЕ УСТРОЙСТВА</vt:lpstr>
      <vt:lpstr>МОБИЛЬНЫЕ УСТРОЙСТВА</vt:lpstr>
      <vt:lpstr>МОБИЛЬНЫЕ УСТРОЙСТВА</vt:lpstr>
      <vt:lpstr>ВСТРОЕННЫЕ КОМПЬЮТЕРЫ</vt:lpstr>
      <vt:lpstr>ВСТРОЕННЫЕ КОМПЬЮТЕРЫ</vt:lpstr>
      <vt:lpstr>ВСТРОЕННЫЕ КОМПЬЮТЕРЫ</vt:lpstr>
      <vt:lpstr>ПАРАЛЛЕЛЬНЫЕ ВЫЧИСЛЕНИЯ</vt:lpstr>
      <vt:lpstr>ПАРАЛЛЕЛЬНЫЕ ВЫЧИСЛЕНИЯ</vt:lpstr>
      <vt:lpstr>СУПЕРКОМПЬЮТЕРЫ</vt:lpstr>
      <vt:lpstr>РАСПРЕДЕЛЕННЫЕ ВЫЧИСЛЕНИЯ</vt:lpstr>
      <vt:lpstr>РАСПРЕДЕЛЕННЫЕ ВЫЧИСЛЕНИЯ</vt:lpstr>
      <vt:lpstr>ОБЛАЧНЫЕ ВЫЧИСЛЕНИЯ</vt:lpstr>
      <vt:lpstr>ОБЛАЧНЫЕ ВЫЧИСЛЕНИЯ</vt:lpstr>
      <vt:lpstr>ОБЛАЧНЫЕ ВЫЧИСЛЕНИЯ</vt:lpstr>
      <vt:lpstr>ПЕРСПЕКТИВЫ РАЗВИТИЯ КОМПЬЮТЕРОВ</vt:lpstr>
      <vt:lpstr>ВЫБОР КОНФИГУРАЦИИ КОМПЬЮТЕРА</vt:lpstr>
      <vt:lpstr>ТИПЫ БЫТОВЫХ КОМПЬЮТЕРОВ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СОВРЕМЕННЫЕ КОМПЬЮТЕРНЫЕ СИСТЕМЫ</dc:title>
  <dc:creator>203№1</dc:creator>
  <cp:lastModifiedBy>User</cp:lastModifiedBy>
  <cp:revision>26</cp:revision>
  <dcterms:created xsi:type="dcterms:W3CDTF">2021-11-24T11:59:19Z</dcterms:created>
  <dcterms:modified xsi:type="dcterms:W3CDTF">2023-12-15T06:13:14Z</dcterms:modified>
</cp:coreProperties>
</file>