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4" r:id="rId3"/>
    <p:sldId id="262" r:id="rId4"/>
    <p:sldId id="268" r:id="rId5"/>
    <p:sldId id="294" r:id="rId6"/>
    <p:sldId id="288" r:id="rId7"/>
    <p:sldId id="260" r:id="rId8"/>
    <p:sldId id="261" r:id="rId9"/>
    <p:sldId id="297" r:id="rId10"/>
    <p:sldId id="298" r:id="rId11"/>
    <p:sldId id="299" r:id="rId12"/>
    <p:sldId id="284" r:id="rId13"/>
    <p:sldId id="29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FF"/>
    <a:srgbClr val="990000"/>
    <a:srgbClr val="0000FF"/>
    <a:srgbClr val="11FF7D"/>
    <a:srgbClr val="FF33CC"/>
    <a:srgbClr val="FF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9" autoAdjust="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8CD9C-63BA-484A-B4F0-1C58D88B0791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BE8D3-07E8-41C4-80D9-8DA82D1E7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8CD9C-63BA-484A-B4F0-1C58D88B0791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BE8D3-07E8-41C4-80D9-8DA82D1E7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8CD9C-63BA-484A-B4F0-1C58D88B0791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BE8D3-07E8-41C4-80D9-8DA82D1E7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8CD9C-63BA-484A-B4F0-1C58D88B0791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BE8D3-07E8-41C4-80D9-8DA82D1E7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8CD9C-63BA-484A-B4F0-1C58D88B0791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BE8D3-07E8-41C4-80D9-8DA82D1E7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8CD9C-63BA-484A-B4F0-1C58D88B0791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BE8D3-07E8-41C4-80D9-8DA82D1E7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8CD9C-63BA-484A-B4F0-1C58D88B0791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BE8D3-07E8-41C4-80D9-8DA82D1E7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8CD9C-63BA-484A-B4F0-1C58D88B0791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BE8D3-07E8-41C4-80D9-8DA82D1E7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8CD9C-63BA-484A-B4F0-1C58D88B0791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BE8D3-07E8-41C4-80D9-8DA82D1E7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8CD9C-63BA-484A-B4F0-1C58D88B0791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BE8D3-07E8-41C4-80D9-8DA82D1E7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8CD9C-63BA-484A-B4F0-1C58D88B0791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BE8D3-07E8-41C4-80D9-8DA82D1E7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400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A8CD9C-63BA-484A-B4F0-1C58D88B0791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BBE8D3-07E8-41C4-80D9-8DA82D1E7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0" y="0"/>
            <a:ext cx="9144000" cy="126876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Муниципальное автономное общеобразовательное учреждение </a:t>
            </a:r>
            <a:r>
              <a:rPr lang="ru-RU" sz="2000" b="1" dirty="0" smtClean="0">
                <a:solidFill>
                  <a:schemeClr val="tx1"/>
                </a:solidFill>
              </a:rPr>
              <a:t>г</a:t>
            </a:r>
            <a:r>
              <a:rPr lang="ru-RU" sz="2000" b="1" dirty="0" smtClean="0">
                <a:solidFill>
                  <a:schemeClr val="tx1"/>
                </a:solidFill>
              </a:rPr>
              <a:t>. </a:t>
            </a:r>
            <a:r>
              <a:rPr lang="ru-RU" sz="2000" b="1" smtClean="0">
                <a:solidFill>
                  <a:schemeClr val="tx1"/>
                </a:solidFill>
              </a:rPr>
              <a:t>Нягани</a:t>
            </a:r>
            <a:endParaRPr lang="ru-RU" sz="20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«Средняя общеобразовательная школа №2»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с двумя скругленными противолежащими углами 21"/>
          <p:cNvSpPr/>
          <p:nvPr/>
        </p:nvSpPr>
        <p:spPr>
          <a:xfrm>
            <a:off x="683568" y="2060848"/>
            <a:ext cx="7920880" cy="4797152"/>
          </a:xfrm>
          <a:prstGeom prst="round2Diag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Формирование навыков самостоятельности на уроках физической  культуры для успешной сдачи комплекса ГТО</a:t>
            </a:r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57818" y="5143512"/>
            <a:ext cx="32861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Автор:</a:t>
            </a:r>
          </a:p>
          <a:p>
            <a:r>
              <a:rPr lang="ru-RU" b="1" dirty="0" smtClean="0"/>
              <a:t> Пузин Алексей </a:t>
            </a:r>
          </a:p>
          <a:p>
            <a:r>
              <a:rPr lang="ru-RU" b="1" dirty="0" smtClean="0"/>
              <a:t>Владимирович</a:t>
            </a:r>
          </a:p>
          <a:p>
            <a:r>
              <a:rPr lang="ru-RU" b="1" dirty="0" smtClean="0"/>
              <a:t>учитель физической культуры</a:t>
            </a:r>
            <a:endParaRPr lang="ru-RU" b="1" dirty="0"/>
          </a:p>
        </p:txBody>
      </p:sp>
      <p:pic>
        <p:nvPicPr>
          <p:cNvPr id="6" name="Рисунок 5" descr="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3950756"/>
            <a:ext cx="2786082" cy="29072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6"/>
          <p:cNvSpPr txBox="1">
            <a:spLocks/>
          </p:cNvSpPr>
          <p:nvPr/>
        </p:nvSpPr>
        <p:spPr>
          <a:xfrm>
            <a:off x="1428728" y="500042"/>
            <a:ext cx="6215106" cy="92868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r>
              <a:rPr lang="ru-RU" sz="2800" b="1" dirty="0" smtClean="0"/>
              <a:t>Этапы реализации проекта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Заголовок 16"/>
          <p:cNvSpPr txBox="1">
            <a:spLocks/>
          </p:cNvSpPr>
          <p:nvPr/>
        </p:nvSpPr>
        <p:spPr>
          <a:xfrm>
            <a:off x="357158" y="1785926"/>
            <a:ext cx="8286808" cy="478634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lvl="0"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endParaRPr lang="ru-RU" sz="2800" b="1" dirty="0" smtClean="0"/>
          </a:p>
          <a:p>
            <a:pPr lvl="0"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endParaRPr lang="ru-RU" sz="2800" b="1" dirty="0" smtClean="0"/>
          </a:p>
          <a:p>
            <a:pPr lvl="0"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endParaRPr lang="ru-RU" sz="2800" b="1" dirty="0" smtClean="0"/>
          </a:p>
          <a:p>
            <a:pPr lvl="0"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endParaRPr lang="ru-RU" sz="2800" b="1" dirty="0" smtClean="0"/>
          </a:p>
          <a:p>
            <a:pPr lvl="0"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endParaRPr lang="ru-RU" sz="2800" b="1" dirty="0" smtClean="0"/>
          </a:p>
          <a:p>
            <a:pPr lvl="0"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endParaRPr lang="ru-RU" sz="2800" b="1" dirty="0" smtClean="0"/>
          </a:p>
          <a:p>
            <a:pPr lvl="0"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endParaRPr lang="ru-RU" sz="2800" b="1" dirty="0" smtClean="0"/>
          </a:p>
          <a:p>
            <a:pPr lvl="0"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endParaRPr lang="ru-RU" sz="3000" b="1" dirty="0" smtClean="0"/>
          </a:p>
          <a:p>
            <a:pPr lvl="0"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r>
              <a:rPr lang="ru-RU" sz="3000" b="1" dirty="0" smtClean="0"/>
              <a:t>Первый этап- организационный</a:t>
            </a: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endParaRPr lang="ru-RU" sz="3000" b="1" dirty="0" smtClean="0"/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r>
              <a:rPr lang="ru-RU" sz="3000" b="1" dirty="0" smtClean="0"/>
              <a:t>Второй этап - внедренческий</a:t>
            </a: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endParaRPr lang="ru-RU" sz="3000" b="1" dirty="0" smtClean="0"/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r>
              <a:rPr lang="ru-RU" sz="3000" b="1" dirty="0" smtClean="0"/>
              <a:t>Третий этап - аналитический</a:t>
            </a:r>
            <a:endParaRPr lang="ru-RU" sz="3000" dirty="0" smtClean="0"/>
          </a:p>
          <a:p>
            <a:pPr lvl="0"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endParaRPr lang="ru-RU" sz="3000" b="1" dirty="0" smtClean="0"/>
          </a:p>
          <a:p>
            <a:pPr lvl="0"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endParaRPr lang="ru-RU" sz="2800" b="1" dirty="0" smtClean="0"/>
          </a:p>
          <a:p>
            <a:pPr lvl="0"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endParaRPr lang="ru-RU" sz="2800" b="1" dirty="0" smtClean="0"/>
          </a:p>
          <a:p>
            <a:pPr lvl="0"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endParaRPr lang="ru-RU" sz="2800" b="1" dirty="0" smtClean="0"/>
          </a:p>
          <a:p>
            <a:pPr lvl="0"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endParaRPr lang="ru-RU" sz="2800" b="1" dirty="0" smtClean="0">
              <a:solidFill>
                <a:schemeClr val="tx1"/>
              </a:solidFill>
            </a:endParaRPr>
          </a:p>
          <a:p>
            <a:pPr lvl="0"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endParaRPr lang="ru-RU" sz="2800" b="1" dirty="0" smtClean="0">
              <a:solidFill>
                <a:schemeClr val="tx1"/>
              </a:solidFill>
            </a:endParaRPr>
          </a:p>
          <a:p>
            <a:pPr lvl="0"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6"/>
          <p:cNvSpPr txBox="1">
            <a:spLocks/>
          </p:cNvSpPr>
          <p:nvPr/>
        </p:nvSpPr>
        <p:spPr>
          <a:xfrm>
            <a:off x="1428728" y="500042"/>
            <a:ext cx="6215106" cy="92868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r>
              <a:rPr lang="ru-RU" sz="2800" b="1" dirty="0" smtClean="0"/>
              <a:t>Результаты проекта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85786" y="1643050"/>
            <a:ext cx="7888390" cy="936104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повышение познавательной деятельности, высокий процент качества знаний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85786" y="2857496"/>
            <a:ext cx="7888390" cy="936104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рост показателей физической подготовленности учащихся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85786" y="4071942"/>
            <a:ext cx="7888390" cy="936104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стремления ребёнка мыслить и действовать самостоятельно в любых жизненных ситуациях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85786" y="5286388"/>
            <a:ext cx="7888390" cy="107157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ежегодное участие школьников  в конкурсах, соревнованиях (городского и регионального уровня ) в олимпиаде по физической культуре.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задержка 4"/>
          <p:cNvSpPr/>
          <p:nvPr/>
        </p:nvSpPr>
        <p:spPr>
          <a:xfrm rot="5400000">
            <a:off x="4071946" y="-4071946"/>
            <a:ext cx="1000108" cy="9144000"/>
          </a:xfrm>
          <a:prstGeom prst="flowChartDelay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39552" y="1052736"/>
            <a:ext cx="8175282" cy="936104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>
                <a:solidFill>
                  <a:schemeClr val="tx1"/>
                </a:solidFill>
              </a:rPr>
              <a:t>открытые уроки (на уровне школы, города)  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39552" y="2132856"/>
            <a:ext cx="8175852" cy="864096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>
                <a:solidFill>
                  <a:schemeClr val="tx1"/>
                </a:solidFill>
              </a:rPr>
              <a:t>выступления на ШМО ,ГМО учителей физической культуры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11560" y="3140968"/>
            <a:ext cx="8103274" cy="1008112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>
                <a:solidFill>
                  <a:schemeClr val="tx1"/>
                </a:solidFill>
              </a:rPr>
              <a:t>мастер-классы и  семинары  </a:t>
            </a:r>
          </a:p>
          <a:p>
            <a:pPr lvl="0" algn="ctr"/>
            <a:r>
              <a:rPr lang="ru-RU" sz="2400" b="1" dirty="0" smtClean="0">
                <a:solidFill>
                  <a:schemeClr val="tx1"/>
                </a:solidFill>
              </a:rPr>
              <a:t>( школьные, городские, )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11560" y="4293096"/>
            <a:ext cx="8136904" cy="1152128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>
                <a:solidFill>
                  <a:schemeClr val="tx1"/>
                </a:solidFill>
              </a:rPr>
              <a:t>разработки  уроков , внеклассных мероприятий проведения соревнований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11560" y="5589240"/>
            <a:ext cx="8136904" cy="1008112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Интернет ресурсы  ( сайт «Педагогический мир»,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«Сообщество учителей физической культуры, </a:t>
            </a:r>
            <a:r>
              <a:rPr lang="ru-RU" sz="2400" b="1" dirty="0" err="1" smtClean="0">
                <a:solidFill>
                  <a:schemeClr val="tx1"/>
                </a:solidFill>
              </a:rPr>
              <a:t>инфоурок</a:t>
            </a:r>
            <a:r>
              <a:rPr lang="ru-RU" sz="2400" b="1" dirty="0" smtClean="0">
                <a:solidFill>
                  <a:schemeClr val="tx1"/>
                </a:solidFill>
              </a:rPr>
              <a:t>.» личный мини-сайт, школьный мини- сайт)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55776" y="188640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</a:t>
            </a:r>
            <a:r>
              <a:rPr lang="ru-RU" sz="2400" b="1" dirty="0" smtClean="0"/>
              <a:t>РАСПРОСТРАНЕНИЕ ОПЫТА</a:t>
            </a:r>
            <a:endParaRPr lang="ru-RU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428868"/>
            <a:ext cx="8229600" cy="1143000"/>
          </a:xfrm>
        </p:spPr>
        <p:txBody>
          <a:bodyPr/>
          <a:lstStyle/>
          <a:p>
            <a:r>
              <a:rPr lang="ru-RU" b="1" dirty="0" smtClean="0"/>
              <a:t>СПАСИБО ЗА ВНИМАНИЕ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/>
          <p:cNvSpPr txBox="1">
            <a:spLocks noChangeArrowheads="1"/>
          </p:cNvSpPr>
          <p:nvPr/>
        </p:nvSpPr>
        <p:spPr>
          <a:xfrm>
            <a:off x="714348" y="0"/>
            <a:ext cx="8229600" cy="1566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539552" y="332656"/>
            <a:ext cx="8208912" cy="2664296"/>
          </a:xfrm>
          <a:prstGeom prst="round2Diag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АКТУАЛЬНОСТЬ:</a:t>
            </a:r>
          </a:p>
          <a:p>
            <a:pPr algn="ctr"/>
            <a:endParaRPr lang="ru-RU" sz="2000" b="1" dirty="0" smtClean="0">
              <a:solidFill>
                <a:schemeClr val="tx1"/>
              </a:solidFill>
            </a:endParaRPr>
          </a:p>
          <a:p>
            <a:r>
              <a:rPr lang="ru-RU" sz="2400" b="1" dirty="0" smtClean="0">
                <a:solidFill>
                  <a:schemeClr val="tx1"/>
                </a:solidFill>
              </a:rPr>
              <a:t>Современная ситуация ориентирует школу на подготовку учащихся к альтернативному выбору, к необходимости видеть проблемы, чутко реагировать на них, принимать ответственные решения, сознательно действовать в нестандартных ситуациях.</a:t>
            </a:r>
            <a:endParaRPr lang="ru-RU" sz="2400" b="1" dirty="0" smtClean="0">
              <a:solidFill>
                <a:schemeClr val="tx1"/>
              </a:solidFill>
              <a:latin typeface="Times New Roman" pitchFamily="16" charset="0"/>
            </a:endParaRPr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539552" y="3284984"/>
            <a:ext cx="8136904" cy="3168352"/>
          </a:xfrm>
          <a:prstGeom prst="round2Diag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cs typeface="Times New Roman" pitchFamily="18" charset="0"/>
              </a:rPr>
              <a:t>ГИПОТЕЗА</a:t>
            </a:r>
          </a:p>
          <a:p>
            <a:pPr algn="ctr"/>
            <a:endParaRPr lang="ru-RU" sz="2000" b="1" dirty="0" smtClean="0">
              <a:solidFill>
                <a:schemeClr val="tx1"/>
              </a:solidFill>
              <a:cs typeface="Times New Roman" pitchFamily="18" charset="0"/>
            </a:endParaRPr>
          </a:p>
          <a:p>
            <a:r>
              <a:rPr lang="ru-RU" sz="2400" b="1" dirty="0" smtClean="0"/>
              <a:t>формирование навыков самостоятельности у учащихся в современных условиях обеспечиваются через организацию совместной деятельности учителя и учащихся на уроке и во внеурочное время</a:t>
            </a:r>
            <a:endParaRPr lang="ru-RU" sz="24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2214546" y="428604"/>
            <a:ext cx="4929222" cy="2576514"/>
          </a:xfrm>
          <a:prstGeom prst="bevel">
            <a:avLst>
              <a:gd name="adj" fmla="val 12500"/>
            </a:avLst>
          </a:prstGeom>
          <a:ln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ru-RU" sz="2000" b="1" dirty="0" smtClean="0"/>
              <a:t>процесс формирования навыков </a:t>
            </a:r>
          </a:p>
          <a:p>
            <a:r>
              <a:rPr lang="ru-RU" sz="2000" b="1" dirty="0" smtClean="0"/>
              <a:t>самостоятельности на уроках </a:t>
            </a:r>
          </a:p>
          <a:p>
            <a:r>
              <a:rPr lang="ru-RU" sz="2000" b="1" dirty="0" smtClean="0"/>
              <a:t>физической  культуры  у учащихся</a:t>
            </a:r>
          </a:p>
          <a:p>
            <a:r>
              <a:rPr lang="ru-RU" sz="2000" b="1" dirty="0" smtClean="0"/>
              <a:t> 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4" name="AutoShape 3"/>
          <p:cNvSpPr>
            <a:spLocks noChangeArrowheads="1"/>
          </p:cNvSpPr>
          <p:nvPr/>
        </p:nvSpPr>
        <p:spPr bwMode="auto">
          <a:xfrm>
            <a:off x="2214546" y="3929066"/>
            <a:ext cx="5000660" cy="2643206"/>
          </a:xfrm>
          <a:prstGeom prst="bevel">
            <a:avLst>
              <a:gd name="adj" fmla="val 12500"/>
            </a:avLst>
          </a:prstGeom>
          <a:ln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ru-RU" b="1" dirty="0" smtClean="0">
                <a:solidFill>
                  <a:schemeClr val="accent3"/>
                </a:solidFill>
              </a:rPr>
              <a:t>Предмет </a:t>
            </a:r>
            <a:endParaRPr lang="ru-RU" b="1" dirty="0">
              <a:solidFill>
                <a:schemeClr val="accent3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71736" y="4429132"/>
            <a:ext cx="4286280" cy="163121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система специальных мер стимулирующих формирование навыков самостоятельности на уроках физической культуры у учащихся второго уровня обучения</a:t>
            </a:r>
            <a:endParaRPr lang="ru-RU" sz="20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43174" y="357166"/>
            <a:ext cx="4284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Объект исследования</a:t>
            </a:r>
            <a:endParaRPr lang="ru-RU" sz="2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843808" y="3861048"/>
            <a:ext cx="43955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Предмет исследования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285720" y="285728"/>
            <a:ext cx="8568952" cy="2143116"/>
          </a:xfrm>
          <a:prstGeom prst="round2Diag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     </a:t>
            </a:r>
            <a:r>
              <a:rPr lang="ru-RU" sz="2400" b="1" dirty="0" smtClean="0">
                <a:solidFill>
                  <a:schemeClr val="tx1"/>
                </a:solidFill>
              </a:rPr>
              <a:t>ЦЕЛЬ ИССЛЕДОВАНИЯ: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 исследования состоит в создании методических рекомендаций по формированию навыков самостоятельности </a:t>
            </a:r>
            <a:r>
              <a:rPr lang="ru-RU" sz="2000" b="1" dirty="0" smtClean="0"/>
              <a:t>у учащихся</a:t>
            </a:r>
            <a:r>
              <a:rPr lang="ru-RU" sz="2000" b="1" dirty="0" smtClean="0">
                <a:solidFill>
                  <a:schemeClr val="tx1"/>
                </a:solidFill>
              </a:rPr>
              <a:t>, способствующих развитию двигательных умений и навыков учащихся на уроках физической культуры и повышению  физической подготовленности</a:t>
            </a:r>
          </a:p>
          <a:p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214282" y="2465512"/>
            <a:ext cx="8721352" cy="4392488"/>
          </a:xfrm>
          <a:prstGeom prst="round2Diag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ЗАДАЧИ:</a:t>
            </a:r>
          </a:p>
          <a:p>
            <a:r>
              <a:rPr lang="ru-RU" sz="2000" b="1" dirty="0" smtClean="0"/>
              <a:t>1)изучить современную </a:t>
            </a:r>
            <a:r>
              <a:rPr lang="ru-RU" sz="2000" b="1" dirty="0" err="1" smtClean="0"/>
              <a:t>научно-методичекую</a:t>
            </a:r>
            <a:r>
              <a:rPr lang="ru-RU" sz="2000" b="1" dirty="0" smtClean="0"/>
              <a:t> литературу;</a:t>
            </a:r>
          </a:p>
          <a:p>
            <a:r>
              <a:rPr lang="ru-RU" sz="2000" b="1" dirty="0" smtClean="0"/>
              <a:t>2)определить наиболее целесообразные методы и приёмы работы, способствующие развитию самостоятельности;</a:t>
            </a:r>
          </a:p>
          <a:p>
            <a:r>
              <a:rPr lang="ru-RU" sz="2000" b="1" dirty="0" smtClean="0"/>
              <a:t>3)применять методы и приёмы, являющихся наиболее эффективными для развития навыка самостоятельности;</a:t>
            </a:r>
          </a:p>
          <a:p>
            <a:r>
              <a:rPr lang="ru-RU" sz="2000" b="1" dirty="0" smtClean="0"/>
              <a:t>4)оценить эффективность работы (сдача норм  ГТО), внести изменения и дополнения;</a:t>
            </a:r>
          </a:p>
          <a:p>
            <a:r>
              <a:rPr lang="ru-RU" sz="2000" b="1" dirty="0" smtClean="0"/>
              <a:t>5)Создание методических рекомендаций по формированию навыков самостоятельности у учащихся</a:t>
            </a:r>
            <a:endParaRPr lang="ru-RU" sz="20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МЕТОДЫ ИСЛЕДОВАНИЯ</a:t>
            </a:r>
            <a:endParaRPr lang="ru-RU" sz="2000" dirty="0"/>
          </a:p>
        </p:txBody>
      </p:sp>
      <p:sp>
        <p:nvSpPr>
          <p:cNvPr id="6" name="Заголовок 16"/>
          <p:cNvSpPr txBox="1">
            <a:spLocks/>
          </p:cNvSpPr>
          <p:nvPr/>
        </p:nvSpPr>
        <p:spPr>
          <a:xfrm>
            <a:off x="1428728" y="500042"/>
            <a:ext cx="6215106" cy="92868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r>
              <a:rPr lang="ru-RU" sz="2400" b="1" dirty="0" smtClean="0"/>
              <a:t>МЕТОДЫ ИССЛЕДОВАНИЯ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Блок-схема: узел 6"/>
          <p:cNvSpPr/>
          <p:nvPr/>
        </p:nvSpPr>
        <p:spPr>
          <a:xfrm>
            <a:off x="1785918" y="1571612"/>
            <a:ext cx="5544616" cy="1571636"/>
          </a:xfrm>
          <a:prstGeom prst="flowChartConnector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/>
              <a:t>ТЕОРИТИЧЕСКИЕ МЕТОДЫ</a:t>
            </a:r>
            <a:endParaRPr lang="ru-RU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1857356" y="3286124"/>
            <a:ext cx="5544616" cy="1571636"/>
          </a:xfrm>
          <a:prstGeom prst="flowChartConnector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/>
              <a:t>ЭМПЕРИЧЕСКИЕ МЕТОДЫ</a:t>
            </a:r>
            <a:endParaRPr lang="ru-RU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1928794" y="5072074"/>
            <a:ext cx="5544616" cy="1571636"/>
          </a:xfrm>
          <a:prstGeom prst="flowChartConnector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/>
              <a:t>ОПИСАТЕЛЬНО  - АНАЛИТИЧЕСКИЙ МЕТОД</a:t>
            </a:r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с двумя скругленными противолежащими углами 17"/>
          <p:cNvSpPr/>
          <p:nvPr/>
        </p:nvSpPr>
        <p:spPr>
          <a:xfrm>
            <a:off x="357158" y="2357430"/>
            <a:ext cx="8568952" cy="2287726"/>
          </a:xfrm>
          <a:prstGeom prst="round2DiagRect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Создание «методических рекомендаций по формированию навыков самостоятельности, способствующих развитию двигательных умений и навыков учащихся на уроках физической культуры »</a:t>
            </a:r>
            <a:endParaRPr lang="ru-RU" sz="2400" b="1" u="sng" dirty="0">
              <a:solidFill>
                <a:schemeClr val="tx1"/>
              </a:solidFill>
            </a:endParaRPr>
          </a:p>
        </p:txBody>
      </p:sp>
      <p:sp>
        <p:nvSpPr>
          <p:cNvPr id="4" name="Заголовок 16"/>
          <p:cNvSpPr txBox="1">
            <a:spLocks/>
          </p:cNvSpPr>
          <p:nvPr/>
        </p:nvSpPr>
        <p:spPr>
          <a:xfrm>
            <a:off x="1428728" y="500042"/>
            <a:ext cx="6215106" cy="92868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r>
              <a:rPr lang="ru-RU" sz="2800" b="1" dirty="0" smtClean="0"/>
              <a:t>Новизна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500034" y="4572008"/>
            <a:ext cx="828206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endParaRPr lang="ru-RU" sz="200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latin typeface="Georgia" pitchFamily="18" charset="0"/>
            </a:endParaRPr>
          </a:p>
          <a:p>
            <a:r>
              <a:rPr lang="ru-RU" sz="2000" dirty="0" smtClean="0">
                <a:ln w="18415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</a:rPr>
              <a:t>  </a:t>
            </a:r>
            <a:endParaRPr lang="ru-RU" sz="2000" dirty="0">
              <a:ln w="18415" cmpd="sng">
                <a:solidFill>
                  <a:srgbClr val="0000FF"/>
                </a:solidFill>
                <a:prstDash val="solid"/>
              </a:ln>
              <a:solidFill>
                <a:srgbClr val="0000FF"/>
              </a:solidFill>
            </a:endParaRPr>
          </a:p>
        </p:txBody>
      </p:sp>
      <p:sp>
        <p:nvSpPr>
          <p:cNvPr id="3" name="Заголовок 16"/>
          <p:cNvSpPr txBox="1">
            <a:spLocks/>
          </p:cNvSpPr>
          <p:nvPr/>
        </p:nvSpPr>
        <p:spPr>
          <a:xfrm>
            <a:off x="285720" y="285728"/>
            <a:ext cx="8568952" cy="1143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УСЛОВИЯ </a:t>
            </a:r>
            <a:r>
              <a:rPr lang="ru-RU" sz="2400" b="1" dirty="0" smtClean="0">
                <a:solidFill>
                  <a:schemeClr val="tx1"/>
                </a:solidFill>
              </a:rPr>
              <a:t>ДЛЯ ОРГАНИЗАЦИИ ФОРМИРОВАНИЯ </a:t>
            </a:r>
          </a:p>
          <a:p>
            <a:pPr marL="0" marR="0" lvl="0" indent="0" algn="ctr" defTabSz="914400" rtl="0" eaLnBrk="0" fontAlgn="auto" latinLnBrk="0" hangingPunct="0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НАВЫКОВ САМОСТОЯТЕЛЬНОСТИ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285720" y="3071810"/>
            <a:ext cx="2286000" cy="1214437"/>
          </a:xfrm>
          <a:prstGeom prst="flowChartAlternateProcess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dirty="0" smtClean="0"/>
              <a:t>необходимо</a:t>
            </a:r>
          </a:p>
          <a:p>
            <a:pPr algn="ctr"/>
            <a:r>
              <a:rPr lang="ru-RU" sz="2000" b="1" dirty="0" smtClean="0"/>
              <a:t> определить</a:t>
            </a:r>
          </a:p>
          <a:p>
            <a:pPr algn="ctr"/>
            <a:r>
              <a:rPr lang="ru-RU" sz="2000" b="1" dirty="0" smtClean="0"/>
              <a:t> чему учить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6357950" y="3071810"/>
            <a:ext cx="2532831" cy="1214438"/>
          </a:xfrm>
          <a:prstGeom prst="flowChartAlternateProcess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dirty="0" smtClean="0"/>
              <a:t>способы контроля</a:t>
            </a:r>
          </a:p>
          <a:p>
            <a:pPr algn="ctr"/>
            <a:r>
              <a:rPr lang="ru-RU" sz="2000" b="1" dirty="0" smtClean="0"/>
              <a:t> за освоением </a:t>
            </a:r>
          </a:p>
          <a:p>
            <a:pPr algn="ctr"/>
            <a:r>
              <a:rPr lang="ru-RU" sz="2000" b="1" dirty="0" smtClean="0"/>
              <a:t>учащимися материала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2" name="Line 19"/>
          <p:cNvSpPr>
            <a:spLocks noChangeShapeType="1"/>
          </p:cNvSpPr>
          <p:nvPr/>
        </p:nvSpPr>
        <p:spPr bwMode="auto">
          <a:xfrm flipH="1">
            <a:off x="1357290" y="1500174"/>
            <a:ext cx="1357322" cy="1571636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13" name="Line 14"/>
          <p:cNvSpPr>
            <a:spLocks noChangeShapeType="1"/>
          </p:cNvSpPr>
          <p:nvPr/>
        </p:nvSpPr>
        <p:spPr bwMode="auto">
          <a:xfrm>
            <a:off x="4500562" y="1500174"/>
            <a:ext cx="45719" cy="1571636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16" name="Line 16"/>
          <p:cNvSpPr>
            <a:spLocks noChangeShapeType="1"/>
          </p:cNvSpPr>
          <p:nvPr/>
        </p:nvSpPr>
        <p:spPr bwMode="auto">
          <a:xfrm>
            <a:off x="6429388" y="1500174"/>
            <a:ext cx="1357322" cy="1571636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17" name="AutoShape 5"/>
          <p:cNvSpPr>
            <a:spLocks noChangeArrowheads="1"/>
          </p:cNvSpPr>
          <p:nvPr/>
        </p:nvSpPr>
        <p:spPr bwMode="auto">
          <a:xfrm>
            <a:off x="3214678" y="3071810"/>
            <a:ext cx="2532831" cy="1214438"/>
          </a:xfrm>
          <a:prstGeom prst="flowChartAlternateProcess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когда учить навыкам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 самостоятельных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 занятий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571472" y="285728"/>
            <a:ext cx="7960968" cy="95410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методические рекомендации по</a:t>
            </a:r>
          </a:p>
          <a:p>
            <a:pPr algn="ctr"/>
            <a:r>
              <a:rPr lang="ru-RU" sz="2800" b="1" dirty="0" smtClean="0"/>
              <a:t>формированию навыка самостоятельности</a:t>
            </a:r>
            <a:endParaRPr lang="ru-RU" sz="28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00034" y="1428736"/>
            <a:ext cx="8175282" cy="5214974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2400" b="1" dirty="0" smtClean="0"/>
              <a:t>1.владения необходимым объёмом умений и навыков для выполнения физических упражнений</a:t>
            </a:r>
          </a:p>
          <a:p>
            <a:pPr lvl="0"/>
            <a:r>
              <a:rPr lang="ru-RU" sz="2400" b="1" dirty="0" smtClean="0"/>
              <a:t>2.чёткость немногословного инструктирования школьников о цели и задачах конкретных самостоятельных занятий</a:t>
            </a:r>
          </a:p>
          <a:p>
            <a:pPr lvl="0"/>
            <a:r>
              <a:rPr lang="ru-RU" sz="2400" b="1" dirty="0" smtClean="0"/>
              <a:t>3.</a:t>
            </a:r>
            <a:r>
              <a:rPr lang="ru-RU" sz="2400" dirty="0" smtClean="0"/>
              <a:t> </a:t>
            </a:r>
            <a:r>
              <a:rPr lang="ru-RU" sz="2400" b="1" dirty="0" smtClean="0"/>
              <a:t>инструктивная направленность  урока</a:t>
            </a:r>
          </a:p>
          <a:p>
            <a:pPr lvl="0"/>
            <a:r>
              <a:rPr lang="ru-RU" sz="2400" b="1" dirty="0" smtClean="0"/>
              <a:t>4.</a:t>
            </a:r>
            <a:r>
              <a:rPr lang="ru-RU" sz="2400" dirty="0" smtClean="0"/>
              <a:t> </a:t>
            </a:r>
            <a:r>
              <a:rPr lang="ru-RU" sz="2400" b="1" dirty="0" smtClean="0"/>
              <a:t>объяснение, разъяснение</a:t>
            </a:r>
          </a:p>
          <a:p>
            <a:pPr lvl="0"/>
            <a:r>
              <a:rPr lang="ru-RU" sz="2400" b="1" dirty="0" smtClean="0"/>
              <a:t>5.</a:t>
            </a:r>
            <a:r>
              <a:rPr lang="ru-RU" sz="2400" dirty="0" smtClean="0"/>
              <a:t> </a:t>
            </a:r>
            <a:r>
              <a:rPr lang="ru-RU" sz="2400" b="1" dirty="0" smtClean="0"/>
              <a:t>чёткая дифференциации</a:t>
            </a:r>
          </a:p>
          <a:p>
            <a:pPr lvl="0"/>
            <a:r>
              <a:rPr lang="ru-RU" sz="2400" b="1" dirty="0" smtClean="0"/>
              <a:t>6.</a:t>
            </a:r>
            <a:r>
              <a:rPr lang="ru-RU" sz="2400" dirty="0" smtClean="0"/>
              <a:t> </a:t>
            </a:r>
            <a:r>
              <a:rPr lang="ru-RU" sz="2400" b="1" dirty="0" smtClean="0"/>
              <a:t>знания техники безопасности и владения определёнными  навыками страховки и </a:t>
            </a:r>
            <a:r>
              <a:rPr lang="ru-RU" sz="2400" b="1" dirty="0" err="1" smtClean="0"/>
              <a:t>самостраховки</a:t>
            </a:r>
            <a:endParaRPr lang="ru-RU" sz="2400" b="1" dirty="0" smtClean="0"/>
          </a:p>
          <a:p>
            <a:pPr lvl="0"/>
            <a:r>
              <a:rPr lang="ru-RU" sz="2400" b="1" dirty="0" smtClean="0"/>
              <a:t>7.</a:t>
            </a:r>
            <a:r>
              <a:rPr lang="ru-RU" sz="2400" dirty="0" smtClean="0"/>
              <a:t> </a:t>
            </a:r>
            <a:r>
              <a:rPr lang="ru-RU" sz="2400" b="1" dirty="0" smtClean="0"/>
              <a:t>применения простейших приемов самоконтроля за реакцией своего организма на нагрузку</a:t>
            </a:r>
          </a:p>
          <a:p>
            <a:pPr lvl="0"/>
            <a:endParaRPr lang="ru-RU" sz="2000" b="1" dirty="0" smtClean="0"/>
          </a:p>
          <a:p>
            <a:pPr lvl="0"/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6"/>
          <p:cNvSpPr txBox="1">
            <a:spLocks/>
          </p:cNvSpPr>
          <p:nvPr/>
        </p:nvSpPr>
        <p:spPr>
          <a:xfrm>
            <a:off x="1428728" y="214290"/>
            <a:ext cx="6215106" cy="85725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lnSpcReduction="10000"/>
          </a:bodyPr>
          <a:lstStyle/>
          <a:p>
            <a:pPr lvl="0"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r>
              <a:rPr lang="ru-RU" sz="2800" b="1" dirty="0" smtClean="0"/>
              <a:t>Тесты для определения физической подготовленности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1472" y="1285860"/>
            <a:ext cx="7888390" cy="650352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сгибание и разгибание рук в упоре лёжа  - девочки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1472" y="2071678"/>
            <a:ext cx="7888390" cy="65987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подтягивание в висе на перекладине- мальчики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1472" y="2857496"/>
            <a:ext cx="7888390" cy="578914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/>
              <a:t>поднимание туловища из положения «лежа на спине»</a:t>
            </a:r>
            <a:endParaRPr lang="ru-RU" sz="24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71472" y="3571876"/>
            <a:ext cx="7888390" cy="650352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наклон туловища вперед (гибкость)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71472" y="4357694"/>
            <a:ext cx="7888390" cy="650352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прыжок в длину с места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71472" y="5143512"/>
            <a:ext cx="7888390" cy="650352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бег 30 м с высокого старта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42910" y="6000768"/>
            <a:ext cx="7888390" cy="650352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бег на 1000 м с высокого старта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1602</TotalTime>
  <Words>510</Words>
  <Application>Microsoft Office PowerPoint</Application>
  <PresentationFormat>Экран (4:3)</PresentationFormat>
  <Paragraphs>106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МЕТОДЫ ИСЛЕДОВАНИЯ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СПАСИБО ЗА ВНИМАНИЕ</vt:lpstr>
    </vt:vector>
  </TitlesOfParts>
  <Company>DreamLair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spоrt</cp:lastModifiedBy>
  <cp:revision>172</cp:revision>
  <dcterms:created xsi:type="dcterms:W3CDTF">2012-03-20T04:37:44Z</dcterms:created>
  <dcterms:modified xsi:type="dcterms:W3CDTF">2023-12-15T04:15:25Z</dcterms:modified>
</cp:coreProperties>
</file>