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58" r:id="rId3"/>
    <p:sldId id="260" r:id="rId4"/>
    <p:sldId id="278" r:id="rId5"/>
    <p:sldId id="272" r:id="rId6"/>
    <p:sldId id="268" r:id="rId7"/>
    <p:sldId id="266" r:id="rId8"/>
    <p:sldId id="265" r:id="rId9"/>
    <p:sldId id="264" r:id="rId10"/>
    <p:sldId id="269" r:id="rId11"/>
    <p:sldId id="270" r:id="rId12"/>
    <p:sldId id="267" r:id="rId13"/>
    <p:sldId id="262" r:id="rId14"/>
    <p:sldId id="273" r:id="rId15"/>
    <p:sldId id="275" r:id="rId16"/>
    <p:sldId id="271" r:id="rId17"/>
    <p:sldId id="276" r:id="rId18"/>
    <p:sldId id="279" r:id="rId19"/>
    <p:sldId id="274" r:id="rId20"/>
    <p:sldId id="280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6" autoAdjust="0"/>
    <p:restoredTop sz="94600" autoAdjust="0"/>
  </p:normalViewPr>
  <p:slideViewPr>
    <p:cSldViewPr>
      <p:cViewPr>
        <p:scale>
          <a:sx n="53" d="100"/>
          <a:sy n="53" d="100"/>
        </p:scale>
        <p:origin x="-990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E9724-0370-42FE-9904-34C3F6B63194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2A45E-905C-422E-9269-C42783E9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2A45E-905C-422E-9269-C42783E9DC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2A45E-905C-422E-9269-C42783E9DC3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Открытый урок на тему: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14620"/>
            <a:ext cx="6400800" cy="210979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“</a:t>
            </a:r>
            <a:r>
              <a:rPr lang="en-US" sz="6900" dirty="0" smtClean="0"/>
              <a:t>Comparative and Superlative Forms of Adjectives”</a:t>
            </a:r>
          </a:p>
          <a:p>
            <a:endParaRPr lang="en-US" dirty="0" smtClean="0"/>
          </a:p>
          <a:p>
            <a:r>
              <a:rPr lang="en-US" dirty="0" smtClean="0"/>
              <a:t>The 6</a:t>
            </a:r>
            <a:r>
              <a:rPr lang="en-US" baseline="30000" dirty="0" smtClean="0"/>
              <a:t>th</a:t>
            </a:r>
            <a:r>
              <a:rPr lang="en-US" dirty="0" smtClean="0"/>
              <a:t> form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ДОМ181\Download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357958"/>
          </a:xfrm>
          <a:prstGeom prst="rect">
            <a:avLst/>
          </a:prstGeom>
          <a:noFill/>
        </p:spPr>
      </p:pic>
      <p:pic>
        <p:nvPicPr>
          <p:cNvPr id="47107" name="Picture 3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662488"/>
            <a:ext cx="2928958" cy="895350"/>
          </a:xfrm>
          <a:prstGeom prst="rect">
            <a:avLst/>
          </a:prstGeom>
          <a:noFill/>
        </p:spPr>
      </p:pic>
      <p:pic>
        <p:nvPicPr>
          <p:cNvPr id="47108" name="Picture 4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662488"/>
            <a:ext cx="3071801" cy="895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ДОМ181\Downloads\images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8131" name="Picture 3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8063" y="4518025"/>
            <a:ext cx="5095875" cy="895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Степени сравнения прилагательных. 4 класс - презентация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7d8/00100d67-5b4252fd/img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00296" y="-571528"/>
            <a:ext cx="12001583" cy="828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181\Downloads\1561488879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0"/>
            <a:ext cx="9644098" cy="69675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049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дорогие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50973" y="571480"/>
            <a:ext cx="17469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Самые дорогие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вьетнамки —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$18,000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Flip flops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181\Downloads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214942" y="785794"/>
            <a:ext cx="25244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Diamond  toilet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181\Download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57752" y="285728"/>
            <a:ext cx="37134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Кирпич </a:t>
            </a:r>
            <a:r>
              <a:rPr lang="ru-RU" b="1" dirty="0" err="1" smtClean="0">
                <a:solidFill>
                  <a:schemeClr val="bg1"/>
                </a:solidFill>
              </a:rPr>
              <a:t>Supreme</a:t>
            </a:r>
            <a:r>
              <a:rPr lang="ru-RU" b="1" dirty="0" smtClean="0">
                <a:solidFill>
                  <a:schemeClr val="bg1"/>
                </a:solidFill>
              </a:rPr>
              <a:t> — от $30 до $1000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</a:t>
            </a:r>
            <a:r>
              <a:rPr lang="en-US" b="1" dirty="0" smtClean="0">
                <a:solidFill>
                  <a:schemeClr val="bg1"/>
                </a:solidFill>
              </a:rPr>
              <a:t>Brick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181\Downloads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3228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Diamond watch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521497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Цель и задачи урока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Предметный компонент: </a:t>
            </a:r>
            <a:r>
              <a:rPr lang="ru-RU" sz="2400" dirty="0" smtClean="0"/>
              <a:t>освоить способы образования и употребления степеней сравнения прилагательных.</a:t>
            </a:r>
            <a:br>
              <a:rPr lang="ru-RU" sz="2400" dirty="0" smtClean="0"/>
            </a:br>
            <a:r>
              <a:rPr lang="ru-RU" sz="2400" b="1" dirty="0" smtClean="0"/>
              <a:t>Тип урока</a:t>
            </a:r>
            <a:r>
              <a:rPr lang="ru-RU" sz="2400" dirty="0" smtClean="0"/>
              <a:t>: открытие новых знаний</a:t>
            </a:r>
            <a:br>
              <a:rPr lang="ru-RU" sz="2400" dirty="0" smtClean="0"/>
            </a:br>
            <a:r>
              <a:rPr lang="ru-RU" sz="2400" b="1" dirty="0" smtClean="0"/>
              <a:t>Цель урока: </a:t>
            </a:r>
            <a:r>
              <a:rPr lang="ru-RU" sz="2400" dirty="0" smtClean="0"/>
              <a:t>введение и закрепление первичных грамматических навыков по теме: «Степени сравнения прилагательных»</a:t>
            </a:r>
            <a:br>
              <a:rPr lang="ru-RU" sz="2400" dirty="0" smtClean="0"/>
            </a:br>
            <a:r>
              <a:rPr lang="ru-RU" sz="2400" b="1" dirty="0" smtClean="0"/>
              <a:t>Используемые педагогические технологии, методы и приемы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технология критического мышления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Оснащение урока: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доска, учебник,  раздаточный материал -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карточки, компьютерная презентация-  компьютер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проектор и экран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9144000" cy="2286016"/>
          </a:xfrm>
        </p:spPr>
        <p:txBody>
          <a:bodyPr numCol="2"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 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85852" y="2500306"/>
            <a:ext cx="658584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 LUCK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dirty="0" smtClean="0"/>
              <a:t> </a:t>
            </a:r>
          </a:p>
          <a:p>
            <a:r>
              <a:rPr lang="ru-RU" sz="2800" b="1" u="sng" dirty="0" smtClean="0"/>
              <a:t>Образовательные: </a:t>
            </a:r>
            <a:r>
              <a:rPr lang="ru-RU" sz="2800" dirty="0" smtClean="0"/>
              <a:t>формировать </a:t>
            </a:r>
            <a:r>
              <a:rPr lang="ru-RU" dirty="0" smtClean="0">
                <a:solidFill>
                  <a:schemeClr val="tx1"/>
                </a:solidFill>
              </a:rPr>
              <a:t>лексико-грамматические навыки. Закрепление нового грамматического материала (</a:t>
            </a:r>
            <a:r>
              <a:rPr lang="ru-RU" i="1" dirty="0" smtClean="0">
                <a:solidFill>
                  <a:schemeClr val="tx1"/>
                </a:solidFill>
              </a:rPr>
              <a:t>Образование</a:t>
            </a:r>
            <a:r>
              <a:rPr lang="ru-RU" dirty="0" smtClean="0">
                <a:solidFill>
                  <a:schemeClr val="tx1"/>
                </a:solidFill>
              </a:rPr>
              <a:t> степеней сравнения прилагательных).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формировать и развивать учебно-организационные умения и навыки (самоконтроль, умение составлять предложения); 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Развивающие: </a:t>
            </a:r>
            <a:r>
              <a:rPr lang="ru-RU" dirty="0" smtClean="0"/>
              <a:t>развивать способность к рефлексии, как важнейшей составляющей умения учиться, развитие </a:t>
            </a:r>
            <a:r>
              <a:rPr lang="ru-RU" dirty="0" smtClean="0">
                <a:solidFill>
                  <a:schemeClr val="tx1"/>
                </a:solidFill>
              </a:rPr>
              <a:t>внимания, памяти, воображения, развитие речевых навыков по теме.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активизировать познавательную инициативу обучающихся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Воспитательные</a:t>
            </a:r>
            <a:r>
              <a:rPr lang="ru-RU" dirty="0" smtClean="0">
                <a:solidFill>
                  <a:schemeClr val="tx1"/>
                </a:solidFill>
              </a:rPr>
              <a:t>: Воспитание чувства уважения к культуре страны  изучаемого языка.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Поддерживать интерес к изучению иностранного языка.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85728"/>
            <a:ext cx="878684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Aims of the lesson: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 active</a:t>
            </a:r>
            <a:endParaRPr lang="ru-RU" sz="4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 polite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 always ready for the lesson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always do your homework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smile each other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say: “You are my best friend”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say: “I am always ready to help you”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818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ДОМ181\Downloads\slide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3" name="Picture 3" descr="C:\Users\ДОМ181\Downloads\Без назван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0725" y="4071942"/>
            <a:ext cx="5454679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ДОМ181\Downloads\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429132"/>
            <a:ext cx="6000792" cy="1109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ДОМ181\Downloads\imag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1" name="Picture 3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5643602" cy="1109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ДОМ181\Downloads\гра-усы-сравнения-при-агате-ьных-в-изображениях-659735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9858412" cy="7358090"/>
          </a:xfrm>
          <a:prstGeom prst="rect">
            <a:avLst/>
          </a:prstGeom>
          <a:noFill/>
        </p:spPr>
      </p:pic>
      <p:pic>
        <p:nvPicPr>
          <p:cNvPr id="26628" name="Picture 4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6000768"/>
            <a:ext cx="2214578" cy="466722"/>
          </a:xfrm>
          <a:prstGeom prst="rect">
            <a:avLst/>
          </a:prstGeom>
          <a:noFill/>
        </p:spPr>
      </p:pic>
      <p:pic>
        <p:nvPicPr>
          <p:cNvPr id="26629" name="Picture 5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286520"/>
            <a:ext cx="2101847" cy="285752"/>
          </a:xfrm>
          <a:prstGeom prst="rect">
            <a:avLst/>
          </a:prstGeom>
          <a:noFill/>
        </p:spPr>
      </p:pic>
      <p:pic>
        <p:nvPicPr>
          <p:cNvPr id="26630" name="Picture 6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071942"/>
            <a:ext cx="1798630" cy="465506"/>
          </a:xfrm>
          <a:prstGeom prst="rect">
            <a:avLst/>
          </a:prstGeom>
          <a:noFill/>
        </p:spPr>
      </p:pic>
      <p:pic>
        <p:nvPicPr>
          <p:cNvPr id="26631" name="Picture 7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3643314"/>
            <a:ext cx="2091880" cy="357190"/>
          </a:xfrm>
          <a:prstGeom prst="rect">
            <a:avLst/>
          </a:prstGeom>
          <a:noFill/>
        </p:spPr>
      </p:pic>
      <p:pic>
        <p:nvPicPr>
          <p:cNvPr id="26632" name="Picture 8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357298"/>
            <a:ext cx="998551" cy="419094"/>
          </a:xfrm>
          <a:prstGeom prst="rect">
            <a:avLst/>
          </a:prstGeom>
          <a:noFill/>
        </p:spPr>
      </p:pic>
      <p:pic>
        <p:nvPicPr>
          <p:cNvPr id="26633" name="Picture 9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3997" y="1571612"/>
            <a:ext cx="1370003" cy="408370"/>
          </a:xfrm>
          <a:prstGeom prst="rect">
            <a:avLst/>
          </a:prstGeom>
          <a:noFill/>
        </p:spPr>
      </p:pic>
      <p:pic>
        <p:nvPicPr>
          <p:cNvPr id="26634" name="Picture 10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1290642" cy="392107"/>
          </a:xfrm>
          <a:prstGeom prst="rect">
            <a:avLst/>
          </a:prstGeom>
          <a:noFill/>
        </p:spPr>
      </p:pic>
      <p:pic>
        <p:nvPicPr>
          <p:cNvPr id="26635" name="Picture 11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986101"/>
            <a:ext cx="2357454" cy="466575"/>
          </a:xfrm>
          <a:prstGeom prst="rect">
            <a:avLst/>
          </a:prstGeom>
          <a:noFill/>
        </p:spPr>
      </p:pic>
      <p:pic>
        <p:nvPicPr>
          <p:cNvPr id="26636" name="Picture 12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86256"/>
            <a:ext cx="2500330" cy="496128"/>
          </a:xfrm>
          <a:prstGeom prst="rect">
            <a:avLst/>
          </a:prstGeom>
          <a:noFill/>
        </p:spPr>
      </p:pic>
      <p:pic>
        <p:nvPicPr>
          <p:cNvPr id="26637" name="Picture 13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714752"/>
            <a:ext cx="1857388" cy="483224"/>
          </a:xfrm>
          <a:prstGeom prst="rect">
            <a:avLst/>
          </a:prstGeom>
          <a:noFill/>
        </p:spPr>
      </p:pic>
      <p:pic>
        <p:nvPicPr>
          <p:cNvPr id="26638" name="Picture 14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6072206"/>
            <a:ext cx="2109492" cy="428628"/>
          </a:xfrm>
          <a:prstGeom prst="rect">
            <a:avLst/>
          </a:prstGeom>
          <a:noFill/>
        </p:spPr>
      </p:pic>
      <p:pic>
        <p:nvPicPr>
          <p:cNvPr id="26639" name="Picture 15" descr="C:\Users\ДОМ181\Downloads\Без назван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572140"/>
            <a:ext cx="1412884" cy="8747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97</Words>
  <PresentationFormat>Экран (4:3)</PresentationFormat>
  <Paragraphs>36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Открытый урок на тему:</vt:lpstr>
      <vt:lpstr>Цель и задачи урока Предметный компонент: освоить способы образования и употребления степеней сравнения прилагательных. Тип урока: открытие новых знаний Цель урока: введение и закрепление первичных грамматических навыков по теме: «Степени сравнения прилагательных» Используемые педагогические технологии, методы и приемы технология критического мышления Оснащение урока: доска, учебник,  раздаточный материал - карточки, компьютерная презентация-  компьютер проектор и экран </vt:lpstr>
      <vt:lpstr>Задачи урока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на тему:</dc:title>
  <dc:creator>ДОМ181</dc:creator>
  <cp:lastModifiedBy>ДОМ181</cp:lastModifiedBy>
  <cp:revision>66</cp:revision>
  <dcterms:created xsi:type="dcterms:W3CDTF">2021-12-12T11:24:15Z</dcterms:created>
  <dcterms:modified xsi:type="dcterms:W3CDTF">2021-12-14T07:41:57Z</dcterms:modified>
</cp:coreProperties>
</file>