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82" r:id="rId3"/>
    <p:sldId id="266" r:id="rId4"/>
    <p:sldId id="267" r:id="rId5"/>
    <p:sldId id="269" r:id="rId6"/>
    <p:sldId id="271" r:id="rId7"/>
    <p:sldId id="274" r:id="rId8"/>
    <p:sldId id="275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794315"/>
          </a:xfrm>
        </p:spPr>
        <p:txBody>
          <a:bodyPr/>
          <a:lstStyle/>
          <a:p>
            <a:pPr algn="r"/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Урок русского языка во 2 классе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i="1" dirty="0" smtClean="0"/>
              <a:t>Тема: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Буквосочетания ЧК, ЧН, ЧТ, ЩН, НЧ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1631B"/>
                </a:solidFill>
              </a:rPr>
              <a:t>  </a:t>
            </a:r>
            <a:r>
              <a:rPr lang="ru-RU" b="1" i="1" dirty="0" smtClean="0"/>
              <a:t>      </a:t>
            </a:r>
            <a:endParaRPr lang="ru-RU" dirty="0" smtClean="0"/>
          </a:p>
          <a:p>
            <a:r>
              <a:rPr lang="ru-RU" i="1" dirty="0" smtClean="0"/>
              <a:t> </a:t>
            </a:r>
            <a:r>
              <a:rPr lang="ru-RU" sz="3200" i="1" dirty="0" smtClean="0">
                <a:solidFill>
                  <a:srgbClr val="FF0000"/>
                </a:solidFill>
              </a:rPr>
              <a:t>Сидим за партой, если </a:t>
            </a:r>
            <a:r>
              <a:rPr lang="ru-RU" sz="3200" b="1" i="1" dirty="0" smtClean="0">
                <a:solidFill>
                  <a:srgbClr val="FF0000"/>
                </a:solidFill>
              </a:rPr>
              <a:t>не</a:t>
            </a:r>
            <a:r>
              <a:rPr lang="ru-RU" sz="3200" i="1" dirty="0" smtClean="0">
                <a:solidFill>
                  <a:srgbClr val="FF0000"/>
                </a:solidFill>
              </a:rPr>
              <a:t> уверены в своих знаниях; </a:t>
            </a:r>
          </a:p>
          <a:p>
            <a:r>
              <a:rPr lang="ru-RU" sz="3200" i="1" dirty="0" smtClean="0">
                <a:solidFill>
                  <a:srgbClr val="FFC000"/>
                </a:solidFill>
              </a:rPr>
              <a:t>встаём, если хорошо усвоили материал; </a:t>
            </a:r>
          </a:p>
          <a:p>
            <a:r>
              <a:rPr lang="ru-RU" sz="3200" i="1" dirty="0" smtClean="0">
                <a:solidFill>
                  <a:srgbClr val="41631B"/>
                </a:solidFill>
              </a:rPr>
              <a:t>поднимаем руки, если уверены  в своих знаниях</a:t>
            </a:r>
            <a:endParaRPr lang="ru-RU" sz="3200" dirty="0" smtClean="0">
              <a:solidFill>
                <a:srgbClr val="41631B"/>
              </a:solidFill>
            </a:endParaRPr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2"/>
                </a:solidFill>
              </a:rPr>
              <a:t>Итог:</a:t>
            </a:r>
            <a:r>
              <a:rPr lang="ru-RU" sz="3600" i="1" dirty="0" smtClean="0">
                <a:solidFill>
                  <a:srgbClr val="41631B"/>
                </a:solidFill>
              </a:rPr>
              <a:t> Дерево знаний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549275"/>
            <a:ext cx="7834064" cy="540000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>
                <a:effectLst/>
                <a:latin typeface="Times New Roman"/>
                <a:ea typeface="Calibri"/>
                <a:cs typeface="Times New Roman"/>
              </a:rPr>
              <a:t>Я тетрадь свою открою и наклонно положу,</a:t>
            </a:r>
            <a:r>
              <a:rPr lang="ru-RU" sz="53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53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5300" dirty="0">
                <a:effectLst/>
                <a:latin typeface="Times New Roman"/>
                <a:ea typeface="Calibri"/>
                <a:cs typeface="Times New Roman"/>
              </a:rPr>
              <a:t>Я от вас, друзья, не скрою: ручку я вот так держу.</a:t>
            </a:r>
            <a:r>
              <a:rPr lang="ru-RU" sz="53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53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5300" dirty="0">
                <a:effectLst/>
                <a:latin typeface="Times New Roman"/>
                <a:ea typeface="Calibri"/>
                <a:cs typeface="Times New Roman"/>
              </a:rPr>
              <a:t>Сяду прямо, не согнусь,</a:t>
            </a:r>
            <a:r>
              <a:rPr lang="ru-RU" sz="53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53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5300" dirty="0">
                <a:effectLst/>
                <a:latin typeface="Times New Roman"/>
                <a:ea typeface="Calibri"/>
                <a:cs typeface="Times New Roman"/>
              </a:rPr>
              <a:t>За работу я возьмусь.</a:t>
            </a:r>
            <a:r>
              <a:rPr lang="ru-RU" sz="53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53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71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464999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4000" b="1" i="1" dirty="0" smtClean="0"/>
              <a:t>Бол…      </a:t>
            </a:r>
            <a:r>
              <a:rPr lang="ru-RU" sz="4000" b="1" i="1" dirty="0" smtClean="0"/>
              <a:t>кол…</a:t>
            </a:r>
            <a:r>
              <a:rPr lang="ru-RU" sz="4000" b="1" i="1" dirty="0" err="1" smtClean="0"/>
              <a:t>цо</a:t>
            </a:r>
            <a:r>
              <a:rPr lang="ru-RU" sz="4000" b="1" i="1" dirty="0" smtClean="0"/>
              <a:t>        </a:t>
            </a:r>
            <a:r>
              <a:rPr lang="ru-RU" sz="4000" b="1" i="1" dirty="0" err="1" smtClean="0"/>
              <a:t>ноч</a:t>
            </a:r>
            <a:r>
              <a:rPr lang="ru-RU" sz="4000" b="1" i="1" dirty="0" smtClean="0"/>
              <a:t>… ной</a:t>
            </a:r>
          </a:p>
          <a:p>
            <a:pPr>
              <a:buFontTx/>
              <a:buNone/>
            </a:pPr>
            <a:r>
              <a:rPr lang="ru-RU" sz="4000" b="1" i="1" dirty="0" smtClean="0"/>
              <a:t>лос…      </a:t>
            </a:r>
            <a:r>
              <a:rPr lang="ru-RU" sz="4000" b="1" i="1" dirty="0" smtClean="0"/>
              <a:t>кон…</a:t>
            </a:r>
            <a:r>
              <a:rPr lang="ru-RU" sz="4000" b="1" i="1" dirty="0" err="1" smtClean="0"/>
              <a:t>ки</a:t>
            </a:r>
            <a:r>
              <a:rPr lang="ru-RU" sz="4000" b="1" i="1" dirty="0" smtClean="0"/>
              <a:t>        </a:t>
            </a:r>
            <a:r>
              <a:rPr lang="ru-RU" sz="4000" b="1" i="1" dirty="0" err="1" smtClean="0"/>
              <a:t>хищ</a:t>
            </a:r>
            <a:r>
              <a:rPr lang="ru-RU" sz="4000" b="1" i="1" dirty="0" smtClean="0"/>
              <a:t>…</a:t>
            </a:r>
            <a:r>
              <a:rPr lang="ru-RU" sz="4000" b="1" i="1" dirty="0" err="1" smtClean="0"/>
              <a:t>ный</a:t>
            </a:r>
            <a:endParaRPr lang="ru-RU" sz="4000" b="1" i="1" dirty="0" smtClean="0"/>
          </a:p>
          <a:p>
            <a:pPr>
              <a:buFontTx/>
              <a:buNone/>
            </a:pPr>
            <a:r>
              <a:rPr lang="ru-RU" sz="4000" b="1" i="1" dirty="0" err="1" smtClean="0"/>
              <a:t>ден</a:t>
            </a:r>
            <a:r>
              <a:rPr lang="ru-RU" sz="4000" b="1" i="1" dirty="0" smtClean="0"/>
              <a:t>…     </a:t>
            </a:r>
            <a:r>
              <a:rPr lang="ru-RU" sz="4000" b="1" i="1" dirty="0" smtClean="0"/>
              <a:t>пал</a:t>
            </a:r>
            <a:r>
              <a:rPr lang="ru-RU" sz="4000" b="1" i="1" dirty="0" smtClean="0"/>
              <a:t>...то        </a:t>
            </a:r>
            <a:r>
              <a:rPr lang="ru-RU" sz="4000" b="1" i="1" dirty="0" smtClean="0"/>
              <a:t> кон…чик</a:t>
            </a:r>
          </a:p>
          <a:p>
            <a:pPr>
              <a:buFontTx/>
              <a:buNone/>
            </a:pPr>
            <a:r>
              <a:rPr lang="ru-RU" sz="4000" i="1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2"/>
                </a:solidFill>
              </a:rPr>
              <a:t>Самоопределение к деятельности</a:t>
            </a:r>
            <a:r>
              <a:rPr lang="ru-RU" sz="4800" i="1" dirty="0" smtClean="0"/>
              <a:t>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368412"/>
          </a:xfrm>
        </p:spPr>
        <p:txBody>
          <a:bodyPr/>
          <a:lstStyle/>
          <a:p>
            <a:r>
              <a:rPr lang="ru-RU" dirty="0" smtClean="0"/>
              <a:t>   Работа по учебнику стр.3-5</a:t>
            </a:r>
            <a:endParaRPr lang="ru-RU" dirty="0"/>
          </a:p>
        </p:txBody>
      </p:sp>
      <p:pic>
        <p:nvPicPr>
          <p:cNvPr id="6" name="Picture 2" descr="D:\Новая папка (7)\IMG_054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075" y="1504537"/>
            <a:ext cx="5536569" cy="4567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4419"/>
            <a:ext cx="8229600" cy="132343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</a:t>
            </a:r>
            <a:r>
              <a:rPr lang="ru-RU" sz="40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слове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2262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Clr>
                <a:srgbClr val="2DA2BF"/>
              </a:buClr>
              <a:defRPr/>
            </a:pP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Дудочка- </a:t>
            </a:r>
          </a:p>
          <a:p>
            <a:pPr lvl="0">
              <a:buClr>
                <a:srgbClr val="2DA2BF"/>
              </a:buClr>
              <a:defRPr/>
            </a:pPr>
            <a:r>
              <a:rPr lang="ru-RU" sz="4400" i="1" dirty="0" err="1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Любочка</a:t>
            </a: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</a:p>
          <a:p>
            <a:pPr lvl="0">
              <a:buClr>
                <a:srgbClr val="2DA2BF"/>
              </a:buClr>
              <a:defRPr/>
            </a:pP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Карточки-</a:t>
            </a:r>
            <a:endParaRPr lang="ru-RU" sz="4400" i="1" dirty="0">
              <a:ln w="11430"/>
              <a:solidFill>
                <a:srgbClr val="7D3C4A">
                  <a:lumMod val="75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924944"/>
            <a:ext cx="110956" cy="2733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в слове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7694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Дудочка</a:t>
            </a:r>
            <a:r>
              <a:rPr lang="ru-RU" sz="44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400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удочка, дочка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8029" y="2438875"/>
            <a:ext cx="7358114" cy="212365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i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Любочка</a:t>
            </a: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</a:t>
            </a:r>
            <a:r>
              <a:rPr lang="ru-RU" sz="4400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юбочка,бочка</a:t>
            </a:r>
            <a:endParaRPr lang="ru-RU" sz="4400" i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Карточки</a:t>
            </a:r>
            <a:r>
              <a:rPr lang="ru-RU" sz="4400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</a:t>
            </a:r>
            <a:r>
              <a:rPr lang="ru-RU" sz="4400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точки,очки</a:t>
            </a: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21497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Одуванчик</a:t>
            </a:r>
            <a:r>
              <a:rPr lang="ru-RU" sz="2800" dirty="0" smtClean="0"/>
              <a:t> -  </a:t>
            </a:r>
            <a:r>
              <a:rPr lang="ru-RU" sz="2800" i="1" dirty="0" smtClean="0"/>
              <a:t>растение с жёлтыми цветами, с молочным соком и пушистыми семенами, которые разносятся ветром.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Пончик</a:t>
            </a:r>
            <a:r>
              <a:rPr lang="ru-RU" sz="2800" i="1" dirty="0" smtClean="0"/>
              <a:t> </a:t>
            </a:r>
            <a:r>
              <a:rPr lang="ru-RU" sz="2800" dirty="0" smtClean="0"/>
              <a:t>– </a:t>
            </a:r>
            <a:r>
              <a:rPr lang="ru-RU" sz="2800" i="1" dirty="0" smtClean="0"/>
              <a:t>круглый жареный пирожок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i="1" dirty="0" smtClean="0"/>
              <a:t>                (с вареньем);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Птенчик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800" i="1" dirty="0" smtClean="0"/>
              <a:t>уменьшительно- ласкательное к  птенец;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Кончик</a:t>
            </a:r>
            <a:r>
              <a:rPr lang="ru-RU" sz="2800" dirty="0" smtClean="0"/>
              <a:t> - </a:t>
            </a:r>
            <a:r>
              <a:rPr lang="ru-RU" sz="2800" i="1" dirty="0" smtClean="0"/>
              <a:t>уменьшительное к слову конец;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Блинчик</a:t>
            </a:r>
            <a:r>
              <a:rPr lang="ru-RU" sz="2800" dirty="0" smtClean="0"/>
              <a:t> – </a:t>
            </a:r>
            <a:r>
              <a:rPr lang="ru-RU" sz="2800" i="1" dirty="0" smtClean="0"/>
              <a:t>название сладкого блюда;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Стаканчик</a:t>
            </a:r>
            <a:r>
              <a:rPr lang="ru-RU" sz="2800" dirty="0" smtClean="0"/>
              <a:t> – </a:t>
            </a:r>
            <a:r>
              <a:rPr lang="ru-RU" sz="2800" i="1" dirty="0" smtClean="0"/>
              <a:t>маленький стакан.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У. с. 5 упр. 3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Закрепление изученного материала</a:t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2000" dirty="0" smtClean="0"/>
              <a:t>Отгадайте загадки, запишите слова-отгадки</a:t>
            </a:r>
            <a:endParaRPr lang="ru-RU" sz="20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285860"/>
            <a:ext cx="8186766" cy="472143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Разноцветные </a:t>
            </a:r>
            <a:r>
              <a:rPr lang="ru-RU" sz="1600" dirty="0" smtClean="0">
                <a:latin typeface="Times New Roman" pitchFamily="18" charset="0"/>
              </a:rPr>
              <a:t>сестрицы                                                   </a:t>
            </a:r>
            <a:endParaRPr lang="ru-RU" sz="16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Заскучали без водицы.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Дядя, длинный и худой,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Носит воду бородой,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И сестрицы вместе с ним нарисуют дом и дым.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ru-RU" sz="1600" b="1" i="1" dirty="0">
                <a:solidFill>
                  <a:schemeClr val="accent2"/>
                </a:solidFill>
                <a:latin typeface="Times New Roman" pitchFamily="18" charset="0"/>
              </a:rPr>
              <a:t>краски и кисто</a:t>
            </a:r>
            <a:r>
              <a:rPr lang="ru-RU" sz="1600" b="1" i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600" b="1" i="1" dirty="0">
                <a:solidFill>
                  <a:schemeClr val="accent2"/>
                </a:solidFill>
                <a:latin typeface="Times New Roman" pitchFamily="18" charset="0"/>
              </a:rPr>
              <a:t>а)</a:t>
            </a:r>
            <a:endParaRPr lang="ru-RU" sz="16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-----------------------------------------------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Что это у Галочки?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Ниточка на палочке.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Палочка в руке,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А ниточка в реке.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(удо</a:t>
            </a:r>
            <a:r>
              <a:rPr lang="ru-RU" sz="1600" b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а)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В деревянном домике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Проживают гномики.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Уж такие добряки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Раздают всем огоньки.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accent2"/>
                </a:solidFill>
                <a:latin typeface="Times New Roman" pitchFamily="18" charset="0"/>
              </a:rPr>
              <a:t>( спи</a:t>
            </a:r>
            <a:r>
              <a:rPr lang="ru-RU" sz="1800" b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800" b="1" dirty="0">
                <a:solidFill>
                  <a:schemeClr val="accent2"/>
                </a:solidFill>
                <a:latin typeface="Times New Roman" pitchFamily="18" charset="0"/>
              </a:rPr>
              <a:t>и)</a:t>
            </a:r>
            <a:r>
              <a:rPr lang="ru-RU" sz="2400" dirty="0"/>
              <a:t>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8200" y="1357298"/>
            <a:ext cx="4038600" cy="5195902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На ветках плотные комочки,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 них не дремлют клейкие листочки.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(по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чк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и)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-----------------------------------------------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Отгадайте, что за птичка: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Тёмненькая невеличка,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Беленькая с живота,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Хвост раздвинут в два хвоста.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ласто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чк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а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------------------------------------------------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 именем вкусным,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Не бывает грустным,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Смотрит весело вокруг,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Он Незнайке лучший друг.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(По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нч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ик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4792869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i="1" dirty="0" smtClean="0"/>
              <a:t>Кон…</a:t>
            </a:r>
            <a:r>
              <a:rPr lang="ru-RU" sz="3600" i="1" dirty="0" err="1" smtClean="0"/>
              <a:t>ки</a:t>
            </a:r>
            <a:r>
              <a:rPr lang="ru-RU" sz="3600" i="1" dirty="0" smtClean="0"/>
              <a:t>,  </a:t>
            </a:r>
            <a:r>
              <a:rPr lang="ru-RU" sz="3600" i="1" dirty="0" err="1" smtClean="0"/>
              <a:t>поч</a:t>
            </a:r>
            <a:r>
              <a:rPr lang="ru-RU" sz="3600" i="1" dirty="0" smtClean="0"/>
              <a:t>..та,  </a:t>
            </a:r>
            <a:r>
              <a:rPr lang="ru-RU" sz="3600" i="1" dirty="0" err="1" smtClean="0"/>
              <a:t>птен</a:t>
            </a:r>
            <a:r>
              <a:rPr lang="ru-RU" sz="3600" i="1" dirty="0" smtClean="0"/>
              <a:t>..чик,  мен..</a:t>
            </a:r>
            <a:r>
              <a:rPr lang="ru-RU" sz="3600" i="1" dirty="0" err="1" smtClean="0"/>
              <a:t>ше</a:t>
            </a:r>
            <a:r>
              <a:rPr lang="ru-RU" sz="3600" i="1" dirty="0" smtClean="0"/>
              <a:t>, </a:t>
            </a:r>
            <a:r>
              <a:rPr lang="ru-RU" sz="3600" i="1" dirty="0" err="1" smtClean="0"/>
              <a:t>хищ</a:t>
            </a:r>
            <a:r>
              <a:rPr lang="ru-RU" sz="3600" i="1" dirty="0" smtClean="0"/>
              <a:t>..ник,  бол…ной.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Выпишите слова, в которых мягкий знак </a:t>
            </a:r>
            <a:r>
              <a:rPr lang="ru-RU" sz="2400" b="1" i="1" u="sng" dirty="0" smtClean="0">
                <a:solidFill>
                  <a:schemeClr val="bg2">
                    <a:lumMod val="25000"/>
                  </a:schemeClr>
                </a:solidFill>
              </a:rPr>
              <a:t>не пишется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Подчеркните орфограмму.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по</a:t>
            </a:r>
            <a:r>
              <a:rPr lang="ru-RU" sz="3600" i="1" u="sng" dirty="0" smtClean="0"/>
              <a:t>чт</a:t>
            </a:r>
            <a:r>
              <a:rPr lang="ru-RU" sz="3600" i="1" dirty="0" smtClean="0"/>
              <a:t>а,</a:t>
            </a:r>
            <a:r>
              <a:rPr lang="ru-RU" sz="3600" dirty="0" smtClean="0"/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пте</a:t>
            </a:r>
            <a:r>
              <a:rPr lang="ru-RU" sz="3600" i="1" u="sng" dirty="0" smtClean="0"/>
              <a:t>нч</a:t>
            </a:r>
            <a:r>
              <a:rPr lang="ru-RU" sz="3600" i="1" dirty="0" smtClean="0"/>
              <a:t>ик,</a:t>
            </a:r>
            <a:r>
              <a:rPr lang="ru-RU" sz="3600" dirty="0" smtClean="0"/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хи</a:t>
            </a:r>
            <a:r>
              <a:rPr lang="ru-RU" sz="3600" i="1" u="sng" dirty="0" smtClean="0"/>
              <a:t>щн</a:t>
            </a:r>
            <a:r>
              <a:rPr lang="ru-RU" sz="3600" i="1" dirty="0" smtClean="0"/>
              <a:t>ик</a:t>
            </a:r>
            <a:r>
              <a:rPr lang="ru-RU" sz="36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Рефлексия</a:t>
            </a:r>
            <a:r>
              <a:rPr lang="ru-RU" sz="66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283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Урок русского языка во 2 классе    Тема: Буквосочетания ЧК, ЧН, ЧТ, ЩН, НЧ</vt:lpstr>
      <vt:lpstr> Я тетрадь свою открою и наклонно положу, Я от вас, друзья, не скрою: ручку я вот так держу. Сяду прямо, не согнусь, За работу я возьмусь.   </vt:lpstr>
      <vt:lpstr>Самоопределение к деятельности </vt:lpstr>
      <vt:lpstr>   Работа по учебнику стр.3-5</vt:lpstr>
      <vt:lpstr> Слово в слове</vt:lpstr>
      <vt:lpstr>Слово в слове</vt:lpstr>
      <vt:lpstr>У. с. 5 упр. 3</vt:lpstr>
      <vt:lpstr>Закрепление изученного материала Отгадайте загадки, запишите слова-отгадки</vt:lpstr>
      <vt:lpstr>Рефлексия </vt:lpstr>
      <vt:lpstr>Итог: Дерево знаний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во 2 классе    Тема: Буквосочетания ЧК, ЧН, ЧТ, ЩН, НЧ</dc:title>
  <dc:creator>Владелец</dc:creator>
  <cp:lastModifiedBy>Марина</cp:lastModifiedBy>
  <cp:revision>8</cp:revision>
  <dcterms:created xsi:type="dcterms:W3CDTF">2014-04-29T19:19:06Z</dcterms:created>
  <dcterms:modified xsi:type="dcterms:W3CDTF">2023-01-26T14:05:29Z</dcterms:modified>
</cp:coreProperties>
</file>