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8" r:id="rId23"/>
    <p:sldId id="277"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1" d="100"/>
          <a:sy n="61" d="100"/>
        </p:scale>
        <p:origin x="-1398"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17.05.2018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17.05.2018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17.05.2018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4C71EC6-210F-42DE-9C53-41977AD35B3D}" type="datetimeFigureOut">
              <a:rPr lang="ru-RU" smtClean="0"/>
              <a:pPr/>
              <a:t>17.05.2018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pPr/>
              <a:t>17.05.2018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pPr/>
              <a:t>17.05.2018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pPr/>
              <a:t>17.05.2018</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pPr/>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pPr/>
              <a:t>17.05.2018</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pPr/>
              <a:t>17.05.2018</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17.05.2018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17.05.2018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4C71EC6-210F-42DE-9C53-41977AD35B3D}" type="datetimeFigureOut">
              <a:rPr lang="ru-RU" smtClean="0"/>
              <a:pPr/>
              <a:t>17.05.2018</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19B0651-EE4F-4900-A07F-96A6BFA9D0F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608" y="-819472"/>
            <a:ext cx="9181020" cy="734481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Заголовок 3"/>
          <p:cNvSpPr>
            <a:spLocks noGrp="1"/>
          </p:cNvSpPr>
          <p:nvPr>
            <p:ph type="title"/>
          </p:nvPr>
        </p:nvSpPr>
        <p:spPr>
          <a:xfrm>
            <a:off x="3347864" y="-571500"/>
            <a:ext cx="6512511" cy="1143000"/>
          </a:xfrm>
        </p:spPr>
        <p:txBody>
          <a:bodyPr/>
          <a:lstStyle/>
          <a:p>
            <a:pPr algn="ctr"/>
            <a:r>
              <a:rPr lang="ru-RU" i="1" dirty="0" smtClean="0">
                <a:solidFill>
                  <a:srgbClr val="FF0000"/>
                </a:solidFill>
                <a:latin typeface="Segoe Script" panose="030B0504020000000003" pitchFamily="66" charset="0"/>
              </a:rPr>
              <a:t>ПТИЧКИ</a:t>
            </a:r>
            <a:endParaRPr lang="ru-RU" i="1" dirty="0">
              <a:solidFill>
                <a:srgbClr val="FF0000"/>
              </a:solidFill>
              <a:latin typeface="Segoe Script" panose="030B0504020000000003" pitchFamily="66" charset="0"/>
            </a:endParaRPr>
          </a:p>
        </p:txBody>
      </p:sp>
    </p:spTree>
    <p:extLst>
      <p:ext uri="{BB962C8B-B14F-4D97-AF65-F5344CB8AC3E}">
        <p14:creationId xmlns:p14="http://schemas.microsoft.com/office/powerpoint/2010/main" xmlns="" val="35614769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komotoz.ru/photo/zhivotnye/images/sinica/sinica.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95877" y="188640"/>
            <a:ext cx="7240315" cy="4825153"/>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extBox 2"/>
          <p:cNvSpPr txBox="1"/>
          <p:nvPr/>
        </p:nvSpPr>
        <p:spPr>
          <a:xfrm>
            <a:off x="1011499" y="5649059"/>
            <a:ext cx="8133958" cy="646331"/>
          </a:xfrm>
          <a:prstGeom prst="rect">
            <a:avLst/>
          </a:prstGeom>
          <a:noFill/>
        </p:spPr>
        <p:txBody>
          <a:bodyPr wrap="none" rtlCol="0">
            <a:spAutoFit/>
          </a:bodyPr>
          <a:lstStyle/>
          <a:p>
            <a:r>
              <a:rPr lang="ru-RU" sz="3600" b="1" dirty="0" smtClean="0"/>
              <a:t>Синица, отряд Воробьинообразные</a:t>
            </a:r>
            <a:endParaRPr lang="ru-RU" sz="3600" b="1" dirty="0"/>
          </a:p>
        </p:txBody>
      </p:sp>
    </p:spTree>
    <p:extLst>
      <p:ext uri="{BB962C8B-B14F-4D97-AF65-F5344CB8AC3E}">
        <p14:creationId xmlns:p14="http://schemas.microsoft.com/office/powerpoint/2010/main" xmlns="" val="34206923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images.freeimages.com/images/previews/da7/swan-s-feet-136176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60222" y="494367"/>
            <a:ext cx="7756194" cy="582376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1990242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nn-photo.ru/images/8824583badf6d7ca1e333cf953b1f1ca.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81289" y="260648"/>
            <a:ext cx="8649003" cy="6192687"/>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1835696" y="422321"/>
            <a:ext cx="6760184" cy="646331"/>
          </a:xfrm>
          <a:prstGeom prst="rect">
            <a:avLst/>
          </a:prstGeom>
          <a:noFill/>
        </p:spPr>
        <p:txBody>
          <a:bodyPr wrap="none" rtlCol="0">
            <a:spAutoFit/>
          </a:bodyPr>
          <a:lstStyle/>
          <a:p>
            <a:r>
              <a:rPr lang="ru-RU" sz="3600" b="1" dirty="0" smtClean="0"/>
              <a:t>Лебедь, отряд </a:t>
            </a:r>
            <a:r>
              <a:rPr lang="ru-RU" sz="3600" b="1" dirty="0" err="1" smtClean="0"/>
              <a:t>Гусеобразных</a:t>
            </a:r>
            <a:endParaRPr lang="ru-RU" sz="3600" b="1" dirty="0"/>
          </a:p>
        </p:txBody>
      </p:sp>
    </p:spTree>
    <p:extLst>
      <p:ext uri="{BB962C8B-B14F-4D97-AF65-F5344CB8AC3E}">
        <p14:creationId xmlns:p14="http://schemas.microsoft.com/office/powerpoint/2010/main" xmlns="" val="20238741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kuraaltai.ru/img/pavlovcka-1/img-6-big.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8452" y="332656"/>
            <a:ext cx="8258258" cy="590465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249486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photo.sfu-kras.ru/files/imagecache/photo/photos/1_-gl_-savchenko.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87624" y="116632"/>
            <a:ext cx="6919199" cy="5033988"/>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1475656" y="5733256"/>
            <a:ext cx="6601487" cy="646331"/>
          </a:xfrm>
          <a:prstGeom prst="rect">
            <a:avLst/>
          </a:prstGeom>
          <a:noFill/>
        </p:spPr>
        <p:txBody>
          <a:bodyPr wrap="none" rtlCol="0">
            <a:spAutoFit/>
          </a:bodyPr>
          <a:lstStyle/>
          <a:p>
            <a:r>
              <a:rPr lang="ru-RU" sz="3600" dirty="0" smtClean="0"/>
              <a:t>Глухарь, отряд </a:t>
            </a:r>
            <a:r>
              <a:rPr lang="ru-RU" sz="3600" dirty="0" err="1" smtClean="0"/>
              <a:t>Курообразные</a:t>
            </a:r>
            <a:endParaRPr lang="ru-RU" sz="3600" dirty="0"/>
          </a:p>
        </p:txBody>
      </p:sp>
    </p:spTree>
    <p:extLst>
      <p:ext uri="{BB962C8B-B14F-4D97-AF65-F5344CB8AC3E}">
        <p14:creationId xmlns:p14="http://schemas.microsoft.com/office/powerpoint/2010/main" xmlns="" val="30350723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7544" y="980728"/>
            <a:ext cx="8352928" cy="4093428"/>
          </a:xfrm>
          <a:prstGeom prst="rect">
            <a:avLst/>
          </a:prstGeom>
          <a:noFill/>
        </p:spPr>
        <p:txBody>
          <a:bodyPr wrap="square" rtlCol="0">
            <a:spAutoFit/>
          </a:bodyPr>
          <a:lstStyle/>
          <a:p>
            <a:r>
              <a:rPr lang="ru-RU" sz="7200" b="1" i="1" dirty="0" smtClean="0"/>
              <a:t>Каждая птица своим клювом кормится.</a:t>
            </a:r>
          </a:p>
          <a:p>
            <a:pPr algn="ctr"/>
            <a:r>
              <a:rPr lang="ru-RU" sz="4400" b="1" dirty="0" smtClean="0"/>
              <a:t>Чей клюв?</a:t>
            </a:r>
            <a:endParaRPr lang="ru-RU" sz="4400" b="1" dirty="0"/>
          </a:p>
        </p:txBody>
      </p:sp>
    </p:spTree>
    <p:extLst>
      <p:ext uri="{BB962C8B-B14F-4D97-AF65-F5344CB8AC3E}">
        <p14:creationId xmlns:p14="http://schemas.microsoft.com/office/powerpoint/2010/main" xmlns="" val="39053691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animalsfoto.com/photo/8d/8dc51e7ffd5d00f578fd6e3ae9859a96.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45575" t="24603" r="4380" b="9574"/>
          <a:stretch/>
        </p:blipFill>
        <p:spPr bwMode="auto">
          <a:xfrm>
            <a:off x="1382786" y="476671"/>
            <a:ext cx="6501582" cy="568666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1614340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animalsfoto.com/photo/8d/8dc51e7ffd5d00f578fd6e3ae9859a96.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74173" y="260648"/>
            <a:ext cx="7620000" cy="5067301"/>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extBox 2"/>
          <p:cNvSpPr txBox="1"/>
          <p:nvPr/>
        </p:nvSpPr>
        <p:spPr>
          <a:xfrm>
            <a:off x="899592" y="5517232"/>
            <a:ext cx="7951216" cy="707886"/>
          </a:xfrm>
          <a:prstGeom prst="rect">
            <a:avLst/>
          </a:prstGeom>
          <a:noFill/>
        </p:spPr>
        <p:txBody>
          <a:bodyPr wrap="none" rtlCol="0">
            <a:spAutoFit/>
          </a:bodyPr>
          <a:lstStyle/>
          <a:p>
            <a:r>
              <a:rPr lang="ru-RU" sz="4000" b="1" dirty="0" smtClean="0"/>
              <a:t>Орёл, отряд дневные хищники</a:t>
            </a:r>
            <a:endParaRPr lang="ru-RU" sz="4000" b="1" dirty="0"/>
          </a:p>
        </p:txBody>
      </p:sp>
    </p:spTree>
    <p:extLst>
      <p:ext uri="{BB962C8B-B14F-4D97-AF65-F5344CB8AC3E}">
        <p14:creationId xmlns:p14="http://schemas.microsoft.com/office/powerpoint/2010/main" xmlns="" val="39472252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www.wallpage.ru/imgbig/wallpapers_80752.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57339" t="40532" r="7015" b="19332"/>
          <a:stretch/>
        </p:blipFill>
        <p:spPr bwMode="auto">
          <a:xfrm>
            <a:off x="1536397" y="476672"/>
            <a:ext cx="6310111" cy="532859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4037269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www.wallpage.ru/imgbig/wallpapers_8075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31640" y="404664"/>
            <a:ext cx="6720747" cy="504056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1475656" y="6021288"/>
            <a:ext cx="6104556" cy="646331"/>
          </a:xfrm>
          <a:prstGeom prst="rect">
            <a:avLst/>
          </a:prstGeom>
          <a:noFill/>
        </p:spPr>
        <p:txBody>
          <a:bodyPr wrap="none" rtlCol="0">
            <a:spAutoFit/>
          </a:bodyPr>
          <a:lstStyle/>
          <a:p>
            <a:r>
              <a:rPr lang="ru-RU" sz="3600" b="1" dirty="0" smtClean="0"/>
              <a:t>Утка, отряд </a:t>
            </a:r>
            <a:r>
              <a:rPr lang="ru-RU" sz="3600" b="1" dirty="0" err="1" smtClean="0"/>
              <a:t>Гусеобразных</a:t>
            </a:r>
            <a:endParaRPr lang="ru-RU" sz="3600" b="1" dirty="0"/>
          </a:p>
        </p:txBody>
      </p:sp>
    </p:spTree>
    <p:extLst>
      <p:ext uri="{BB962C8B-B14F-4D97-AF65-F5344CB8AC3E}">
        <p14:creationId xmlns:p14="http://schemas.microsoft.com/office/powerpoint/2010/main" xmlns="" val="26527046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5616" y="548680"/>
            <a:ext cx="6512511" cy="1143000"/>
          </a:xfrm>
        </p:spPr>
        <p:txBody>
          <a:bodyPr/>
          <a:lstStyle/>
          <a:p>
            <a:pPr marL="0" indent="0">
              <a:buNone/>
            </a:pPr>
            <a:r>
              <a:rPr lang="ru-RU" sz="9600" i="1" dirty="0" smtClean="0">
                <a:effectLst>
                  <a:outerShdw blurRad="38100" dist="38100" dir="2700000" algn="tl">
                    <a:srgbClr val="000000">
                      <a:alpha val="43137"/>
                    </a:srgbClr>
                  </a:outerShdw>
                  <a:reflection blurRad="6350" stA="55000" endA="300" endPos="45500" dir="5400000" sy="-100000" algn="bl" rotWithShape="0"/>
                </a:effectLst>
              </a:rPr>
              <a:t>Чьи ноги?</a:t>
            </a:r>
            <a:endParaRPr lang="ru-RU" sz="9600" i="1" dirty="0">
              <a:effectLst>
                <a:outerShdw blurRad="38100" dist="38100" dir="2700000" algn="tl">
                  <a:srgbClr val="000000">
                    <a:alpha val="43137"/>
                  </a:srgbClr>
                </a:outerShdw>
                <a:reflection blurRad="6350" stA="55000" endA="300" endPos="45500" dir="5400000" sy="-100000" algn="bl" rotWithShape="0"/>
              </a:effectLst>
            </a:endParaRPr>
          </a:p>
        </p:txBody>
      </p:sp>
      <p:sp>
        <p:nvSpPr>
          <p:cNvPr id="3" name="TextBox 2"/>
          <p:cNvSpPr txBox="1"/>
          <p:nvPr/>
        </p:nvSpPr>
        <p:spPr>
          <a:xfrm>
            <a:off x="251520" y="2996952"/>
            <a:ext cx="8352928" cy="2308324"/>
          </a:xfrm>
          <a:prstGeom prst="rect">
            <a:avLst/>
          </a:prstGeom>
          <a:noFill/>
        </p:spPr>
        <p:txBody>
          <a:bodyPr wrap="square" rtlCol="0">
            <a:spAutoFit/>
          </a:bodyPr>
          <a:lstStyle/>
          <a:p>
            <a:r>
              <a:rPr lang="ru-RU" sz="4800" dirty="0" smtClean="0"/>
              <a:t>Какой птице принадлежат ноги и к какому отряду относится эта птица?</a:t>
            </a:r>
            <a:endParaRPr lang="ru-RU" sz="4800" dirty="0"/>
          </a:p>
        </p:txBody>
      </p:sp>
    </p:spTree>
    <p:extLst>
      <p:ext uri="{BB962C8B-B14F-4D97-AF65-F5344CB8AC3E}">
        <p14:creationId xmlns:p14="http://schemas.microsoft.com/office/powerpoint/2010/main" xmlns="" val="47114712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6" name="Picture 4" descr="http://bird-ukraine.pp.ua/images/slideshow/Loxia%20curvirostra/Loxia%20curvirostra5.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2214" t="27028" r="50000" b="23475"/>
          <a:stretch/>
        </p:blipFill>
        <p:spPr bwMode="auto">
          <a:xfrm>
            <a:off x="1035286" y="271683"/>
            <a:ext cx="6489042" cy="579324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9311583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petshoptop.ru/media/d6/3f/bf/d63fbf8c3173730f82b150c5ef38b8ff/56694d500413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43608" y="188640"/>
            <a:ext cx="7490194" cy="5617646"/>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extBox 2"/>
          <p:cNvSpPr txBox="1"/>
          <p:nvPr/>
        </p:nvSpPr>
        <p:spPr>
          <a:xfrm>
            <a:off x="1547664" y="6237312"/>
            <a:ext cx="6219972" cy="523220"/>
          </a:xfrm>
          <a:prstGeom prst="rect">
            <a:avLst/>
          </a:prstGeom>
          <a:noFill/>
        </p:spPr>
        <p:txBody>
          <a:bodyPr wrap="none" rtlCol="0">
            <a:spAutoFit/>
          </a:bodyPr>
          <a:lstStyle/>
          <a:p>
            <a:r>
              <a:rPr lang="ru-RU" sz="2800" b="1" dirty="0" smtClean="0"/>
              <a:t>Клёст, отряд Воробьинообразные </a:t>
            </a:r>
            <a:endParaRPr lang="ru-RU" sz="2800" b="1" dirty="0"/>
          </a:p>
        </p:txBody>
      </p:sp>
    </p:spTree>
    <p:extLst>
      <p:ext uri="{BB962C8B-B14F-4D97-AF65-F5344CB8AC3E}">
        <p14:creationId xmlns:p14="http://schemas.microsoft.com/office/powerpoint/2010/main" xmlns="" val="244048197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s://karenandmick.files.wordpress.com/2009/11/kalbarri-pelican-close-up.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20876" r="33439" b="5943"/>
          <a:stretch/>
        </p:blipFill>
        <p:spPr bwMode="auto">
          <a:xfrm>
            <a:off x="1331640" y="908719"/>
            <a:ext cx="6756346" cy="486230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5948765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s://hdwallpaperz.net/wp-content/uploads/2016/12/Pelican-Bird-Pictures.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87624" y="332656"/>
            <a:ext cx="6989228" cy="4752528"/>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1907704" y="5877272"/>
            <a:ext cx="3845925" cy="369332"/>
          </a:xfrm>
          <a:prstGeom prst="rect">
            <a:avLst/>
          </a:prstGeom>
          <a:noFill/>
        </p:spPr>
        <p:txBody>
          <a:bodyPr wrap="none" rtlCol="0">
            <a:spAutoFit/>
          </a:bodyPr>
          <a:lstStyle/>
          <a:p>
            <a:r>
              <a:rPr lang="ru-RU" dirty="0" smtClean="0"/>
              <a:t>Пеликан, семейство </a:t>
            </a:r>
            <a:r>
              <a:rPr lang="ru-RU" dirty="0" err="1" smtClean="0"/>
              <a:t>Пеликановых</a:t>
            </a:r>
            <a:endParaRPr lang="ru-RU" dirty="0"/>
          </a:p>
        </p:txBody>
      </p:sp>
    </p:spTree>
    <p:extLst>
      <p:ext uri="{BB962C8B-B14F-4D97-AF65-F5344CB8AC3E}">
        <p14:creationId xmlns:p14="http://schemas.microsoft.com/office/powerpoint/2010/main" xmlns="" val="407666624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www.photoree.com/image_cache/10/71/59/20/10715920_82e3_m.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r="49760"/>
          <a:stretch/>
        </p:blipFill>
        <p:spPr bwMode="auto">
          <a:xfrm>
            <a:off x="2555776" y="764704"/>
            <a:ext cx="3456383" cy="515981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68244750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http://foto-i-kartinki.ru/images/pticy/flamingo-foto/flamingo-foto-64.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6846" y="332656"/>
            <a:ext cx="7535554" cy="5026156"/>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1043608" y="5877272"/>
            <a:ext cx="6723315" cy="523220"/>
          </a:xfrm>
          <a:prstGeom prst="rect">
            <a:avLst/>
          </a:prstGeom>
          <a:noFill/>
        </p:spPr>
        <p:txBody>
          <a:bodyPr wrap="none" rtlCol="0">
            <a:spAutoFit/>
          </a:bodyPr>
          <a:lstStyle/>
          <a:p>
            <a:r>
              <a:rPr lang="ru-RU" sz="2800" b="1" dirty="0" smtClean="0"/>
              <a:t>Фламинго, отряд </a:t>
            </a:r>
            <a:r>
              <a:rPr lang="ru-RU" sz="2800" b="1" dirty="0" err="1" smtClean="0"/>
              <a:t>Фламингообразные</a:t>
            </a:r>
            <a:endParaRPr lang="ru-RU" sz="2800" b="1" dirty="0"/>
          </a:p>
        </p:txBody>
      </p:sp>
    </p:spTree>
    <p:extLst>
      <p:ext uri="{BB962C8B-B14F-4D97-AF65-F5344CB8AC3E}">
        <p14:creationId xmlns:p14="http://schemas.microsoft.com/office/powerpoint/2010/main" xmlns="" val="214314998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1340768"/>
            <a:ext cx="6984776" cy="3046988"/>
          </a:xfrm>
          <a:prstGeom prst="rect">
            <a:avLst/>
          </a:prstGeom>
          <a:noFill/>
        </p:spPr>
        <p:txBody>
          <a:bodyPr wrap="square" rtlCol="0">
            <a:spAutoFit/>
          </a:bodyPr>
          <a:lstStyle/>
          <a:p>
            <a:pPr algn="ctr"/>
            <a:r>
              <a:rPr lang="ru-RU" sz="9600" b="1" dirty="0" smtClean="0"/>
              <a:t>Чьё гнездо?</a:t>
            </a:r>
            <a:endParaRPr lang="ru-RU" sz="9600" b="1" dirty="0"/>
          </a:p>
        </p:txBody>
      </p:sp>
    </p:spTree>
    <p:extLst>
      <p:ext uri="{BB962C8B-B14F-4D97-AF65-F5344CB8AC3E}">
        <p14:creationId xmlns:p14="http://schemas.microsoft.com/office/powerpoint/2010/main" xmlns="" val="215131138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s://ds03.infourok.ru/uploads/ex/1186/0001e645-d50e91a6/img44.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b="15744"/>
          <a:stretch/>
        </p:blipFill>
        <p:spPr bwMode="auto">
          <a:xfrm>
            <a:off x="899592" y="620688"/>
            <a:ext cx="7584842" cy="479297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5200816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ttp://jpghoto.ru/img/picture/Aug/08/0d17ff8f74d15878fa28cf017463a1aa/4.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35880" y="476671"/>
            <a:ext cx="8656600" cy="487105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1187624" y="6093296"/>
            <a:ext cx="6941324" cy="707886"/>
          </a:xfrm>
          <a:prstGeom prst="rect">
            <a:avLst/>
          </a:prstGeom>
          <a:noFill/>
        </p:spPr>
        <p:txBody>
          <a:bodyPr wrap="none" rtlCol="0">
            <a:spAutoFit/>
          </a:bodyPr>
          <a:lstStyle/>
          <a:p>
            <a:r>
              <a:rPr lang="ru-RU" sz="4000" b="1" dirty="0" smtClean="0"/>
              <a:t>Сорока, отряд Воробьиные</a:t>
            </a:r>
            <a:endParaRPr lang="ru-RU" sz="4000" b="1" dirty="0"/>
          </a:p>
        </p:txBody>
      </p:sp>
    </p:spTree>
    <p:extLst>
      <p:ext uri="{BB962C8B-B14F-4D97-AF65-F5344CB8AC3E}">
        <p14:creationId xmlns:p14="http://schemas.microsoft.com/office/powerpoint/2010/main" xmlns="" val="283511271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imagecache6.allposters.com/LRG/61/6140/867G100Z.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5575" y="260648"/>
            <a:ext cx="7392821" cy="554461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478848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b="9571"/>
          <a:stretch/>
        </p:blipFill>
        <p:spPr bwMode="auto">
          <a:xfrm>
            <a:off x="469406" y="332656"/>
            <a:ext cx="8602290" cy="609747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04680503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spi4uk.itvnet.lv/upload/articles/68/68585/images/Pingvina-olas-1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3568" y="110322"/>
            <a:ext cx="7905750" cy="590550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683568" y="6237312"/>
            <a:ext cx="8247771" cy="646331"/>
          </a:xfrm>
          <a:prstGeom prst="rect">
            <a:avLst/>
          </a:prstGeom>
          <a:noFill/>
        </p:spPr>
        <p:txBody>
          <a:bodyPr wrap="none" rtlCol="0">
            <a:spAutoFit/>
          </a:bodyPr>
          <a:lstStyle/>
          <a:p>
            <a:r>
              <a:rPr lang="ru-RU" sz="3600" b="1" dirty="0" smtClean="0"/>
              <a:t>Пингвин, отряд </a:t>
            </a:r>
            <a:r>
              <a:rPr lang="ru-RU" sz="3600" b="1" dirty="0" err="1" smtClean="0"/>
              <a:t>Пингвинообразные</a:t>
            </a:r>
            <a:r>
              <a:rPr lang="ru-RU" sz="3600" b="1" dirty="0" smtClean="0"/>
              <a:t> </a:t>
            </a:r>
            <a:endParaRPr lang="ru-RU" sz="3600" b="1" dirty="0"/>
          </a:p>
        </p:txBody>
      </p:sp>
    </p:spTree>
    <p:extLst>
      <p:ext uri="{BB962C8B-B14F-4D97-AF65-F5344CB8AC3E}">
        <p14:creationId xmlns:p14="http://schemas.microsoft.com/office/powerpoint/2010/main" xmlns="" val="226070712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http://img-fotki.yandex.ru/get/6208/34093740.206/0_69859_342268c9_XL.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43045"/>
          <a:stretch/>
        </p:blipFill>
        <p:spPr bwMode="auto">
          <a:xfrm>
            <a:off x="683568" y="1772816"/>
            <a:ext cx="7620000" cy="391136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8055478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ttp://img-fotki.yandex.ru/get/6208/34093740.206/0_69859_342268c9_XL.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63688" y="112262"/>
            <a:ext cx="6119580" cy="5515273"/>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711963" y="5944924"/>
            <a:ext cx="8456161" cy="584775"/>
          </a:xfrm>
          <a:prstGeom prst="rect">
            <a:avLst/>
          </a:prstGeom>
          <a:noFill/>
        </p:spPr>
        <p:txBody>
          <a:bodyPr wrap="none" rtlCol="0">
            <a:spAutoFit/>
          </a:bodyPr>
          <a:lstStyle/>
          <a:p>
            <a:r>
              <a:rPr lang="ru-RU" sz="3200" b="1" dirty="0" smtClean="0"/>
              <a:t>Аист, отряд Голенастые (</a:t>
            </a:r>
            <a:r>
              <a:rPr lang="ru-RU" sz="3200" b="1" dirty="0" err="1" smtClean="0"/>
              <a:t>Аистообразные</a:t>
            </a:r>
            <a:r>
              <a:rPr lang="ru-RU" sz="3200" dirty="0" smtClean="0"/>
              <a:t>)</a:t>
            </a:r>
            <a:endParaRPr lang="ru-RU" sz="3200" dirty="0"/>
          </a:p>
        </p:txBody>
      </p:sp>
    </p:spTree>
    <p:extLst>
      <p:ext uri="{BB962C8B-B14F-4D97-AF65-F5344CB8AC3E}">
        <p14:creationId xmlns:p14="http://schemas.microsoft.com/office/powerpoint/2010/main" xmlns="" val="26068889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ttp://i.flamber.ru/files/st1/1153295183/1238425244_g.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75656" y="332656"/>
            <a:ext cx="5796194" cy="583264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9354979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http://st.depositphotos.com/2631141/3938/i/950/depositphotos_39389495-Swallows-perched-in-his-nest.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4" y="188639"/>
            <a:ext cx="8208912" cy="5472609"/>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539552" y="5949280"/>
            <a:ext cx="7625806" cy="707886"/>
          </a:xfrm>
          <a:prstGeom prst="rect">
            <a:avLst/>
          </a:prstGeom>
          <a:noFill/>
        </p:spPr>
        <p:txBody>
          <a:bodyPr wrap="none" rtlCol="0">
            <a:spAutoFit/>
          </a:bodyPr>
          <a:lstStyle/>
          <a:p>
            <a:r>
              <a:rPr lang="ru-RU" sz="4000" b="1" dirty="0" smtClean="0"/>
              <a:t>Ласточка, отряд Воробьиные </a:t>
            </a:r>
            <a:endParaRPr lang="ru-RU" sz="4000" b="1" dirty="0"/>
          </a:p>
        </p:txBody>
      </p:sp>
    </p:spTree>
    <p:extLst>
      <p:ext uri="{BB962C8B-B14F-4D97-AF65-F5344CB8AC3E}">
        <p14:creationId xmlns:p14="http://schemas.microsoft.com/office/powerpoint/2010/main" xmlns="" val="412664732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1340768"/>
            <a:ext cx="6878806" cy="3046988"/>
          </a:xfrm>
          <a:prstGeom prst="rect">
            <a:avLst/>
          </a:prstGeom>
          <a:noFill/>
        </p:spPr>
        <p:txBody>
          <a:bodyPr wrap="none" rtlCol="0">
            <a:spAutoFit/>
          </a:bodyPr>
          <a:lstStyle/>
          <a:p>
            <a:r>
              <a:rPr lang="ru-RU" sz="9600" i="1" dirty="0" smtClean="0">
                <a:latin typeface="Comic Sans MS" panose="030F0702030302020204" pitchFamily="66" charset="0"/>
              </a:rPr>
              <a:t>Легенды о </a:t>
            </a:r>
          </a:p>
          <a:p>
            <a:pPr algn="ctr"/>
            <a:r>
              <a:rPr lang="ru-RU" sz="9600" i="1" dirty="0" smtClean="0">
                <a:latin typeface="Comic Sans MS" panose="030F0702030302020204" pitchFamily="66" charset="0"/>
              </a:rPr>
              <a:t>птицах</a:t>
            </a:r>
            <a:endParaRPr lang="ru-RU" sz="9600" i="1" dirty="0">
              <a:latin typeface="Comic Sans MS" panose="030F0702030302020204" pitchFamily="66" charset="0"/>
            </a:endParaRPr>
          </a:p>
        </p:txBody>
      </p:sp>
    </p:spTree>
    <p:extLst>
      <p:ext uri="{BB962C8B-B14F-4D97-AF65-F5344CB8AC3E}">
        <p14:creationId xmlns:p14="http://schemas.microsoft.com/office/powerpoint/2010/main" xmlns="" val="331521698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260648"/>
            <a:ext cx="8640960" cy="7571303"/>
          </a:xfrm>
          <a:prstGeom prst="rect">
            <a:avLst/>
          </a:prstGeom>
          <a:noFill/>
        </p:spPr>
        <p:txBody>
          <a:bodyPr wrap="square" rtlCol="0">
            <a:spAutoFit/>
          </a:bodyPr>
          <a:lstStyle/>
          <a:p>
            <a:r>
              <a:rPr lang="ru-RU" sz="3600" dirty="0"/>
              <a:t>Существует одна древняя легенда, которая гласит, что после сотворения мира одной птичке досталось серое некрасивое оперение. Но она не захотела оставаться такой некрасивой и поспешила за уходящим закатным солнцем. Солнце окрасило ее грудь в красно-коричневый цвет, а небесная синева упала ей на спинку. И поэтому люди стали называть ее «летящий драгоценный камень». Что это за птица? </a:t>
            </a:r>
            <a:endParaRPr lang="ru-RU" sz="3600" dirty="0" smtClean="0"/>
          </a:p>
          <a:p>
            <a:endParaRPr lang="ru-RU" sz="3600" dirty="0"/>
          </a:p>
          <a:p>
            <a:endParaRPr lang="ru-RU" dirty="0"/>
          </a:p>
        </p:txBody>
      </p:sp>
    </p:spTree>
    <p:extLst>
      <p:ext uri="{BB962C8B-B14F-4D97-AF65-F5344CB8AC3E}">
        <p14:creationId xmlns:p14="http://schemas.microsoft.com/office/powerpoint/2010/main" xmlns="" val="325410185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http://pershinoleg.ru/content/3.Birds/16.%D0%A0%D0%B0%D0%BA%D1%88%D0%B5%D0%BE%D0%B1%D1%80%D0%B0%D0%B7%D0%BD%D1%8B%D0%B5-Coraciiformes/2.Alcedo_atthis/21J0515%20copy.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43608" y="116632"/>
            <a:ext cx="7104789" cy="5328592"/>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1403648" y="5445224"/>
            <a:ext cx="5668539" cy="1323439"/>
          </a:xfrm>
          <a:prstGeom prst="rect">
            <a:avLst/>
          </a:prstGeom>
          <a:noFill/>
        </p:spPr>
        <p:txBody>
          <a:bodyPr wrap="none" rtlCol="0">
            <a:spAutoFit/>
          </a:bodyPr>
          <a:lstStyle/>
          <a:p>
            <a:r>
              <a:rPr lang="ru-RU" sz="8000" b="1" dirty="0" smtClean="0"/>
              <a:t>Зимородок</a:t>
            </a:r>
            <a:endParaRPr lang="ru-RU" sz="8000" b="1" dirty="0"/>
          </a:p>
        </p:txBody>
      </p:sp>
    </p:spTree>
    <p:extLst>
      <p:ext uri="{BB962C8B-B14F-4D97-AF65-F5344CB8AC3E}">
        <p14:creationId xmlns:p14="http://schemas.microsoft.com/office/powerpoint/2010/main" xmlns="" val="157834906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188640"/>
            <a:ext cx="8568952" cy="6740307"/>
          </a:xfrm>
          <a:prstGeom prst="rect">
            <a:avLst/>
          </a:prstGeom>
        </p:spPr>
        <p:txBody>
          <a:bodyPr wrap="square">
            <a:spAutoFit/>
          </a:bodyPr>
          <a:lstStyle/>
          <a:p>
            <a:r>
              <a:rPr lang="ru-RU" sz="3600" dirty="0"/>
              <a:t>Пожалуй, ни об одной птице не сложено столько легенд, ни с одной не связано столько поверий, как с этой. Одни народы возвеличивали ее, другие проклинали. Китайцы считали </a:t>
            </a:r>
          </a:p>
          <a:p>
            <a:r>
              <a:rPr lang="ru-RU" sz="3600" dirty="0"/>
              <a:t>ее символом благосостояния, полинезийцы - ночным злым богом, а у древних греков она олицетворяла мудрость. В середине века церковь объявила эту птицу «нечистым животным», слугой дьявола. Что это за птица? </a:t>
            </a:r>
          </a:p>
        </p:txBody>
      </p:sp>
    </p:spTree>
    <p:extLst>
      <p:ext uri="{BB962C8B-B14F-4D97-AF65-F5344CB8AC3E}">
        <p14:creationId xmlns:p14="http://schemas.microsoft.com/office/powerpoint/2010/main" xmlns="" val="346213303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http://ic.pics.livejournal.com/kot_de_azur/31835946/722921/722921_90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43205"/>
            <a:ext cx="9097928" cy="6034959"/>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611560" y="476672"/>
            <a:ext cx="2395207" cy="1323439"/>
          </a:xfrm>
          <a:prstGeom prst="rect">
            <a:avLst/>
          </a:prstGeom>
          <a:noFill/>
        </p:spPr>
        <p:txBody>
          <a:bodyPr wrap="none" rtlCol="0">
            <a:spAutoFit/>
          </a:bodyPr>
          <a:lstStyle/>
          <a:p>
            <a:r>
              <a:rPr lang="ru-RU" sz="8000" dirty="0" smtClean="0">
                <a:solidFill>
                  <a:srgbClr val="FFFF00"/>
                </a:solidFill>
              </a:rPr>
              <a:t>Сова</a:t>
            </a:r>
            <a:endParaRPr lang="ru-RU" sz="8000" dirty="0">
              <a:solidFill>
                <a:srgbClr val="FFFF00"/>
              </a:solidFill>
            </a:endParaRPr>
          </a:p>
        </p:txBody>
      </p:sp>
    </p:spTree>
    <p:extLst>
      <p:ext uri="{BB962C8B-B14F-4D97-AF65-F5344CB8AC3E}">
        <p14:creationId xmlns:p14="http://schemas.microsoft.com/office/powerpoint/2010/main" xmlns="" val="18971409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nashzeleniymir.ru/wp-content/uploads/2017/01/%D0%9D%D0%BE%D0%B3%D0%B8-%D1%81%D1%82%D1%80%D0%B0%D1%83%D1%81%D0%B0-%D1%84%D0%BE%D1%82%D0%BE-768x51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43608" y="260648"/>
            <a:ext cx="7315200" cy="4876801"/>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extBox 2"/>
          <p:cNvSpPr txBox="1"/>
          <p:nvPr/>
        </p:nvSpPr>
        <p:spPr>
          <a:xfrm>
            <a:off x="1043608" y="5301208"/>
            <a:ext cx="6840760" cy="369332"/>
          </a:xfrm>
          <a:prstGeom prst="rect">
            <a:avLst/>
          </a:prstGeom>
          <a:noFill/>
        </p:spPr>
        <p:txBody>
          <a:bodyPr wrap="square" rtlCol="0">
            <a:spAutoFit/>
          </a:bodyPr>
          <a:lstStyle/>
          <a:p>
            <a:r>
              <a:rPr lang="ru-RU" dirty="0" smtClean="0"/>
              <a:t>Страус африканский, отряд Страусообразные</a:t>
            </a:r>
            <a:endParaRPr lang="ru-RU" dirty="0"/>
          </a:p>
        </p:txBody>
      </p:sp>
    </p:spTree>
    <p:extLst>
      <p:ext uri="{BB962C8B-B14F-4D97-AF65-F5344CB8AC3E}">
        <p14:creationId xmlns:p14="http://schemas.microsoft.com/office/powerpoint/2010/main" xmlns="" val="294274659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476672"/>
            <a:ext cx="8856984" cy="6247864"/>
          </a:xfrm>
          <a:prstGeom prst="rect">
            <a:avLst/>
          </a:prstGeom>
        </p:spPr>
        <p:txBody>
          <a:bodyPr wrap="square">
            <a:spAutoFit/>
          </a:bodyPr>
          <a:lstStyle/>
          <a:p>
            <a:r>
              <a:rPr lang="ru-RU" sz="4000" dirty="0" smtClean="0"/>
              <a:t>Именно </a:t>
            </a:r>
            <a:r>
              <a:rPr lang="ru-RU" sz="4000" dirty="0"/>
              <a:t>эти птицы прилетели и выдернули клювом гвозди, которыми Иисус Христос был прибит к кресту. За это бог наградил их перекрещивающимся клювом и причислил к лику святых. Действительно, погибшие птицы долго не разлагаются и, сохраняя красоту оперения, могут лежать годы без изменения. </a:t>
            </a:r>
          </a:p>
        </p:txBody>
      </p:sp>
    </p:spTree>
    <p:extLst>
      <p:ext uri="{BB962C8B-B14F-4D97-AF65-F5344CB8AC3E}">
        <p14:creationId xmlns:p14="http://schemas.microsoft.com/office/powerpoint/2010/main" xmlns="" val="145630658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ttp://agoj.ru/foto15.png?i=18790&amp;k=foto-klyost-zimoj"/>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71600" y="116632"/>
            <a:ext cx="7848872" cy="6669466"/>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5508104" y="692696"/>
            <a:ext cx="2356735" cy="1015663"/>
          </a:xfrm>
          <a:prstGeom prst="rect">
            <a:avLst/>
          </a:prstGeom>
          <a:noFill/>
        </p:spPr>
        <p:txBody>
          <a:bodyPr wrap="none" rtlCol="0">
            <a:spAutoFit/>
          </a:bodyPr>
          <a:lstStyle/>
          <a:p>
            <a:r>
              <a:rPr lang="ru-RU" sz="6000" b="1" dirty="0" smtClean="0">
                <a:solidFill>
                  <a:srgbClr val="7030A0"/>
                </a:solidFill>
              </a:rPr>
              <a:t>Клёст</a:t>
            </a:r>
            <a:endParaRPr lang="ru-RU" sz="6000" b="1" dirty="0">
              <a:solidFill>
                <a:srgbClr val="7030A0"/>
              </a:solidFill>
            </a:endParaRPr>
          </a:p>
        </p:txBody>
      </p:sp>
    </p:spTree>
    <p:extLst>
      <p:ext uri="{BB962C8B-B14F-4D97-AF65-F5344CB8AC3E}">
        <p14:creationId xmlns:p14="http://schemas.microsoft.com/office/powerpoint/2010/main" xmlns="" val="392525639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504" y="188640"/>
            <a:ext cx="8856984" cy="6186309"/>
          </a:xfrm>
          <a:prstGeom prst="rect">
            <a:avLst/>
          </a:prstGeom>
        </p:spPr>
        <p:txBody>
          <a:bodyPr wrap="square">
            <a:spAutoFit/>
          </a:bodyPr>
          <a:lstStyle/>
          <a:p>
            <a:r>
              <a:rPr lang="ru-RU" sz="3600" dirty="0"/>
              <a:t>В одном из самых распространенных преданий об этой птице говорится, что одна женщина погубила своего мужа и в наказание была обращена богом в птицу, которой не суждено иметь своей семьи. Горько плачет с тех пор птица, ее слезы превращаются в </a:t>
            </a:r>
          </a:p>
          <a:p>
            <a:r>
              <a:rPr lang="ru-RU" sz="3600" dirty="0"/>
              <a:t>траву, а грустный голос слышен далеко вокруг. Сердобольные люди называют ее бедной вдовушкой, а каково же настоящее имя этой птицы</a:t>
            </a:r>
          </a:p>
        </p:txBody>
      </p:sp>
    </p:spTree>
    <p:extLst>
      <p:ext uri="{BB962C8B-B14F-4D97-AF65-F5344CB8AC3E}">
        <p14:creationId xmlns:p14="http://schemas.microsoft.com/office/powerpoint/2010/main" xmlns="" val="67249917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http://komotoz.ru/photo/zhivotnye/images/kukushka/kukushka.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116631"/>
            <a:ext cx="8856984" cy="6687023"/>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539552" y="836712"/>
            <a:ext cx="3055645" cy="923330"/>
          </a:xfrm>
          <a:prstGeom prst="rect">
            <a:avLst/>
          </a:prstGeom>
          <a:noFill/>
        </p:spPr>
        <p:txBody>
          <a:bodyPr wrap="none" rtlCol="0">
            <a:spAutoFit/>
          </a:bodyPr>
          <a:lstStyle/>
          <a:p>
            <a:r>
              <a:rPr lang="ru-RU" sz="5400" b="1" dirty="0" smtClean="0">
                <a:solidFill>
                  <a:srgbClr val="FF0000"/>
                </a:solidFill>
              </a:rPr>
              <a:t>Кукушка</a:t>
            </a:r>
            <a:endParaRPr lang="ru-RU" sz="5400" b="1" dirty="0">
              <a:solidFill>
                <a:srgbClr val="FF0000"/>
              </a:solidFill>
            </a:endParaRPr>
          </a:p>
        </p:txBody>
      </p:sp>
    </p:spTree>
    <p:extLst>
      <p:ext uri="{BB962C8B-B14F-4D97-AF65-F5344CB8AC3E}">
        <p14:creationId xmlns:p14="http://schemas.microsoft.com/office/powerpoint/2010/main" xmlns="" val="174498392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188640"/>
            <a:ext cx="7992888" cy="6250942"/>
          </a:xfrm>
          <a:prstGeom prst="rect">
            <a:avLst/>
          </a:prstGeom>
        </p:spPr>
        <p:txBody>
          <a:bodyPr wrap="square">
            <a:spAutoFit/>
          </a:bodyPr>
          <a:lstStyle/>
          <a:p>
            <a:pPr>
              <a:lnSpc>
                <a:spcPct val="115000"/>
              </a:lnSpc>
              <a:spcAft>
                <a:spcPts val="0"/>
              </a:spcAft>
            </a:pPr>
            <a:r>
              <a:rPr lang="ru-RU" sz="3200" dirty="0" smtClean="0">
                <a:latin typeface="Arial"/>
                <a:ea typeface="Times New Roman"/>
                <a:cs typeface="Times New Roman"/>
              </a:rPr>
              <a:t>А </a:t>
            </a:r>
            <a:r>
              <a:rPr lang="ru-RU" sz="3200" dirty="0">
                <a:latin typeface="Arial"/>
                <a:ea typeface="Times New Roman"/>
                <a:cs typeface="Times New Roman"/>
              </a:rPr>
              <a:t>вот еще одна легендарная птица. Она ведет ночной образ </a:t>
            </a:r>
            <a:r>
              <a:rPr lang="ru-RU" sz="3200" dirty="0" smtClean="0">
                <a:latin typeface="Arial"/>
                <a:ea typeface="Times New Roman"/>
                <a:cs typeface="Times New Roman"/>
              </a:rPr>
              <a:t>жизни. У нее </a:t>
            </a:r>
            <a:r>
              <a:rPr lang="ru-RU" sz="3200" dirty="0">
                <a:latin typeface="Arial"/>
                <a:ea typeface="Times New Roman"/>
                <a:cs typeface="Times New Roman"/>
              </a:rPr>
              <a:t>необычная внешность: большие выпуклые глаза, маленькие, не приспособленные для ходьбы ноги, а главное </a:t>
            </a:r>
            <a:r>
              <a:rPr lang="ru-RU" sz="3200" dirty="0" smtClean="0">
                <a:latin typeface="Arial"/>
                <a:ea typeface="Times New Roman"/>
                <a:cs typeface="Times New Roman"/>
              </a:rPr>
              <a:t>–огромный </a:t>
            </a:r>
            <a:r>
              <a:rPr lang="ru-RU" sz="3200" dirty="0">
                <a:latin typeface="Arial"/>
                <a:ea typeface="Times New Roman"/>
                <a:cs typeface="Times New Roman"/>
              </a:rPr>
              <a:t>рот. По вечерам эта птица часто вьется над стадами, шныряет прямо у самого вымени коз и коров. В Испании его зовут обманщиком пастухов. А как ее называют у нас</a:t>
            </a:r>
            <a:r>
              <a:rPr lang="ru-RU" sz="3200" dirty="0" smtClean="0">
                <a:latin typeface="Arial"/>
                <a:ea typeface="Times New Roman"/>
                <a:cs typeface="Times New Roman"/>
              </a:rPr>
              <a:t>?</a:t>
            </a:r>
            <a:endParaRPr lang="ru-RU" sz="3200" dirty="0">
              <a:latin typeface="Calibri"/>
              <a:ea typeface="Calibri"/>
              <a:cs typeface="Times New Roman"/>
            </a:endParaRPr>
          </a:p>
          <a:p>
            <a:pPr>
              <a:lnSpc>
                <a:spcPct val="115000"/>
              </a:lnSpc>
              <a:spcAft>
                <a:spcPts val="1000"/>
              </a:spcAft>
            </a:pPr>
            <a:r>
              <a:rPr lang="ru-RU" sz="2800" dirty="0">
                <a:latin typeface="Calibri"/>
                <a:ea typeface="Calibri"/>
                <a:cs typeface="Times New Roman"/>
              </a:rPr>
              <a:t> </a:t>
            </a:r>
            <a:endParaRPr lang="ru-RU" sz="2800" dirty="0">
              <a:effectLst/>
              <a:latin typeface="Calibri"/>
              <a:ea typeface="Calibri"/>
              <a:cs typeface="Times New Roman"/>
            </a:endParaRPr>
          </a:p>
        </p:txBody>
      </p:sp>
    </p:spTree>
    <p:extLst>
      <p:ext uri="{BB962C8B-B14F-4D97-AF65-F5344CB8AC3E}">
        <p14:creationId xmlns:p14="http://schemas.microsoft.com/office/powerpoint/2010/main" xmlns="" val="376842149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8" name="Picture 4" descr="http://ru.birdwallpapers.com/wallpapers/australian-owlet-nightjar-on-the-branch-pic.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8473" y="11622"/>
            <a:ext cx="9162473" cy="6815063"/>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1475656" y="446853"/>
            <a:ext cx="2683748" cy="830997"/>
          </a:xfrm>
          <a:prstGeom prst="rect">
            <a:avLst/>
          </a:prstGeom>
          <a:noFill/>
        </p:spPr>
        <p:txBody>
          <a:bodyPr wrap="none" rtlCol="0">
            <a:spAutoFit/>
          </a:bodyPr>
          <a:lstStyle/>
          <a:p>
            <a:r>
              <a:rPr lang="ru-RU" sz="4800" b="1" dirty="0" smtClean="0">
                <a:solidFill>
                  <a:srgbClr val="FFFF00"/>
                </a:solidFill>
              </a:rPr>
              <a:t>Козодой</a:t>
            </a:r>
            <a:endParaRPr lang="ru-RU" sz="4800" b="1" dirty="0">
              <a:solidFill>
                <a:srgbClr val="FFFF00"/>
              </a:solidFill>
            </a:endParaRPr>
          </a:p>
        </p:txBody>
      </p:sp>
    </p:spTree>
    <p:extLst>
      <p:ext uri="{BB962C8B-B14F-4D97-AF65-F5344CB8AC3E}">
        <p14:creationId xmlns:p14="http://schemas.microsoft.com/office/powerpoint/2010/main" xmlns="" val="135419168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260648"/>
            <a:ext cx="8712968" cy="5509200"/>
          </a:xfrm>
          <a:prstGeom prst="rect">
            <a:avLst/>
          </a:prstGeom>
        </p:spPr>
        <p:txBody>
          <a:bodyPr wrap="square">
            <a:spAutoFit/>
          </a:bodyPr>
          <a:lstStyle/>
          <a:p>
            <a:r>
              <a:rPr lang="ru-RU" sz="3200" dirty="0" smtClean="0"/>
              <a:t>У северных народов существует такая легенда. Однажды птицы решили выбрать королем того, кто выше всех поднимется в воздух. Орел взмыл так высоко, что с ним никто не мог соперничать. Но только он собрался спуститься на землю, как из-под его крыла выпорхнула маленькая птичка и поднялась чуть- чуть выше. </a:t>
            </a:r>
            <a:r>
              <a:rPr lang="ru-RU" sz="3200" dirty="0"/>
              <a:t>Это увидели остальные птицы. Они выбрали королем все-таки орла, а честолюбивого обманщика в шутку назвали </a:t>
            </a:r>
            <a:r>
              <a:rPr lang="ru-RU" sz="3200" dirty="0" smtClean="0"/>
              <a:t>…..?. </a:t>
            </a:r>
            <a:endParaRPr lang="ru-RU" sz="3200" dirty="0"/>
          </a:p>
        </p:txBody>
      </p:sp>
    </p:spTree>
    <p:extLst>
      <p:ext uri="{BB962C8B-B14F-4D97-AF65-F5344CB8AC3E}">
        <p14:creationId xmlns:p14="http://schemas.microsoft.com/office/powerpoint/2010/main" xmlns="" val="379207101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http://pix.avaxnews.com/avaxnews/9d/de/0001de9d_big.jpe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3939" y="312418"/>
            <a:ext cx="9211993" cy="6356942"/>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5220072" y="548680"/>
            <a:ext cx="3850421" cy="923330"/>
          </a:xfrm>
          <a:prstGeom prst="rect">
            <a:avLst/>
          </a:prstGeom>
          <a:noFill/>
        </p:spPr>
        <p:txBody>
          <a:bodyPr wrap="square" rtlCol="0">
            <a:spAutoFit/>
          </a:bodyPr>
          <a:lstStyle/>
          <a:p>
            <a:r>
              <a:rPr lang="ru-RU" sz="5400" b="1" dirty="0" smtClean="0">
                <a:solidFill>
                  <a:srgbClr val="FF0000"/>
                </a:solidFill>
              </a:rPr>
              <a:t>Королёк</a:t>
            </a:r>
            <a:endParaRPr lang="ru-RU" sz="5400" b="1" dirty="0">
              <a:solidFill>
                <a:srgbClr val="FF0000"/>
              </a:solidFill>
            </a:endParaRPr>
          </a:p>
        </p:txBody>
      </p:sp>
    </p:spTree>
    <p:extLst>
      <p:ext uri="{BB962C8B-B14F-4D97-AF65-F5344CB8AC3E}">
        <p14:creationId xmlns:p14="http://schemas.microsoft.com/office/powerpoint/2010/main" xmlns="" val="369600898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335846"/>
            <a:ext cx="8782109" cy="5632311"/>
          </a:xfrm>
          <a:prstGeom prst="rect">
            <a:avLst/>
          </a:prstGeom>
        </p:spPr>
        <p:txBody>
          <a:bodyPr wrap="square">
            <a:spAutoFit/>
          </a:bodyPr>
          <a:lstStyle/>
          <a:p>
            <a:r>
              <a:rPr lang="ru-RU" sz="2400" dirty="0" smtClean="0"/>
              <a:t>Иногда </a:t>
            </a:r>
            <a:r>
              <a:rPr lang="ru-RU" sz="2400" dirty="0"/>
              <a:t>в </a:t>
            </a:r>
            <a:r>
              <a:rPr lang="ru-RU" sz="2400" dirty="0" smtClean="0"/>
              <a:t> их гнездах обнаруживаются </a:t>
            </a:r>
            <a:r>
              <a:rPr lang="ru-RU" sz="2400" dirty="0"/>
              <a:t>обугленные прутья, куски </a:t>
            </a:r>
            <a:r>
              <a:rPr lang="ru-RU" sz="2400" dirty="0" err="1"/>
              <a:t>полусожженных</a:t>
            </a:r>
            <a:r>
              <a:rPr lang="ru-RU" sz="2400" dirty="0"/>
              <a:t> сучьев, подобранные птицами на месте костра... Если головешка не совсем погасла, огонь может быть раздут ветром, и таким образом </a:t>
            </a:r>
            <a:r>
              <a:rPr lang="ru-RU" sz="2400" dirty="0" smtClean="0"/>
              <a:t>птица </a:t>
            </a:r>
            <a:r>
              <a:rPr lang="ru-RU" sz="2400" dirty="0"/>
              <a:t>"поджигает" свое гнездо... Такие случаи послужили основанием для легенды о том, </a:t>
            </a:r>
            <a:r>
              <a:rPr lang="ru-RU" sz="2400" dirty="0" smtClean="0"/>
              <a:t>что птицы </a:t>
            </a:r>
            <a:r>
              <a:rPr lang="ru-RU" sz="2400" dirty="0"/>
              <a:t>приносят в клюве горящую головешку и поджигают дом, если разрушить его гнездо.</a:t>
            </a:r>
            <a:br>
              <a:rPr lang="ru-RU" sz="2400" dirty="0"/>
            </a:br>
            <a:r>
              <a:rPr lang="ru-RU" sz="2400" dirty="0"/>
              <a:t>- в </a:t>
            </a:r>
            <a:r>
              <a:rPr lang="ru-RU" sz="2400" dirty="0" err="1"/>
              <a:t>Меллине</a:t>
            </a:r>
            <a:r>
              <a:rPr lang="ru-RU" sz="2400" dirty="0"/>
              <a:t> считают, что если девушка слышит, как трещит клювом только что </a:t>
            </a:r>
            <a:r>
              <a:rPr lang="ru-RU" sz="2400" dirty="0" err="1" smtClean="0"/>
              <a:t>вернувшийаяся</a:t>
            </a:r>
            <a:r>
              <a:rPr lang="ru-RU" sz="2400" dirty="0" smtClean="0"/>
              <a:t> </a:t>
            </a:r>
            <a:r>
              <a:rPr lang="ru-RU" sz="2400" dirty="0"/>
              <a:t>из-за моря </a:t>
            </a:r>
            <a:r>
              <a:rPr lang="ru-RU" sz="2400" dirty="0" smtClean="0"/>
              <a:t>птица, </a:t>
            </a:r>
            <a:r>
              <a:rPr lang="ru-RU" sz="2400" dirty="0"/>
              <a:t>то что-нибудь разобьет; если она увидит </a:t>
            </a:r>
            <a:r>
              <a:rPr lang="ru-RU" sz="2400" dirty="0" smtClean="0"/>
              <a:t>ее в </a:t>
            </a:r>
            <a:r>
              <a:rPr lang="ru-RU" sz="2400" dirty="0"/>
              <a:t>полете, то суждено ей ехать в свадебном экипаже; если она увидит </a:t>
            </a:r>
            <a:r>
              <a:rPr lang="ru-RU" sz="2400" dirty="0" smtClean="0"/>
              <a:t>ее стоящей, </a:t>
            </a:r>
            <a:r>
              <a:rPr lang="ru-RU" sz="2400" dirty="0"/>
              <a:t>про нее пойдут сплетни.</a:t>
            </a:r>
            <a:br>
              <a:rPr lang="ru-RU" sz="2400" dirty="0"/>
            </a:br>
            <a:r>
              <a:rPr lang="ru-RU" sz="2400" dirty="0"/>
              <a:t>- в Стендале есть поверье, что если </a:t>
            </a:r>
            <a:r>
              <a:rPr lang="ru-RU" sz="2400" dirty="0" smtClean="0"/>
              <a:t>она </a:t>
            </a:r>
            <a:r>
              <a:rPr lang="ru-RU" sz="2400" dirty="0"/>
              <a:t>кружит над группой людей, один из этой компании умрет.</a:t>
            </a:r>
          </a:p>
        </p:txBody>
      </p:sp>
    </p:spTree>
    <p:extLst>
      <p:ext uri="{BB962C8B-B14F-4D97-AF65-F5344CB8AC3E}">
        <p14:creationId xmlns:p14="http://schemas.microsoft.com/office/powerpoint/2010/main" xmlns="" val="57657823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528" y="30222"/>
            <a:ext cx="8496944" cy="679755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TextBox 1"/>
          <p:cNvSpPr txBox="1"/>
          <p:nvPr/>
        </p:nvSpPr>
        <p:spPr>
          <a:xfrm>
            <a:off x="4788024" y="188640"/>
            <a:ext cx="3385863" cy="1569660"/>
          </a:xfrm>
          <a:prstGeom prst="rect">
            <a:avLst/>
          </a:prstGeom>
          <a:noFill/>
        </p:spPr>
        <p:txBody>
          <a:bodyPr wrap="none" rtlCol="0">
            <a:spAutoFit/>
          </a:bodyPr>
          <a:lstStyle/>
          <a:p>
            <a:r>
              <a:rPr lang="ru-RU" sz="9600" b="1" dirty="0" smtClean="0">
                <a:solidFill>
                  <a:schemeClr val="accent2">
                    <a:lumMod val="20000"/>
                    <a:lumOff val="80000"/>
                  </a:schemeClr>
                </a:solidFill>
              </a:rPr>
              <a:t>АИСТ</a:t>
            </a:r>
            <a:endParaRPr lang="ru-RU" sz="9600" b="1" dirty="0">
              <a:solidFill>
                <a:schemeClr val="accent2">
                  <a:lumMod val="20000"/>
                  <a:lumOff val="80000"/>
                </a:schemeClr>
              </a:solidFill>
            </a:endParaRPr>
          </a:p>
        </p:txBody>
      </p:sp>
    </p:spTree>
    <p:extLst>
      <p:ext uri="{BB962C8B-B14F-4D97-AF65-F5344CB8AC3E}">
        <p14:creationId xmlns:p14="http://schemas.microsoft.com/office/powerpoint/2010/main" xmlns="" val="16130839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1.fotokto.ru/photo/full/51/510791.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9571" t="22098" r="43108" b="51730"/>
          <a:stretch/>
        </p:blipFill>
        <p:spPr bwMode="auto">
          <a:xfrm>
            <a:off x="1276482" y="980728"/>
            <a:ext cx="6594428" cy="501293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67528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188640"/>
            <a:ext cx="8964488" cy="6863417"/>
          </a:xfrm>
          <a:prstGeom prst="rect">
            <a:avLst/>
          </a:prstGeom>
        </p:spPr>
        <p:txBody>
          <a:bodyPr wrap="square">
            <a:spAutoFit/>
          </a:bodyPr>
          <a:lstStyle/>
          <a:p>
            <a:r>
              <a:rPr lang="ru-RU" sz="4000" dirty="0"/>
              <a:t>Однажды Фаэтон, сын бога Гелиоса, взялся управлять солнечной колесницей своего отца, но не справился и чуть не испепелил землю огненным жаром. Опасаясь, что Фаэтон погубит землю, Зевс поразил его молнией. Из сострадания Аполлон превратил юношу в </a:t>
            </a:r>
            <a:r>
              <a:rPr lang="ru-RU" sz="4000" dirty="0" smtClean="0"/>
              <a:t>эту птицу, </a:t>
            </a:r>
            <a:r>
              <a:rPr lang="ru-RU" sz="4000" dirty="0"/>
              <a:t>а его изображение поместил среди других </a:t>
            </a:r>
            <a:r>
              <a:rPr lang="ru-RU" sz="4000" dirty="0" smtClean="0"/>
              <a:t>звезд. </a:t>
            </a:r>
            <a:endParaRPr lang="ru-RU" sz="4000" dirty="0"/>
          </a:p>
        </p:txBody>
      </p:sp>
    </p:spTree>
    <p:extLst>
      <p:ext uri="{BB962C8B-B14F-4D97-AF65-F5344CB8AC3E}">
        <p14:creationId xmlns:p14="http://schemas.microsoft.com/office/powerpoint/2010/main" xmlns="" val="39876179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ttp://newpix.ru/wp-content/uploads/2013/12/swans_09.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4053" y="260648"/>
            <a:ext cx="9078681" cy="6048672"/>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2555776" y="404664"/>
            <a:ext cx="3387466" cy="1107996"/>
          </a:xfrm>
          <a:prstGeom prst="rect">
            <a:avLst/>
          </a:prstGeom>
          <a:noFill/>
        </p:spPr>
        <p:txBody>
          <a:bodyPr wrap="none" rtlCol="0">
            <a:spAutoFit/>
          </a:bodyPr>
          <a:lstStyle/>
          <a:p>
            <a:r>
              <a:rPr lang="ru-RU" sz="6600" b="1" dirty="0" smtClean="0">
                <a:solidFill>
                  <a:schemeClr val="accent5">
                    <a:lumMod val="40000"/>
                    <a:lumOff val="60000"/>
                  </a:schemeClr>
                </a:solidFill>
              </a:rPr>
              <a:t>ЛЕБЕДЬ</a:t>
            </a:r>
            <a:endParaRPr lang="ru-RU" sz="6600" b="1" dirty="0">
              <a:solidFill>
                <a:schemeClr val="accent5">
                  <a:lumMod val="40000"/>
                  <a:lumOff val="60000"/>
                </a:schemeClr>
              </a:solidFill>
            </a:endParaRPr>
          </a:p>
        </p:txBody>
      </p:sp>
    </p:spTree>
    <p:extLst>
      <p:ext uri="{BB962C8B-B14F-4D97-AF65-F5344CB8AC3E}">
        <p14:creationId xmlns:p14="http://schemas.microsoft.com/office/powerpoint/2010/main" xmlns="" val="308579513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504" y="1124744"/>
            <a:ext cx="9036496" cy="3785652"/>
          </a:xfrm>
          <a:prstGeom prst="rect">
            <a:avLst/>
          </a:prstGeom>
        </p:spPr>
        <p:txBody>
          <a:bodyPr wrap="square">
            <a:spAutoFit/>
          </a:bodyPr>
          <a:lstStyle/>
          <a:p>
            <a:pPr algn="ctr"/>
            <a:r>
              <a:rPr lang="ru-RU" sz="6000" b="1" dirty="0">
                <a:solidFill>
                  <a:schemeClr val="accent2">
                    <a:lumMod val="50000"/>
                  </a:schemeClr>
                </a:solidFill>
              </a:rPr>
              <a:t>Самые необычные птицы.</a:t>
            </a:r>
          </a:p>
          <a:p>
            <a:r>
              <a:rPr lang="ru-RU" sz="2400" dirty="0"/>
              <a:t>На Земле обитает около 10 тысяч видов птиц. Одни отличаются умением быстро не летать, но бегать. Некоторые виды умеют подражать человеческому голосу, другие выделяются своим необычным внешним видом. Одно точно - птицы умеют удивлять.</a:t>
            </a:r>
          </a:p>
        </p:txBody>
      </p:sp>
    </p:spTree>
    <p:extLst>
      <p:ext uri="{BB962C8B-B14F-4D97-AF65-F5344CB8AC3E}">
        <p14:creationId xmlns:p14="http://schemas.microsoft.com/office/powerpoint/2010/main" xmlns="" val="343378838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amp;Ucy;&amp;dcy;&amp;ocy;&amp;dcy;"/>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2804" y="104662"/>
            <a:ext cx="6256653" cy="469249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165773" y="5157192"/>
            <a:ext cx="8821682" cy="1477328"/>
          </a:xfrm>
          <a:prstGeom prst="rect">
            <a:avLst/>
          </a:prstGeom>
        </p:spPr>
        <p:txBody>
          <a:bodyPr wrap="square">
            <a:spAutoFit/>
          </a:bodyPr>
          <a:lstStyle/>
          <a:p>
            <a:r>
              <a:rPr lang="ru-RU" dirty="0"/>
              <a:t>А этого пернатого можно встретить и в наших широтах. </a:t>
            </a:r>
            <a:r>
              <a:rPr lang="ru-RU" dirty="0" smtClean="0"/>
              <a:t>Они </a:t>
            </a:r>
            <a:r>
              <a:rPr lang="ru-RU" dirty="0"/>
              <a:t>давно уже известны человеку, о них есть упоминания в Библии и Коране. Принято считать, что яркое оперение - свойство только тропических птиц. Но  </a:t>
            </a:r>
            <a:r>
              <a:rPr lang="ru-RU" dirty="0" smtClean="0"/>
              <a:t>и эта птица может </a:t>
            </a:r>
            <a:r>
              <a:rPr lang="ru-RU" dirty="0"/>
              <a:t>похвастаться красивым окрасом. Выделяется хохолок на его теле, который может раскрываться в случае опасности или удивления веером.</a:t>
            </a:r>
          </a:p>
        </p:txBody>
      </p:sp>
    </p:spTree>
    <p:extLst>
      <p:ext uri="{BB962C8B-B14F-4D97-AF65-F5344CB8AC3E}">
        <p14:creationId xmlns:p14="http://schemas.microsoft.com/office/powerpoint/2010/main" xmlns="" val="306018287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23728" y="2581665"/>
            <a:ext cx="5616624" cy="1569660"/>
          </a:xfrm>
          <a:prstGeom prst="rect">
            <a:avLst/>
          </a:prstGeom>
          <a:noFill/>
        </p:spPr>
        <p:txBody>
          <a:bodyPr wrap="square" rtlCol="0">
            <a:spAutoFit/>
          </a:bodyPr>
          <a:lstStyle/>
          <a:p>
            <a:r>
              <a:rPr lang="ru-RU" sz="9600" b="1" dirty="0" smtClean="0"/>
              <a:t>УДОД</a:t>
            </a:r>
            <a:endParaRPr lang="ru-RU" sz="9600" b="1" dirty="0"/>
          </a:p>
        </p:txBody>
      </p:sp>
    </p:spTree>
    <p:extLst>
      <p:ext uri="{BB962C8B-B14F-4D97-AF65-F5344CB8AC3E}">
        <p14:creationId xmlns:p14="http://schemas.microsoft.com/office/powerpoint/2010/main" xmlns="" val="300640185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776" y="0"/>
            <a:ext cx="6096000" cy="4572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Прямоугольник 1"/>
          <p:cNvSpPr/>
          <p:nvPr/>
        </p:nvSpPr>
        <p:spPr>
          <a:xfrm>
            <a:off x="32776" y="4596228"/>
            <a:ext cx="9003720" cy="2031325"/>
          </a:xfrm>
          <a:prstGeom prst="rect">
            <a:avLst/>
          </a:prstGeom>
        </p:spPr>
        <p:txBody>
          <a:bodyPr wrap="square">
            <a:spAutoFit/>
          </a:bodyPr>
          <a:lstStyle/>
          <a:p>
            <a:r>
              <a:rPr lang="ru-RU" dirty="0"/>
              <a:t>Эта птица довольно крупная, ее длина около 60 см. Распространена она во влажных лесах </a:t>
            </a:r>
            <a:r>
              <a:rPr lang="ru-RU" dirty="0" err="1"/>
              <a:t>Амазонии</a:t>
            </a:r>
            <a:r>
              <a:rPr lang="ru-RU" dirty="0"/>
              <a:t>, а также в дельте Ориноко. Необычным является оперение. Сверху оно оливковое с желтыми </a:t>
            </a:r>
            <a:r>
              <a:rPr lang="ru-RU" dirty="0" err="1"/>
              <a:t>пестринками</a:t>
            </a:r>
            <a:r>
              <a:rPr lang="ru-RU" dirty="0"/>
              <a:t>. Внизу тело рыжеватое, а голова вообще голубая. </a:t>
            </a:r>
            <a:r>
              <a:rPr lang="ru-RU" dirty="0" smtClean="0"/>
              <a:t>Шея длинная, </a:t>
            </a:r>
            <a:r>
              <a:rPr lang="ru-RU" dirty="0"/>
              <a:t>но сама голова маленькая относительно всего тела. На ней есть еще и хохолок из узких перьев. Птенцы </a:t>
            </a:r>
            <a:r>
              <a:rPr lang="ru-RU" dirty="0" smtClean="0"/>
              <a:t>интересны </a:t>
            </a:r>
            <a:r>
              <a:rPr lang="ru-RU" dirty="0"/>
              <a:t>тем, что у них на двух пальцах крыла развиваются когти, с помощью которых они цепляются за ветки и могут даже лазать по ним. </a:t>
            </a:r>
          </a:p>
        </p:txBody>
      </p:sp>
    </p:spTree>
    <p:extLst>
      <p:ext uri="{BB962C8B-B14F-4D97-AF65-F5344CB8AC3E}">
        <p14:creationId xmlns:p14="http://schemas.microsoft.com/office/powerpoint/2010/main" xmlns="" val="7025622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23728" y="1772816"/>
            <a:ext cx="6264696" cy="1569660"/>
          </a:xfrm>
          <a:prstGeom prst="rect">
            <a:avLst/>
          </a:prstGeom>
          <a:noFill/>
        </p:spPr>
        <p:txBody>
          <a:bodyPr wrap="square" rtlCol="0">
            <a:spAutoFit/>
          </a:bodyPr>
          <a:lstStyle/>
          <a:p>
            <a:r>
              <a:rPr lang="ru-RU" sz="9600" b="1" dirty="0" smtClean="0">
                <a:solidFill>
                  <a:srgbClr val="FF0000"/>
                </a:solidFill>
              </a:rPr>
              <a:t>ГОЦИАН</a:t>
            </a:r>
            <a:endParaRPr lang="ru-RU" sz="9600" b="1" dirty="0">
              <a:solidFill>
                <a:srgbClr val="FF0000"/>
              </a:solidFill>
            </a:endParaRPr>
          </a:p>
        </p:txBody>
      </p:sp>
    </p:spTree>
    <p:extLst>
      <p:ext uri="{BB962C8B-B14F-4D97-AF65-F5344CB8AC3E}">
        <p14:creationId xmlns:p14="http://schemas.microsoft.com/office/powerpoint/2010/main" xmlns="" val="405725488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7504" y="18184"/>
            <a:ext cx="5715000" cy="42862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Прямоугольник 1"/>
          <p:cNvSpPr/>
          <p:nvPr/>
        </p:nvSpPr>
        <p:spPr>
          <a:xfrm>
            <a:off x="55549" y="4272677"/>
            <a:ext cx="8964488" cy="2031325"/>
          </a:xfrm>
          <a:prstGeom prst="rect">
            <a:avLst/>
          </a:prstGeom>
        </p:spPr>
        <p:txBody>
          <a:bodyPr wrap="square">
            <a:spAutoFit/>
          </a:bodyPr>
          <a:lstStyle/>
          <a:p>
            <a:r>
              <a:rPr lang="ru-RU" dirty="0"/>
              <a:t>Оказывается, птицы умеют летать не только в воздухе. Эта птица </a:t>
            </a:r>
            <a:r>
              <a:rPr lang="ru-RU" dirty="0" smtClean="0"/>
              <a:t>умеет </a:t>
            </a:r>
            <a:r>
              <a:rPr lang="ru-RU" dirty="0"/>
              <a:t>делать это и в </a:t>
            </a:r>
            <a:r>
              <a:rPr lang="ru-RU" dirty="0" smtClean="0"/>
              <a:t>воде. Внешне напоминают </a:t>
            </a:r>
            <a:r>
              <a:rPr lang="ru-RU" dirty="0"/>
              <a:t>пингвинов, но родства с ними не имеют. </a:t>
            </a:r>
            <a:endParaRPr lang="ru-RU" dirty="0" smtClean="0"/>
          </a:p>
          <a:p>
            <a:r>
              <a:rPr lang="ru-RU" dirty="0" smtClean="0"/>
              <a:t> Умеют </a:t>
            </a:r>
            <a:r>
              <a:rPr lang="ru-RU" dirty="0"/>
              <a:t>отлично плавать, для чего используют свои крылья. Ими они в воде гребут, достигая внушительных глубин в 100 метров. Птицы таким необычным образом ищут себе корм - морских беспозвоночных и небольших рыб. Но и в воздухе </a:t>
            </a:r>
            <a:r>
              <a:rPr lang="ru-RU" dirty="0" smtClean="0"/>
              <a:t>они </a:t>
            </a:r>
            <a:r>
              <a:rPr lang="ru-RU" dirty="0"/>
              <a:t>чувствуют себя отлично, тяжелый взлет - только начало к высокому полету.</a:t>
            </a:r>
          </a:p>
        </p:txBody>
      </p:sp>
    </p:spTree>
    <p:extLst>
      <p:ext uri="{BB962C8B-B14F-4D97-AF65-F5344CB8AC3E}">
        <p14:creationId xmlns:p14="http://schemas.microsoft.com/office/powerpoint/2010/main" xmlns="" val="114564938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2060848"/>
            <a:ext cx="5912196" cy="1569660"/>
          </a:xfrm>
          <a:prstGeom prst="rect">
            <a:avLst/>
          </a:prstGeom>
          <a:noFill/>
        </p:spPr>
        <p:txBody>
          <a:bodyPr wrap="none" rtlCol="0">
            <a:spAutoFit/>
          </a:bodyPr>
          <a:lstStyle/>
          <a:p>
            <a:pPr algn="ctr"/>
            <a:r>
              <a:rPr lang="ru-RU" sz="9600" b="1" dirty="0" smtClean="0">
                <a:solidFill>
                  <a:srgbClr val="7030A0"/>
                </a:solidFill>
              </a:rPr>
              <a:t>ТОПОРИК</a:t>
            </a:r>
            <a:endParaRPr lang="ru-RU" sz="9600" b="1" dirty="0">
              <a:solidFill>
                <a:srgbClr val="7030A0"/>
              </a:solidFill>
            </a:endParaRPr>
          </a:p>
        </p:txBody>
      </p:sp>
    </p:spTree>
    <p:extLst>
      <p:ext uri="{BB962C8B-B14F-4D97-AF65-F5344CB8AC3E}">
        <p14:creationId xmlns:p14="http://schemas.microsoft.com/office/powerpoint/2010/main" xmlns="" val="367217010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7517" y="188640"/>
            <a:ext cx="8576953" cy="482453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Прямоугольник 1"/>
          <p:cNvSpPr/>
          <p:nvPr/>
        </p:nvSpPr>
        <p:spPr>
          <a:xfrm>
            <a:off x="0" y="5008849"/>
            <a:ext cx="8804470" cy="1569660"/>
          </a:xfrm>
          <a:prstGeom prst="rect">
            <a:avLst/>
          </a:prstGeom>
        </p:spPr>
        <p:txBody>
          <a:bodyPr wrap="square">
            <a:spAutoFit/>
          </a:bodyPr>
          <a:lstStyle/>
          <a:p>
            <a:r>
              <a:rPr lang="ru-RU" sz="2400" dirty="0"/>
              <a:t>Эти </a:t>
            </a:r>
            <a:r>
              <a:rPr lang="ru-RU" sz="2400" dirty="0" err="1"/>
              <a:t>южно-африканские</a:t>
            </a:r>
            <a:r>
              <a:rPr lang="ru-RU" sz="2400" dirty="0"/>
              <a:t> птицы названы так благодаря своему невероятно длинному хвосту, который может превышать длину тела почти в 2 раза, достигая 60-ти см (такие длинные хвосты присущи самцам). </a:t>
            </a:r>
          </a:p>
        </p:txBody>
      </p:sp>
    </p:spTree>
    <p:extLst>
      <p:ext uri="{BB962C8B-B14F-4D97-AF65-F5344CB8AC3E}">
        <p14:creationId xmlns:p14="http://schemas.microsoft.com/office/powerpoint/2010/main" xmlns="" val="3301176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1.fotokto.ru/photo/full/51/51079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7504" y="188640"/>
            <a:ext cx="5912037" cy="6408712"/>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5436096" y="332656"/>
            <a:ext cx="3096344" cy="1200329"/>
          </a:xfrm>
          <a:prstGeom prst="rect">
            <a:avLst/>
          </a:prstGeom>
          <a:noFill/>
        </p:spPr>
        <p:txBody>
          <a:bodyPr wrap="square" rtlCol="0">
            <a:spAutoFit/>
          </a:bodyPr>
          <a:lstStyle/>
          <a:p>
            <a:r>
              <a:rPr lang="ru-RU" sz="3600" b="1" dirty="0" smtClean="0"/>
              <a:t>Дятел, </a:t>
            </a:r>
          </a:p>
          <a:p>
            <a:r>
              <a:rPr lang="ru-RU" sz="3600" b="1" dirty="0" smtClean="0"/>
              <a:t>отряд Дятлы</a:t>
            </a:r>
            <a:endParaRPr lang="ru-RU" sz="3600" b="1" dirty="0"/>
          </a:p>
        </p:txBody>
      </p:sp>
    </p:spTree>
    <p:extLst>
      <p:ext uri="{BB962C8B-B14F-4D97-AF65-F5344CB8AC3E}">
        <p14:creationId xmlns:p14="http://schemas.microsoft.com/office/powerpoint/2010/main" xmlns="" val="71105345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99592" y="1628800"/>
            <a:ext cx="7056784" cy="2308324"/>
          </a:xfrm>
          <a:prstGeom prst="rect">
            <a:avLst/>
          </a:prstGeom>
        </p:spPr>
        <p:txBody>
          <a:bodyPr wrap="square">
            <a:spAutoFit/>
          </a:bodyPr>
          <a:lstStyle/>
          <a:p>
            <a:r>
              <a:rPr lang="ru-RU" sz="7200" dirty="0">
                <a:solidFill>
                  <a:schemeClr val="accent1">
                    <a:lumMod val="75000"/>
                  </a:schemeClr>
                </a:solidFill>
              </a:rPr>
              <a:t>Длиннохвостый бархатный ткач</a:t>
            </a:r>
          </a:p>
        </p:txBody>
      </p:sp>
    </p:spTree>
    <p:extLst>
      <p:ext uri="{BB962C8B-B14F-4D97-AF65-F5344CB8AC3E}">
        <p14:creationId xmlns:p14="http://schemas.microsoft.com/office/powerpoint/2010/main" xmlns="" val="200322525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5008" y="35308"/>
            <a:ext cx="8173416" cy="544043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Rectangle 3"/>
          <p:cNvSpPr>
            <a:spLocks noChangeArrowheads="1"/>
          </p:cNvSpPr>
          <p:nvPr/>
        </p:nvSpPr>
        <p:spPr bwMode="auto">
          <a:xfrm>
            <a:off x="395536" y="5642892"/>
            <a:ext cx="8636271" cy="12003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800" b="0" i="0" u="none" strike="noStrike" cap="none" normalizeH="0" baseline="0" dirty="0" smtClean="0">
                <a:ln>
                  <a:noFill/>
                </a:ln>
                <a:solidFill>
                  <a:schemeClr val="tx1"/>
                </a:solidFill>
                <a:effectLst/>
                <a:latin typeface="Arial" charset="0"/>
                <a:cs typeface="Arial" charset="0"/>
              </a:rPr>
              <a:t>Эта птица обитает во влажных лесах в Новой Гвинее. Она отличается необычными длинными перьями, идущими от головы. Когда ее впервые привезли в Европу, люди думали, что перья ненастоящие.</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1800" b="0" i="0" u="none" strike="noStrike" cap="none" normalizeH="0" baseline="0" dirty="0" smtClean="0">
              <a:ln>
                <a:noFill/>
              </a:ln>
              <a:solidFill>
                <a:schemeClr val="tx1"/>
              </a:solidFill>
              <a:effectLst/>
              <a:latin typeface="Arial" charset="0"/>
              <a:cs typeface="Arial" charset="0"/>
            </a:endParaRPr>
          </a:p>
        </p:txBody>
      </p:sp>
    </p:spTree>
    <p:extLst>
      <p:ext uri="{BB962C8B-B14F-4D97-AF65-F5344CB8AC3E}">
        <p14:creationId xmlns:p14="http://schemas.microsoft.com/office/powerpoint/2010/main" xmlns="" val="116060927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1124744"/>
            <a:ext cx="8496944" cy="3046988"/>
          </a:xfrm>
          <a:prstGeom prst="rect">
            <a:avLst/>
          </a:prstGeom>
        </p:spPr>
        <p:txBody>
          <a:bodyPr wrap="square">
            <a:spAutoFit/>
          </a:bodyPr>
          <a:lstStyle/>
          <a:p>
            <a:r>
              <a:rPr lang="ru-RU" sz="9600" dirty="0" smtClean="0">
                <a:solidFill>
                  <a:schemeClr val="accent3">
                    <a:lumMod val="50000"/>
                  </a:schemeClr>
                </a:solidFill>
              </a:rPr>
              <a:t>Чешуйчатая </a:t>
            </a:r>
            <a:r>
              <a:rPr lang="ru-RU" sz="9600" dirty="0">
                <a:solidFill>
                  <a:schemeClr val="accent3">
                    <a:lumMod val="50000"/>
                  </a:schemeClr>
                </a:solidFill>
              </a:rPr>
              <a:t>райская птица</a:t>
            </a:r>
          </a:p>
        </p:txBody>
      </p:sp>
    </p:spTree>
    <p:extLst>
      <p:ext uri="{BB962C8B-B14F-4D97-AF65-F5344CB8AC3E}">
        <p14:creationId xmlns:p14="http://schemas.microsoft.com/office/powerpoint/2010/main" xmlns="" val="36237676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9716" y="116632"/>
            <a:ext cx="7545575" cy="515719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Прямоугольник 1"/>
          <p:cNvSpPr/>
          <p:nvPr/>
        </p:nvSpPr>
        <p:spPr>
          <a:xfrm>
            <a:off x="-28794" y="5105412"/>
            <a:ext cx="9006780" cy="1754326"/>
          </a:xfrm>
          <a:prstGeom prst="rect">
            <a:avLst/>
          </a:prstGeom>
        </p:spPr>
        <p:txBody>
          <a:bodyPr wrap="square">
            <a:spAutoFit/>
          </a:bodyPr>
          <a:lstStyle/>
          <a:p>
            <a:r>
              <a:rPr lang="ru-RU" dirty="0"/>
              <a:t>Ещё одна большая птица, лишённая способности </a:t>
            </a:r>
            <a:r>
              <a:rPr lang="ru-RU" dirty="0" smtClean="0"/>
              <a:t>летать. </a:t>
            </a:r>
            <a:r>
              <a:rPr lang="ru-RU" dirty="0"/>
              <a:t>Её рост достигает полутора метров при весе восемьдесят килограмм. Максимальная скорость этой птицы – пятьдесят километров в час. На черепе </a:t>
            </a:r>
            <a:r>
              <a:rPr lang="ru-RU" dirty="0" smtClean="0"/>
              <a:t>есть </a:t>
            </a:r>
            <a:r>
              <a:rPr lang="ru-RU" dirty="0"/>
              <a:t>костная пластина, иногда вырастающая до семнадцати сантиметров. За это индонезийцы прозвали её рогатой головой.</a:t>
            </a:r>
          </a:p>
          <a:p>
            <a:endParaRPr lang="ru-RU" dirty="0"/>
          </a:p>
        </p:txBody>
      </p:sp>
    </p:spTree>
    <p:extLst>
      <p:ext uri="{BB962C8B-B14F-4D97-AF65-F5344CB8AC3E}">
        <p14:creationId xmlns:p14="http://schemas.microsoft.com/office/powerpoint/2010/main" xmlns="" val="70957685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63688" y="1412776"/>
            <a:ext cx="6336704" cy="1569660"/>
          </a:xfrm>
          <a:prstGeom prst="rect">
            <a:avLst/>
          </a:prstGeom>
          <a:noFill/>
        </p:spPr>
        <p:txBody>
          <a:bodyPr wrap="square" rtlCol="0">
            <a:spAutoFit/>
          </a:bodyPr>
          <a:lstStyle/>
          <a:p>
            <a:r>
              <a:rPr lang="ru-RU" sz="9600" b="1" dirty="0" smtClean="0">
                <a:solidFill>
                  <a:schemeClr val="accent6">
                    <a:lumMod val="50000"/>
                  </a:schemeClr>
                </a:solidFill>
              </a:rPr>
              <a:t>КАЗУАР</a:t>
            </a:r>
            <a:endParaRPr lang="ru-RU" sz="9600" b="1" dirty="0">
              <a:solidFill>
                <a:schemeClr val="accent6">
                  <a:lumMod val="50000"/>
                </a:schemeClr>
              </a:solidFill>
            </a:endParaRPr>
          </a:p>
        </p:txBody>
      </p:sp>
    </p:spTree>
    <p:extLst>
      <p:ext uri="{BB962C8B-B14F-4D97-AF65-F5344CB8AC3E}">
        <p14:creationId xmlns:p14="http://schemas.microsoft.com/office/powerpoint/2010/main" xmlns="" val="386169118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15617" y="0"/>
            <a:ext cx="6408712" cy="514985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Прямоугольник 1"/>
          <p:cNvSpPr/>
          <p:nvPr/>
        </p:nvSpPr>
        <p:spPr>
          <a:xfrm>
            <a:off x="107504" y="5099172"/>
            <a:ext cx="8568952" cy="1754326"/>
          </a:xfrm>
          <a:prstGeom prst="rect">
            <a:avLst/>
          </a:prstGeom>
        </p:spPr>
        <p:txBody>
          <a:bodyPr wrap="square">
            <a:spAutoFit/>
          </a:bodyPr>
          <a:lstStyle/>
          <a:p>
            <a:r>
              <a:rPr lang="ru-RU" dirty="0"/>
              <a:t>Не все крупные птицы не умеют летать. Есть «гигант», который поднимается высоко в </a:t>
            </a:r>
            <a:r>
              <a:rPr lang="ru-RU" dirty="0" smtClean="0"/>
              <a:t>небо. </a:t>
            </a:r>
            <a:r>
              <a:rPr lang="ru-RU" dirty="0"/>
              <a:t>Индейцы в старину считали, что солнце покоится на огромных </a:t>
            </a:r>
            <a:r>
              <a:rPr lang="ru-RU" dirty="0" smtClean="0"/>
              <a:t>его крыльях. </a:t>
            </a:r>
            <a:r>
              <a:rPr lang="ru-RU" dirty="0"/>
              <a:t>Это не удивительно, ведь её размах крыльев равен трём метрам двадцати пяти сантиметрам. Длина </a:t>
            </a:r>
            <a:r>
              <a:rPr lang="ru-RU" dirty="0" smtClean="0"/>
              <a:t>тела– </a:t>
            </a:r>
            <a:r>
              <a:rPr lang="ru-RU" dirty="0"/>
              <a:t>метр тридцать пять сантиметров.</a:t>
            </a:r>
          </a:p>
          <a:p>
            <a:endParaRPr lang="ru-RU" dirty="0"/>
          </a:p>
        </p:txBody>
      </p:sp>
    </p:spTree>
    <p:extLst>
      <p:ext uri="{BB962C8B-B14F-4D97-AF65-F5344CB8AC3E}">
        <p14:creationId xmlns:p14="http://schemas.microsoft.com/office/powerpoint/2010/main" xmlns="" val="87075476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8520" y="2690336"/>
            <a:ext cx="9073007" cy="3785652"/>
          </a:xfrm>
          <a:prstGeom prst="rect">
            <a:avLst/>
          </a:prstGeom>
        </p:spPr>
        <p:txBody>
          <a:bodyPr wrap="square">
            <a:spAutoFit/>
          </a:bodyPr>
          <a:lstStyle/>
          <a:p>
            <a:pPr algn="ctr"/>
            <a:r>
              <a:rPr lang="ru-RU" sz="8000" b="1" dirty="0">
                <a:solidFill>
                  <a:srgbClr val="FF0000"/>
                </a:solidFill>
              </a:rPr>
              <a:t>Калифорнийский кондор</a:t>
            </a:r>
          </a:p>
          <a:p>
            <a:pPr algn="ctr"/>
            <a:endParaRPr lang="ru-RU" sz="8000" dirty="0"/>
          </a:p>
        </p:txBody>
      </p:sp>
    </p:spTree>
    <p:extLst>
      <p:ext uri="{BB962C8B-B14F-4D97-AF65-F5344CB8AC3E}">
        <p14:creationId xmlns:p14="http://schemas.microsoft.com/office/powerpoint/2010/main" xmlns="" val="351483274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7504" y="80628"/>
            <a:ext cx="7131496" cy="534862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Прямоугольник 1"/>
          <p:cNvSpPr/>
          <p:nvPr/>
        </p:nvSpPr>
        <p:spPr>
          <a:xfrm>
            <a:off x="0" y="5613340"/>
            <a:ext cx="8871211" cy="1200329"/>
          </a:xfrm>
          <a:prstGeom prst="rect">
            <a:avLst/>
          </a:prstGeom>
        </p:spPr>
        <p:txBody>
          <a:bodyPr wrap="square">
            <a:spAutoFit/>
          </a:bodyPr>
          <a:lstStyle/>
          <a:p>
            <a:r>
              <a:rPr lang="ru-RU" dirty="0"/>
              <a:t>Особенность </a:t>
            </a:r>
            <a:r>
              <a:rPr lang="ru-RU" dirty="0" smtClean="0"/>
              <a:t>птицы – </a:t>
            </a:r>
            <a:r>
              <a:rPr lang="ru-RU" dirty="0"/>
              <a:t>её массивный жёлтый клюв. На клюве находится нарост, похожий на второй полый клюв. Кстати, учёные до сих пор не могут понять предназначение этого нароста. Птица всеядна, она питается рыбой, разнообразными фруктами, мелкими млекопитающими. </a:t>
            </a:r>
            <a:endParaRPr lang="ru-RU" dirty="0">
              <a:effectLst/>
            </a:endParaRPr>
          </a:p>
        </p:txBody>
      </p:sp>
    </p:spTree>
    <p:extLst>
      <p:ext uri="{BB962C8B-B14F-4D97-AF65-F5344CB8AC3E}">
        <p14:creationId xmlns:p14="http://schemas.microsoft.com/office/powerpoint/2010/main" xmlns="" val="113782084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1556792"/>
            <a:ext cx="8784976" cy="3354765"/>
          </a:xfrm>
          <a:prstGeom prst="rect">
            <a:avLst/>
          </a:prstGeom>
        </p:spPr>
        <p:txBody>
          <a:bodyPr wrap="square">
            <a:spAutoFit/>
          </a:bodyPr>
          <a:lstStyle/>
          <a:p>
            <a:r>
              <a:rPr lang="ru-RU" sz="8800" b="1" dirty="0">
                <a:solidFill>
                  <a:schemeClr val="accent4">
                    <a:lumMod val="75000"/>
                  </a:schemeClr>
                </a:solidFill>
              </a:rPr>
              <a:t>Индийская птица-носорог</a:t>
            </a:r>
          </a:p>
          <a:p>
            <a:endParaRPr lang="ru-RU" dirty="0"/>
          </a:p>
          <a:p>
            <a:endParaRPr lang="ru-RU" dirty="0"/>
          </a:p>
        </p:txBody>
      </p:sp>
    </p:spTree>
    <p:extLst>
      <p:ext uri="{BB962C8B-B14F-4D97-AF65-F5344CB8AC3E}">
        <p14:creationId xmlns:p14="http://schemas.microsoft.com/office/powerpoint/2010/main" xmlns="" val="202669850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116632"/>
            <a:ext cx="6408712" cy="457765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Прямоугольник 1"/>
          <p:cNvSpPr/>
          <p:nvPr/>
        </p:nvSpPr>
        <p:spPr>
          <a:xfrm>
            <a:off x="179512" y="4826675"/>
            <a:ext cx="8151324" cy="2031325"/>
          </a:xfrm>
          <a:prstGeom prst="rect">
            <a:avLst/>
          </a:prstGeom>
        </p:spPr>
        <p:txBody>
          <a:bodyPr wrap="square">
            <a:spAutoFit/>
          </a:bodyPr>
          <a:lstStyle/>
          <a:p>
            <a:r>
              <a:rPr lang="ru-RU" dirty="0"/>
              <a:t>На массивной голове птицы находится огромный клюв с крючком на конце. Голова широкая, даже немного шире тела </a:t>
            </a:r>
            <a:r>
              <a:rPr lang="ru-RU" dirty="0" smtClean="0"/>
              <a:t>птицы. </a:t>
            </a:r>
            <a:r>
              <a:rPr lang="ru-RU" dirty="0"/>
              <a:t>Эта странная птица обитает на берегах Нила в Африке, предпочитая болотистые места. Её главный корм - двоякодышащие рыбы протоптеры. </a:t>
            </a:r>
            <a:br>
              <a:rPr lang="ru-RU" dirty="0"/>
            </a:br>
            <a:r>
              <a:rPr lang="ru-RU" dirty="0"/>
              <a:t/>
            </a:r>
            <a:br>
              <a:rPr lang="ru-RU" dirty="0"/>
            </a:br>
            <a:endParaRPr lang="ru-RU" dirty="0" smtClean="0"/>
          </a:p>
          <a:p>
            <a:endParaRPr lang="ru-RU" dirty="0">
              <a:effectLst/>
            </a:endParaRPr>
          </a:p>
        </p:txBody>
      </p:sp>
    </p:spTree>
    <p:extLst>
      <p:ext uri="{BB962C8B-B14F-4D97-AF65-F5344CB8AC3E}">
        <p14:creationId xmlns:p14="http://schemas.microsoft.com/office/powerpoint/2010/main" xmlns="" val="23557659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lh3.googleusercontent.com/-U1PYg7_g4ns/VHyiE8otNcI/AAAAAAABkjg/-OCdmj_Nv8Q/w530-h519-p/16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59632" y="128588"/>
            <a:ext cx="6696744" cy="655775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9543978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619672" y="1674674"/>
            <a:ext cx="5533887" cy="1569660"/>
          </a:xfrm>
          <a:prstGeom prst="rect">
            <a:avLst/>
          </a:prstGeom>
        </p:spPr>
        <p:txBody>
          <a:bodyPr wrap="none">
            <a:spAutoFit/>
          </a:bodyPr>
          <a:lstStyle/>
          <a:p>
            <a:r>
              <a:rPr lang="ru-RU" sz="9600" b="1" dirty="0">
                <a:solidFill>
                  <a:schemeClr val="accent6">
                    <a:lumMod val="50000"/>
                  </a:schemeClr>
                </a:solidFill>
              </a:rPr>
              <a:t>китоглав</a:t>
            </a:r>
          </a:p>
        </p:txBody>
      </p:sp>
    </p:spTree>
    <p:extLst>
      <p:ext uri="{BB962C8B-B14F-4D97-AF65-F5344CB8AC3E}">
        <p14:creationId xmlns:p14="http://schemas.microsoft.com/office/powerpoint/2010/main" xmlns="" val="23843173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www.lolhome.ru/uploads/posts/2011-12/1324629093_fun-27.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7504" y="116632"/>
            <a:ext cx="6667500" cy="6305551"/>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6876256" y="476671"/>
            <a:ext cx="2180405" cy="2308324"/>
          </a:xfrm>
          <a:prstGeom prst="rect">
            <a:avLst/>
          </a:prstGeom>
          <a:noFill/>
        </p:spPr>
        <p:txBody>
          <a:bodyPr wrap="none" rtlCol="0">
            <a:spAutoFit/>
          </a:bodyPr>
          <a:lstStyle/>
          <a:p>
            <a:r>
              <a:rPr lang="ru-RU" sz="3600" b="1" dirty="0" smtClean="0"/>
              <a:t>Сова,</a:t>
            </a:r>
          </a:p>
          <a:p>
            <a:r>
              <a:rPr lang="ru-RU" sz="3600" b="1" dirty="0" smtClean="0"/>
              <a:t> отряд </a:t>
            </a:r>
          </a:p>
          <a:p>
            <a:r>
              <a:rPr lang="ru-RU" sz="3600" b="1" dirty="0" smtClean="0"/>
              <a:t>Ночные </a:t>
            </a:r>
          </a:p>
          <a:p>
            <a:r>
              <a:rPr lang="ru-RU" sz="3600" b="1" dirty="0" smtClean="0"/>
              <a:t>хищники</a:t>
            </a:r>
            <a:endParaRPr lang="ru-RU" sz="3600" b="1" dirty="0"/>
          </a:p>
        </p:txBody>
      </p:sp>
    </p:spTree>
    <p:extLst>
      <p:ext uri="{BB962C8B-B14F-4D97-AF65-F5344CB8AC3E}">
        <p14:creationId xmlns:p14="http://schemas.microsoft.com/office/powerpoint/2010/main" xmlns="" val="42817893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s://lh4.googleusercontent.com/-hFVK3nllYhs/U7qomZP8NQI/AAAAAAAAH5A/TkyLr7YyiJQ/s912/4%25D0%25B8%25D1%258E%25D0%25BB%25D1%258F-02.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34927" t="11870" r="15431" b="11575"/>
          <a:stretch/>
        </p:blipFill>
        <p:spPr bwMode="auto">
          <a:xfrm>
            <a:off x="2051720" y="183822"/>
            <a:ext cx="5544615" cy="641304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97092526"/>
      </p:ext>
    </p:extLst>
  </p:cSld>
  <p:clrMapOvr>
    <a:masterClrMapping/>
  </p:clrMapOvr>
  <p:timing>
    <p:tnLst>
      <p:par>
        <p:cTn id="1" dur="indefinite" restart="never" nodeType="tmRoot"/>
      </p:par>
    </p:tnLst>
  </p:timing>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157</TotalTime>
  <Words>1173</Words>
  <Application>Microsoft Office PowerPoint</Application>
  <PresentationFormat>Экран (4:3)</PresentationFormat>
  <Paragraphs>67</Paragraphs>
  <Slides>70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70</vt:i4>
      </vt:variant>
    </vt:vector>
  </HeadingPairs>
  <TitlesOfParts>
    <vt:vector size="71" baseType="lpstr">
      <vt:lpstr>Воздушный поток</vt:lpstr>
      <vt:lpstr>ПТИЧКИ</vt:lpstr>
      <vt:lpstr>Чьи ноги?</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Слайд 49</vt:lpstr>
      <vt:lpstr>Слайд 50</vt:lpstr>
      <vt:lpstr>Слайд 51</vt:lpstr>
      <vt:lpstr>Слайд 52</vt:lpstr>
      <vt:lpstr>Слайд 53</vt:lpstr>
      <vt:lpstr>Слайд 54</vt:lpstr>
      <vt:lpstr>Слайд 55</vt:lpstr>
      <vt:lpstr>Слайд 56</vt:lpstr>
      <vt:lpstr>Слайд 57</vt:lpstr>
      <vt:lpstr>Слайд 58</vt:lpstr>
      <vt:lpstr>Слайд 59</vt:lpstr>
      <vt:lpstr>Слайд 60</vt:lpstr>
      <vt:lpstr>Слайд 61</vt:lpstr>
      <vt:lpstr>Слайд 62</vt:lpstr>
      <vt:lpstr>Слайд 63</vt:lpstr>
      <vt:lpstr>Слайд 64</vt:lpstr>
      <vt:lpstr>Слайд 65</vt:lpstr>
      <vt:lpstr>Слайд 66</vt:lpstr>
      <vt:lpstr>Слайд 67</vt:lpstr>
      <vt:lpstr>Слайд 68</vt:lpstr>
      <vt:lpstr>Слайд 69</vt:lpstr>
      <vt:lpstr>Слайд 70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ПТИЧКИ</dc:title>
  <dc:creator>User</dc:creator>
  <cp:lastModifiedBy>ОГЭ</cp:lastModifiedBy>
  <cp:revision>15</cp:revision>
  <dcterms:modified xsi:type="dcterms:W3CDTF">2018-05-17T04:14:11Z</dcterms:modified>
</cp:coreProperties>
</file>