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486" r:id="rId2"/>
    <p:sldId id="557" r:id="rId3"/>
    <p:sldId id="532" r:id="rId4"/>
    <p:sldId id="554" r:id="rId5"/>
    <p:sldId id="555" r:id="rId6"/>
    <p:sldId id="556" r:id="rId7"/>
    <p:sldId id="558" r:id="rId8"/>
    <p:sldId id="559" r:id="rId9"/>
    <p:sldId id="560" r:id="rId10"/>
    <p:sldId id="552" r:id="rId11"/>
    <p:sldId id="553" r:id="rId12"/>
    <p:sldId id="487" r:id="rId13"/>
  </p:sldIdLst>
  <p:sldSz cx="10080625" cy="10080625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7602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15205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72807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3041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880131" algn="l" defTabSz="115205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456158" algn="l" defTabSz="115205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4032184" algn="l" defTabSz="115205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608210" algn="l" defTabSz="115205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63" autoAdjust="0"/>
    <p:restoredTop sz="94705" autoAdjust="0"/>
  </p:normalViewPr>
  <p:slideViewPr>
    <p:cSldViewPr>
      <p:cViewPr>
        <p:scale>
          <a:sx n="50" d="100"/>
          <a:sy n="50" d="100"/>
        </p:scale>
        <p:origin x="-1998" y="-72"/>
      </p:cViewPr>
      <p:guideLst>
        <p:guide orient="horz" pos="3175"/>
        <p:guide pos="3175"/>
      </p:guideLst>
    </p:cSldViewPr>
  </p:slideViewPr>
  <p:outlineViewPr>
    <p:cViewPr>
      <p:scale>
        <a:sx n="33" d="100"/>
        <a:sy n="33" d="100"/>
      </p:scale>
      <p:origin x="48" y="4579"/>
    </p:cViewPr>
  </p:outlineViewPr>
  <p:notesTextViewPr>
    <p:cViewPr>
      <p:scale>
        <a:sx n="66" d="100"/>
        <a:sy n="66" d="100"/>
      </p:scale>
      <p:origin x="0" y="0"/>
    </p:cViewPr>
  </p:notesTextViewPr>
  <p:notesViewPr>
    <p:cSldViewPr>
      <p:cViewPr>
        <p:scale>
          <a:sx n="75" d="100"/>
          <a:sy n="75" d="100"/>
        </p:scale>
        <p:origin x="-2942" y="1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3BA5604-36A4-49BF-B3E5-30E29B769D73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9782C6F-0A0E-4E76-9D95-B1E4D18DA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618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76026" algn="l" rtl="0" fontAlgn="base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52053" algn="l" rtl="0" fontAlgn="base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728079" algn="l" rtl="0" fontAlgn="base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304105" algn="l" rtl="0" fontAlgn="base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80131" algn="l" defTabSz="11520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56158" algn="l" defTabSz="11520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32184" algn="l" defTabSz="11520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08210" algn="l" defTabSz="11520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10080625" cy="1008062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71756" y="102674"/>
            <a:ext cx="9937116" cy="983561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70005" y="2130467"/>
            <a:ext cx="9944117" cy="224480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70005" y="2053461"/>
            <a:ext cx="9944117" cy="177344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70005" y="4375273"/>
            <a:ext cx="9944117" cy="163343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428088" y="4704292"/>
            <a:ext cx="7056438" cy="2352146"/>
          </a:xfrm>
        </p:spPr>
        <p:txBody>
          <a:bodyPr/>
          <a:lstStyle>
            <a:lvl1pPr marL="0" indent="0" algn="ctr">
              <a:buNone/>
              <a:defRPr sz="3300">
                <a:solidFill>
                  <a:schemeClr val="tx2"/>
                </a:solidFill>
              </a:defRPr>
            </a:lvl1pPr>
            <a:lvl2pPr marL="576026" indent="0" algn="ctr">
              <a:buNone/>
            </a:lvl2pPr>
            <a:lvl3pPr marL="1152053" indent="0" algn="ctr">
              <a:buNone/>
            </a:lvl3pPr>
            <a:lvl4pPr marL="1728079" indent="0" algn="ctr">
              <a:buNone/>
            </a:lvl4pPr>
            <a:lvl5pPr marL="2304105" indent="0" algn="ctr">
              <a:buNone/>
            </a:lvl5pPr>
            <a:lvl6pPr marL="2880131" indent="0" algn="ctr">
              <a:buNone/>
            </a:lvl6pPr>
            <a:lvl7pPr marL="3456158" indent="0" algn="ctr">
              <a:buNone/>
            </a:lvl7pPr>
            <a:lvl8pPr marL="4032184" indent="0" algn="ctr">
              <a:buNone/>
            </a:lvl8pPr>
            <a:lvl9pPr marL="460821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04031" y="2213578"/>
            <a:ext cx="9072563" cy="2160801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56A6A-B826-4084-98A9-B93C4AE6B751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9977388-6499-420E-88C0-35171BC7CB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BE7A-3D7B-4FAB-8C32-9B4C4389FE6B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379DB-35B4-457A-9DC1-A56150F81E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403698"/>
            <a:ext cx="2217738" cy="8601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08063" y="403696"/>
            <a:ext cx="6132380" cy="8601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EFBCC-8D5D-46AB-842D-7CE58ED78673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C8507-1EAC-4CD9-B5B6-5194E2230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1008063" y="2128132"/>
            <a:ext cx="8568531" cy="672041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E0F9B-3B8F-4890-8E1B-367105208F54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E7C73-40FE-4BB3-980F-5AA8DFF25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10080625" cy="1008062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72003" y="102534"/>
            <a:ext cx="9936617" cy="983691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77005" y="3493218"/>
            <a:ext cx="9937116" cy="13534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77005" y="3441882"/>
            <a:ext cx="9937116" cy="6767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75255" y="3628560"/>
            <a:ext cx="9938866" cy="6767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1400088"/>
            <a:ext cx="8568531" cy="2002124"/>
          </a:xfrm>
        </p:spPr>
        <p:txBody>
          <a:bodyPr/>
          <a:lstStyle>
            <a:lvl1pPr algn="l">
              <a:buNone/>
              <a:defRPr sz="50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745233"/>
            <a:ext cx="8568531" cy="1967121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C27E2-7C40-47D3-8F27-5B8DB63AF8DF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82055" y="9072562"/>
            <a:ext cx="4410273" cy="67204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61010" y="9126233"/>
            <a:ext cx="504031" cy="67204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4F65F-9957-4CB6-A457-DA5DD5DFC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1008063" y="2128132"/>
            <a:ext cx="4133056" cy="672041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5439337" y="2128132"/>
            <a:ext cx="4133056" cy="672041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5684C-6538-4EBE-9C81-89C5B0EBAF34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2EA5E-1889-4DFC-9527-082EEF057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063" y="401358"/>
            <a:ext cx="8568531" cy="16801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8063" y="2128132"/>
            <a:ext cx="4116255" cy="1120069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30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500" b="1"/>
            </a:lvl2pPr>
            <a:lvl3pPr>
              <a:buNone/>
              <a:defRPr sz="23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460339" y="2128132"/>
            <a:ext cx="4116255" cy="1120069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30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500" b="1"/>
            </a:lvl2pPr>
            <a:lvl3pPr>
              <a:buNone/>
              <a:defRPr sz="23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1008063" y="3304205"/>
            <a:ext cx="4116255" cy="571235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5460339" y="3304205"/>
            <a:ext cx="4116255" cy="571235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1161-484C-4076-ABE3-B0CA49246D06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2D1E7-1B3B-4955-AAEF-DE1F12E88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D146B-DF18-4A0C-B664-93704EE3E18D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D559B-927A-4630-9FAB-BF12ADD90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6E06C-FC8D-4B41-99F3-DBFFE2B4F851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015B2-A642-4A21-8221-B70616B28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10080625" cy="10080625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70005" y="102673"/>
            <a:ext cx="9937116" cy="983794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063" y="401358"/>
            <a:ext cx="8568531" cy="1680104"/>
          </a:xfrm>
        </p:spPr>
        <p:txBody>
          <a:bodyPr/>
          <a:lstStyle>
            <a:lvl1pPr algn="l">
              <a:buNone/>
              <a:defRPr sz="50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08063" y="2352146"/>
            <a:ext cx="2100130" cy="6608410"/>
          </a:xfrm>
        </p:spPr>
        <p:txBody>
          <a:bodyPr/>
          <a:lstStyle>
            <a:lvl1pPr marL="0" indent="0">
              <a:buNone/>
              <a:defRPr sz="2300"/>
            </a:lvl1pPr>
            <a:lvl2pPr>
              <a:buNone/>
              <a:defRPr sz="1500"/>
            </a:lvl2pPr>
            <a:lvl3pPr>
              <a:buNone/>
              <a:defRPr sz="13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3276203" y="2352146"/>
            <a:ext cx="6300391" cy="660841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0B87D-4820-4552-A183-A51A83163A85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82029-C940-4482-946E-9887092FE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75256" y="6883761"/>
            <a:ext cx="9930116" cy="13534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75256" y="6834759"/>
            <a:ext cx="9930116" cy="6767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75256" y="7016770"/>
            <a:ext cx="9930116" cy="70004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063" y="7203355"/>
            <a:ext cx="8064500" cy="767715"/>
          </a:xfrm>
        </p:spPr>
        <p:txBody>
          <a:bodyPr anchor="ctr">
            <a:noAutofit/>
          </a:bodyPr>
          <a:lstStyle>
            <a:lvl1pPr algn="l">
              <a:buNone/>
              <a:defRPr sz="35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8063" y="8004858"/>
            <a:ext cx="8064500" cy="1008063"/>
          </a:xfrm>
        </p:spPr>
        <p:txBody>
          <a:bodyPr/>
          <a:lstStyle>
            <a:lvl1pPr marL="0" indent="0">
              <a:buFontTx/>
              <a:buNone/>
              <a:defRPr sz="20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5305" y="98007"/>
            <a:ext cx="9923940" cy="6734418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40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AF50-7A02-4ACD-A3D6-4A3CF0B42640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08062" y="9072562"/>
            <a:ext cx="4284266" cy="67204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61010" y="9126233"/>
            <a:ext cx="504031" cy="67204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972E8-AC2F-4FF8-A997-59410A1F8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0080625" cy="1008062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70005" y="102673"/>
            <a:ext cx="9937116" cy="983794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1008063" y="403693"/>
            <a:ext cx="8568531" cy="168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205" tIns="57603" rIns="115205" bIns="115205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1008063" y="2128132"/>
            <a:ext cx="8568531" cy="672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205" tIns="57603" rIns="115205" bIns="576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804422" y="9100564"/>
            <a:ext cx="2730169" cy="700043"/>
          </a:xfrm>
          <a:prstGeom prst="rect">
            <a:avLst/>
          </a:prstGeom>
        </p:spPr>
        <p:txBody>
          <a:bodyPr lIns="115205" tIns="57603" rIns="115205" bIns="57603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8BF797-2FC3-478F-B883-FFEBE01419FC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008062" y="9072562"/>
            <a:ext cx="4368271" cy="672042"/>
          </a:xfrm>
          <a:prstGeom prst="rect">
            <a:avLst/>
          </a:prstGeom>
        </p:spPr>
        <p:txBody>
          <a:bodyPr lIns="115205" tIns="57603" rIns="115205" bIns="57603"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61010" y="9128566"/>
            <a:ext cx="504031" cy="672042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CB590D96-64EC-4529-BE37-7EFD4DC7D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74" r:id="rId8"/>
    <p:sldLayoutId id="2147483675" r:id="rId9"/>
    <p:sldLayoutId id="2147483666" r:id="rId10"/>
    <p:sldLayoutId id="214748366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Franklin Gothic Medium" pitchFamily="34" charset="0"/>
        </a:defRPr>
      </a:lvl5pPr>
      <a:lvl6pPr marL="576026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Franklin Gothic Medium" pitchFamily="34" charset="0"/>
        </a:defRPr>
      </a:lvl6pPr>
      <a:lvl7pPr marL="1152053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Franklin Gothic Medium" pitchFamily="34" charset="0"/>
        </a:defRPr>
      </a:lvl7pPr>
      <a:lvl8pPr marL="1728079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Franklin Gothic Medium" pitchFamily="34" charset="0"/>
        </a:defRPr>
      </a:lvl8pPr>
      <a:lvl9pPr marL="2304105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Franklin Gothic Medium" pitchFamily="34" charset="0"/>
        </a:defRPr>
      </a:lvl9pPr>
    </p:titleStyle>
    <p:bodyStyle>
      <a:lvl1pPr marL="344016" indent="-344016" algn="l" rtl="0" fontAlgn="base">
        <a:spcBef>
          <a:spcPts val="724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690032" indent="-288013" algn="l" rtl="0" fontAlgn="base">
        <a:spcBef>
          <a:spcPts val="472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6047" indent="-288013" algn="l" rtl="0" fontAlgn="base">
        <a:spcBef>
          <a:spcPts val="472"/>
        </a:spcBef>
        <a:spcAft>
          <a:spcPct val="0"/>
        </a:spcAft>
        <a:buClr>
          <a:srgbClr val="ADD7FE"/>
        </a:buClr>
        <a:buSzPct val="85000"/>
        <a:buFont typeface="Wingdings 2" pitchFamily="18" charset="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064" indent="-288013" algn="l" rtl="0" fontAlgn="base">
        <a:spcBef>
          <a:spcPts val="472"/>
        </a:spcBef>
        <a:spcAft>
          <a:spcPct val="0"/>
        </a:spcAft>
        <a:buClr>
          <a:srgbClr val="5BD078"/>
        </a:buClr>
        <a:buSzPct val="80000"/>
        <a:buFont typeface="Wingdings 2" pitchFamily="18" charset="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079" indent="-288013" algn="l" rtl="0" fontAlgn="base">
        <a:spcBef>
          <a:spcPts val="472"/>
        </a:spcBef>
        <a:spcAft>
          <a:spcPct val="0"/>
        </a:spcAft>
        <a:buClr>
          <a:srgbClr val="5BD078"/>
        </a:buClr>
        <a:buChar char="o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95" indent="-288013" algn="l" rtl="0" eaLnBrk="1" latinLnBrk="0" hangingPunct="1">
        <a:spcBef>
          <a:spcPts val="466"/>
        </a:spcBef>
        <a:buClr>
          <a:schemeClr val="accent3"/>
        </a:buClr>
        <a:buChar char="•"/>
        <a:defRPr kumimoji="0" sz="23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19310" indent="-288013" algn="l" rtl="0" eaLnBrk="1" latinLnBrk="0" hangingPunct="1">
        <a:spcBef>
          <a:spcPts val="466"/>
        </a:spcBef>
        <a:buClr>
          <a:schemeClr val="accent2"/>
        </a:buClr>
        <a:buChar char="•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2764926" indent="-288013" algn="l" rtl="0" eaLnBrk="1" latinLnBrk="0" hangingPunct="1">
        <a:spcBef>
          <a:spcPts val="466"/>
        </a:spcBef>
        <a:buClr>
          <a:schemeClr val="accent1">
            <a:tint val="60000"/>
          </a:schemeClr>
        </a:buClr>
        <a:buChar char="•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3110542" indent="-288013" algn="l" rtl="0" eaLnBrk="1" latinLnBrk="0" hangingPunct="1">
        <a:spcBef>
          <a:spcPts val="466"/>
        </a:spcBef>
        <a:buClr>
          <a:schemeClr val="accent2">
            <a:tint val="60000"/>
          </a:schemeClr>
        </a:buClr>
        <a:buChar char="•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7602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520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7280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3041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8801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4561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03218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6082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vk.com/obshestvo_samopodgotovka?z=video-66598975_171496535/54744e209b65371895/pl_post_-66598975_248316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hist-ege.sdamgia.ru/problem?id=142" TargetMode="External"/><Relationship Id="rId13" Type="http://schemas.openxmlformats.org/officeDocument/2006/relationships/hyperlink" Target="https://hist-ege.sdamgia.ru/problem?id=3348" TargetMode="External"/><Relationship Id="rId3" Type="http://schemas.openxmlformats.org/officeDocument/2006/relationships/hyperlink" Target="https://hist-ege.sdamgia.ru/problem?id=1039" TargetMode="External"/><Relationship Id="rId7" Type="http://schemas.openxmlformats.org/officeDocument/2006/relationships/hyperlink" Target="https://hist-ege.sdamgia.ru/problem?id=10529" TargetMode="External"/><Relationship Id="rId12" Type="http://schemas.openxmlformats.org/officeDocument/2006/relationships/hyperlink" Target="https://hist-ege.sdamgia.ru/problem?id=3628" TargetMode="External"/><Relationship Id="rId2" Type="http://schemas.openxmlformats.org/officeDocument/2006/relationships/hyperlink" Target="https://hist-ege.sdamgia.ru/problem?id=230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ist-ege.sdamgia.ru/problem?id=472" TargetMode="External"/><Relationship Id="rId11" Type="http://schemas.openxmlformats.org/officeDocument/2006/relationships/hyperlink" Target="https://hist-ege.sdamgia.ru/problem?id=11113" TargetMode="External"/><Relationship Id="rId5" Type="http://schemas.openxmlformats.org/officeDocument/2006/relationships/hyperlink" Target="https://hist-ege.sdamgia.ru/problem?id=4348" TargetMode="External"/><Relationship Id="rId10" Type="http://schemas.openxmlformats.org/officeDocument/2006/relationships/hyperlink" Target="https://hist-ege.sdamgia.ru/problem?id=610" TargetMode="External"/><Relationship Id="rId4" Type="http://schemas.openxmlformats.org/officeDocument/2006/relationships/hyperlink" Target="https://hist-ege.sdamgia.ru/problem?id=8026" TargetMode="External"/><Relationship Id="rId9" Type="http://schemas.openxmlformats.org/officeDocument/2006/relationships/hyperlink" Target="https://hist-ege.sdamgia.ru/problem?id=688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t-ege.sdamgia.ru/problem?id=1079" TargetMode="External"/><Relationship Id="rId7" Type="http://schemas.openxmlformats.org/officeDocument/2006/relationships/hyperlink" Target="https://hist-ege.sdamgia.ru/problem?id=1039" TargetMode="External"/><Relationship Id="rId2" Type="http://schemas.openxmlformats.org/officeDocument/2006/relationships/hyperlink" Target="https://hist-ege.sdamgia.ru/problem?id=588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ist-ege.sdamgia.ru/problem?id=2583" TargetMode="External"/><Relationship Id="rId5" Type="http://schemas.openxmlformats.org/officeDocument/2006/relationships/hyperlink" Target="https://hist-ege.sdamgia.ru/problem?id=2383" TargetMode="External"/><Relationship Id="rId4" Type="http://schemas.openxmlformats.org/officeDocument/2006/relationships/hyperlink" Target="https://hist-ege.sdamgia.ru/problem?id=56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vk.com/obshestvo_samopodgotovka?z=video-66598975_171496535/54744e209b65371895/pl_post_-66598975_248316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6935" y="326687"/>
            <a:ext cx="6599659" cy="1680104"/>
          </a:xfrm>
        </p:spPr>
        <p:txBody>
          <a:bodyPr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группа </a:t>
            </a:r>
            <a:r>
              <a:rPr lang="ru-RU" sz="35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Вконтакте</a:t>
            </a:r>
            <a:br>
              <a:rPr lang="ru-RU" sz="3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vk.com/</a:t>
            </a:r>
            <a:r>
              <a:rPr lang="en-US" sz="35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obshestvo_samopodgotovka</a:t>
            </a:r>
            <a:endParaRPr lang="ru-RU" sz="35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8" name="Объект 2"/>
          <p:cNvSpPr>
            <a:spLocks noGrp="1"/>
          </p:cNvSpPr>
          <p:nvPr>
            <p:ph sz="quarter" idx="1"/>
          </p:nvPr>
        </p:nvSpPr>
        <p:spPr>
          <a:xfrm>
            <a:off x="3059190" y="2076795"/>
            <a:ext cx="6664413" cy="6720417"/>
          </a:xfrm>
        </p:spPr>
        <p:txBody>
          <a:bodyPr/>
          <a:lstStyle/>
          <a:p>
            <a:pPr marL="0" indent="0" algn="just">
              <a:buNone/>
            </a:pPr>
            <a:r>
              <a:rPr lang="ru-RU">
                <a:solidFill>
                  <a:srgbClr val="002060"/>
                </a:solidFill>
              </a:rPr>
              <a:t>Если Вам понравилась презентация, то советуем посетить нашу группу в социальной сети «ВКонтакте». Там вы найдете множество полезной информации для подготовки к ЕГЭ и ОГЭ и конспекты уроков </a:t>
            </a:r>
          </a:p>
        </p:txBody>
      </p:sp>
      <p:sp>
        <p:nvSpPr>
          <p:cNvPr id="14339" name="Подзаголовок 2">
            <a:hlinkClick r:id="rId2"/>
          </p:cNvPr>
          <p:cNvSpPr txBox="1">
            <a:spLocks/>
          </p:cNvSpPr>
          <p:nvPr/>
        </p:nvSpPr>
        <p:spPr bwMode="auto">
          <a:xfrm>
            <a:off x="3059190" y="9093565"/>
            <a:ext cx="3822237" cy="89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05" tIns="57603" rIns="115205" bIns="57603"/>
          <a:lstStyle/>
          <a:p>
            <a:pPr algn="ctr">
              <a:buClr>
                <a:schemeClr val="accent1"/>
              </a:buClr>
              <a:buSzPct val="85000"/>
              <a:buFont typeface="Wingdings 2" pitchFamily="18" charset="2"/>
              <a:buNone/>
            </a:pPr>
            <a:endParaRPr lang="ru-RU" sz="1500" b="1">
              <a:solidFill>
                <a:srgbClr val="0070C0"/>
              </a:solidFill>
              <a:latin typeface="Franklin Gothic Medium" pitchFamily="34" charset="0"/>
            </a:endParaRPr>
          </a:p>
        </p:txBody>
      </p:sp>
      <p:pic>
        <p:nvPicPr>
          <p:cNvPr id="14340" name="Picture 2" descr="ЕГЭ обществозна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763" y="382690"/>
            <a:ext cx="2779172" cy="926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rId2"/>
          </p:cNvPr>
          <p:cNvSpPr/>
          <p:nvPr/>
        </p:nvSpPr>
        <p:spPr>
          <a:xfrm>
            <a:off x="4007748" y="6309724"/>
            <a:ext cx="5161071" cy="12157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перехода в группу кликни на данную кнопку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000" dirty="0">
                <a:hlinkClick r:id="rId2"/>
              </a:rPr>
              <a:t>https://hist-ege.sdamgia.ru/problem?id=2306</a:t>
            </a:r>
            <a:endParaRPr lang="ru-RU" sz="3000" dirty="0"/>
          </a:p>
          <a:p>
            <a:r>
              <a:rPr lang="en-US" sz="3000" dirty="0">
                <a:hlinkClick r:id="rId3"/>
              </a:rPr>
              <a:t>https://hist-ege.sdamgia.ru/problem?id=1039</a:t>
            </a:r>
            <a:endParaRPr lang="ru-RU" sz="3000" dirty="0"/>
          </a:p>
          <a:p>
            <a:r>
              <a:rPr lang="en-US" sz="3000" dirty="0">
                <a:hlinkClick r:id="rId4"/>
              </a:rPr>
              <a:t>https://hist-ege.sdamgia.ru/problem?id=8026</a:t>
            </a:r>
            <a:endParaRPr lang="ru-RU" sz="3000" dirty="0"/>
          </a:p>
          <a:p>
            <a:pPr marL="0" indent="0">
              <a:buNone/>
            </a:pPr>
            <a:r>
              <a:rPr lang="ru-RU" sz="3000" dirty="0"/>
              <a:t>(Решай только что знаешь)</a:t>
            </a:r>
          </a:p>
          <a:p>
            <a:r>
              <a:rPr lang="en-US" sz="3000" dirty="0">
                <a:hlinkClick r:id="rId5"/>
              </a:rPr>
              <a:t>https://hist-ege.sdamgia.ru/problem?id=4348</a:t>
            </a:r>
            <a:endParaRPr lang="ru-RU" sz="3000" dirty="0"/>
          </a:p>
          <a:p>
            <a:r>
              <a:rPr lang="en-US" sz="3000" dirty="0">
                <a:hlinkClick r:id="rId6"/>
              </a:rPr>
              <a:t>https://hist-ege.sdamgia.ru/problem?id=472</a:t>
            </a:r>
            <a:endParaRPr lang="ru-RU" sz="3000" dirty="0"/>
          </a:p>
          <a:p>
            <a:r>
              <a:rPr lang="en-US" sz="3000" dirty="0">
                <a:hlinkClick r:id="rId7"/>
              </a:rPr>
              <a:t>https://hist-ege.sdamgia.ru/problem?id=10529</a:t>
            </a:r>
            <a:endParaRPr lang="ru-RU" sz="3000" dirty="0"/>
          </a:p>
          <a:p>
            <a:r>
              <a:rPr lang="en-US" sz="3000" dirty="0">
                <a:hlinkClick r:id="rId8"/>
              </a:rPr>
              <a:t>https://hist-ege.sdamgia.ru/problem?id=142</a:t>
            </a:r>
            <a:endParaRPr lang="ru-RU" sz="3000" dirty="0"/>
          </a:p>
          <a:p>
            <a:r>
              <a:rPr lang="en-US" sz="3000" dirty="0">
                <a:hlinkClick r:id="rId9"/>
              </a:rPr>
              <a:t>https://hist-ege.sdamgia.ru/problem?id=688</a:t>
            </a:r>
            <a:endParaRPr lang="ru-RU" sz="3000" dirty="0"/>
          </a:p>
          <a:p>
            <a:r>
              <a:rPr lang="en-US" sz="3000" dirty="0">
                <a:hlinkClick r:id="rId8"/>
              </a:rPr>
              <a:t>https://hist-ege.sdamgia.ru/problem?id=142</a:t>
            </a:r>
            <a:endParaRPr lang="ru-RU" sz="3000" dirty="0"/>
          </a:p>
          <a:p>
            <a:r>
              <a:rPr lang="en-US" sz="3000" dirty="0">
                <a:hlinkClick r:id="rId10"/>
              </a:rPr>
              <a:t>https://hist-ege.sdamgia.ru/problem?id=610</a:t>
            </a:r>
            <a:endParaRPr lang="ru-RU" sz="3000" dirty="0"/>
          </a:p>
          <a:p>
            <a:r>
              <a:rPr lang="en-US" sz="3000" dirty="0">
                <a:hlinkClick r:id="rId11"/>
              </a:rPr>
              <a:t>https://hist-ege.sdamgia.ru/problem?id=11113</a:t>
            </a:r>
            <a:endParaRPr lang="ru-RU" sz="3000" dirty="0"/>
          </a:p>
          <a:p>
            <a:r>
              <a:rPr lang="en-US" sz="3000" dirty="0">
                <a:hlinkClick r:id="rId12"/>
              </a:rPr>
              <a:t>https://hist-ege.sdamgia.ru/problem?id=3628</a:t>
            </a:r>
            <a:endParaRPr lang="ru-RU" sz="3000" dirty="0"/>
          </a:p>
          <a:p>
            <a:r>
              <a:rPr lang="en-US" sz="3000" dirty="0">
                <a:hlinkClick r:id="rId13"/>
              </a:rPr>
              <a:t>https://hist-ege.sdamgia.ru/problem?id=3348</a:t>
            </a:r>
            <a:endParaRPr lang="ru-RU" sz="3000" dirty="0"/>
          </a:p>
          <a:p>
            <a:endParaRPr lang="ru-RU" sz="3000" dirty="0"/>
          </a:p>
          <a:p>
            <a:endParaRPr lang="ru-RU" sz="3000" dirty="0"/>
          </a:p>
          <a:p>
            <a:endParaRPr lang="ru-RU" sz="3000" dirty="0"/>
          </a:p>
          <a:p>
            <a:endParaRPr lang="ru-RU" sz="3000" dirty="0"/>
          </a:p>
          <a:p>
            <a:pPr marL="0" indent="0">
              <a:buNone/>
            </a:pPr>
            <a:endParaRPr lang="ru-RU" sz="3000" dirty="0"/>
          </a:p>
          <a:p>
            <a:pPr marL="0" indent="0">
              <a:buNone/>
            </a:pPr>
            <a:endParaRPr lang="ru-RU" sz="3000" dirty="0"/>
          </a:p>
          <a:p>
            <a:endParaRPr lang="ru-RU" sz="3000" dirty="0"/>
          </a:p>
          <a:p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4056502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https://hist-ege.sdamgia.ru/problem?id=5881</a:t>
            </a:r>
            <a:endParaRPr lang="ru-RU" dirty="0"/>
          </a:p>
          <a:p>
            <a:r>
              <a:rPr lang="en-US" dirty="0">
                <a:hlinkClick r:id="rId3"/>
              </a:rPr>
              <a:t>https://hist-ege.sdamgia.ru/problem?id=1079</a:t>
            </a:r>
            <a:endParaRPr lang="ru-RU" dirty="0"/>
          </a:p>
          <a:p>
            <a:r>
              <a:rPr lang="en-US" dirty="0">
                <a:hlinkClick r:id="rId4"/>
              </a:rPr>
              <a:t>https://hist-ege.sdamgia.ru/problem?id=561</a:t>
            </a:r>
            <a:endParaRPr lang="ru-RU" dirty="0"/>
          </a:p>
          <a:p>
            <a:r>
              <a:rPr lang="en-US" dirty="0">
                <a:hlinkClick r:id="rId5"/>
              </a:rPr>
              <a:t>https://hist-ege.sdamgia.ru/problem?id=2383</a:t>
            </a:r>
            <a:endParaRPr lang="ru-RU" dirty="0"/>
          </a:p>
          <a:p>
            <a:r>
              <a:rPr lang="en-US" dirty="0">
                <a:hlinkClick r:id="rId6"/>
              </a:rPr>
              <a:t>https://hist-ege.sdamgia.ru/problem?id=2583</a:t>
            </a:r>
            <a:endParaRPr lang="ru-RU" dirty="0"/>
          </a:p>
          <a:p>
            <a:r>
              <a:rPr lang="en-US" dirty="0">
                <a:hlinkClick r:id="rId7"/>
              </a:rPr>
              <a:t>https://hist-ege.sdamgia.ru/problem?id=1039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0884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6935" y="326687"/>
            <a:ext cx="6599659" cy="1680104"/>
          </a:xfrm>
        </p:spPr>
        <p:txBody>
          <a:bodyPr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группа </a:t>
            </a:r>
            <a:r>
              <a:rPr lang="ru-RU" sz="35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Вконтакте</a:t>
            </a:r>
            <a:br>
              <a:rPr lang="ru-RU" sz="3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vk.com/</a:t>
            </a:r>
            <a:r>
              <a:rPr lang="en-US" sz="35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obshestvo_samopodgotovka</a:t>
            </a:r>
            <a:endParaRPr lang="ru-RU" sz="35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890" name="Объект 2"/>
          <p:cNvSpPr>
            <a:spLocks noGrp="1"/>
          </p:cNvSpPr>
          <p:nvPr>
            <p:ph sz="quarter" idx="1"/>
          </p:nvPr>
        </p:nvSpPr>
        <p:spPr>
          <a:xfrm>
            <a:off x="3059190" y="2076795"/>
            <a:ext cx="6664413" cy="6720417"/>
          </a:xfrm>
        </p:spPr>
        <p:txBody>
          <a:bodyPr/>
          <a:lstStyle/>
          <a:p>
            <a:pPr marL="0" indent="0" algn="just">
              <a:buNone/>
            </a:pPr>
            <a:r>
              <a:rPr lang="ru-RU">
                <a:solidFill>
                  <a:srgbClr val="002060"/>
                </a:solidFill>
              </a:rPr>
              <a:t>Если Вам понравилась презентация, то советуем посетить нашу группу в социальной сети «ВКонтакте». Там вы найдете множество полезной информации для подготовки к ЕГЭ и ОГЭ и конспекты уроков </a:t>
            </a:r>
          </a:p>
        </p:txBody>
      </p:sp>
      <p:sp>
        <p:nvSpPr>
          <p:cNvPr id="37891" name="Подзаголовок 2">
            <a:hlinkClick r:id="rId2"/>
          </p:cNvPr>
          <p:cNvSpPr txBox="1">
            <a:spLocks/>
          </p:cNvSpPr>
          <p:nvPr/>
        </p:nvSpPr>
        <p:spPr bwMode="auto">
          <a:xfrm>
            <a:off x="3059190" y="9093565"/>
            <a:ext cx="3822237" cy="89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05" tIns="57603" rIns="115205" bIns="57603"/>
          <a:lstStyle/>
          <a:p>
            <a:pPr algn="ctr">
              <a:buClr>
                <a:schemeClr val="accent1"/>
              </a:buClr>
              <a:buSzPct val="85000"/>
              <a:buFont typeface="Wingdings 2" pitchFamily="18" charset="2"/>
              <a:buNone/>
            </a:pPr>
            <a:endParaRPr lang="ru-RU" sz="1500" b="1">
              <a:solidFill>
                <a:srgbClr val="0070C0"/>
              </a:solidFill>
              <a:latin typeface="Franklin Gothic Medium" pitchFamily="34" charset="0"/>
            </a:endParaRPr>
          </a:p>
        </p:txBody>
      </p:sp>
      <p:pic>
        <p:nvPicPr>
          <p:cNvPr id="37892" name="Picture 2" descr="ЕГЭ обществозна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763" y="382690"/>
            <a:ext cx="2779172" cy="926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rId2"/>
          </p:cNvPr>
          <p:cNvSpPr/>
          <p:nvPr/>
        </p:nvSpPr>
        <p:spPr>
          <a:xfrm>
            <a:off x="4007748" y="6309724"/>
            <a:ext cx="5161071" cy="12157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15205" tIns="57603" rIns="115205" bIns="576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перехода в группу кликни на данную кнопку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2592040"/>
            <a:ext cx="10080625" cy="1344083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Архитектура Московского Княжества </a:t>
            </a:r>
            <a:br>
              <a:rPr lang="ru-RU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XIV – XV </a:t>
            </a:r>
            <a:r>
              <a:rPr lang="ru-RU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вв.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101" y="8933758"/>
            <a:ext cx="499903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84128" y="4752280"/>
            <a:ext cx="64807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latin typeface="+mn-lt"/>
              </a:rPr>
              <a:t>В 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XIV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в. происходит постепенное возвышение Московского княжества: выгодное географическое положение, способствовавшее торговле, удалённость от основных путей, по которым ходили татары, дальновидная политика московских князей - всё это содействовало росту сил и авторитета Москвы. В это же время в Москву переносится кафедра митрополита «Всея Руси», а Куликовская битва в 1380 г. положила начало освобождению Московского государство от подчинения монголо-татарам.</a:t>
            </a:r>
            <a:r>
              <a:rPr lang="en-US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Все это способствовало быстрому развитию культуры.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27" y="4557993"/>
            <a:ext cx="2772602" cy="4175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138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43768"/>
            <a:ext cx="10080624" cy="78790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Церковь Федора </a:t>
            </a:r>
            <a:r>
              <a:rPr lang="ru-RU" sz="40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Стратилата</a:t>
            </a:r>
            <a:r>
              <a:rPr lang="ru-RU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ручью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441" y="1079872"/>
            <a:ext cx="4316359" cy="4095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802" y="8944178"/>
            <a:ext cx="499903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9792" y="1079872"/>
            <a:ext cx="47365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+mn-lt"/>
              </a:rPr>
              <a:t>На стенах церкви учёные прочитали большое число средневековых граффити, многие из которых носят шутливый характер: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+mn-lt"/>
              </a:rPr>
              <a:t>«Не шуметь, ходите тихо»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+mn-lt"/>
              </a:rPr>
              <a:t>«Пойду бобром возле реки» (пять раз)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+mn-lt"/>
              </a:rPr>
              <a:t>«А се поют на полатях у святого Покрова»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+mn-lt"/>
              </a:rPr>
              <a:t>«Сава со мной шел с торгу, бил мене, я написал»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415647"/>
              </p:ext>
            </p:extLst>
          </p:nvPr>
        </p:nvGraphicFramePr>
        <p:xfrm>
          <a:off x="5132093" y="5544368"/>
          <a:ext cx="4300707" cy="250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3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12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Ответ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1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Где построено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Новгород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2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Тип здания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Крестов купольный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41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Когда построен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XIV </a:t>
                      </a:r>
                      <a:r>
                        <a:rPr kumimoji="0" lang="ru-RU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век. 1360-1361.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83979" y="3960192"/>
            <a:ext cx="454030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+mn-lt"/>
              </a:rPr>
              <a:t>Храм очень пострадал в годы шведской оккупации Новгорода 1611-1617 гг.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+mn-lt"/>
              </a:rPr>
              <a:t>Только во второй половине XVII в. он стал постепенно возрождаться.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+mn-lt"/>
              </a:rPr>
              <a:t>Примерно в 1933 году церковь была закрыта.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+mn-lt"/>
              </a:rPr>
              <a:t>В трагическом 1937 году в числе приговоренных к расстрелу священнослужителей был и священник церкви Федора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Стратилата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 Дмитрий Георгиевич Семенов.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+mn-lt"/>
              </a:rPr>
              <a:t>Во время Великой Отечественной Войны церковь Федора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Стратилата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 пострадала незначительно. В послевоенные годы она использовалась как складское помещение.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93893" y="3729940"/>
            <a:ext cx="4320480" cy="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180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43768"/>
            <a:ext cx="10080624" cy="78790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Церковь Спаса Преображения на Ильине улице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802" y="8944178"/>
            <a:ext cx="499903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205" y="1349023"/>
            <a:ext cx="5632053" cy="3754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16656" y="6499056"/>
            <a:ext cx="52071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+mn-lt"/>
              </a:rPr>
              <a:t>Церковь Спаса Преображения на Ильине улице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+mn-lt"/>
              </a:rPr>
              <a:t>Храм в Великом Новгороде, построенный в 1374 году и знаменитый тем, что в нём одном сохранились фрески кисти Феофана Грека. Роспись сделана в 1378 году.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5753062"/>
            <a:ext cx="3672408" cy="304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896938"/>
            <a:ext cx="3384376" cy="465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0200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43768"/>
            <a:ext cx="10080624" cy="78790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Московский Кремль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802" y="8944178"/>
            <a:ext cx="499903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92" y="935856"/>
            <a:ext cx="4763583" cy="600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575" y="935856"/>
            <a:ext cx="4763584" cy="159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0992" y="7128544"/>
            <a:ext cx="95271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2060"/>
                </a:solidFill>
                <a:latin typeface="+mn-lt"/>
              </a:rPr>
              <a:t>Московский Кремль — крепость в центре Москвы и древнейшая её часть, главный общественно-политический и историко-художественный комплекс города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75" y="2531294"/>
            <a:ext cx="3528392" cy="4410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7990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7" y="513586"/>
            <a:ext cx="10080624" cy="78790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Московский Кремль. Белокаменный. Кремль из красного кирпича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802" y="8944178"/>
            <a:ext cx="499903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96" y="1301487"/>
            <a:ext cx="3510888" cy="4586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0569" y="5921631"/>
            <a:ext cx="354761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  <a:latin typeface="+mn-lt"/>
              </a:rPr>
              <a:t>Белокаменный Московский Кремль - первая каменная крепость на территории города Москвы. Работы по замене деревянных стен и башен на белокаменные большего периметра были проведены в 1366-1367 годах, в правление молодого князя Дмитрия Ивановича.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03808" y="5184328"/>
            <a:ext cx="55446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+mn-lt"/>
              </a:rPr>
              <a:t>Во второй половине </a:t>
            </a:r>
            <a:r>
              <a:rPr lang="en-US" dirty="0">
                <a:solidFill>
                  <a:srgbClr val="002060"/>
                </a:solidFill>
                <a:latin typeface="+mn-lt"/>
              </a:rPr>
              <a:t>XV 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века, при Иване </a:t>
            </a:r>
            <a:r>
              <a:rPr lang="en-US" dirty="0">
                <a:solidFill>
                  <a:srgbClr val="002060"/>
                </a:solidFill>
                <a:latin typeface="+mn-lt"/>
              </a:rPr>
              <a:t>III 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Великом, началась коренная перестройка Московского Кремля. Стены облицовываются красным кирпичом. На протяжении всего </a:t>
            </a:r>
            <a:r>
              <a:rPr lang="en-US" dirty="0">
                <a:solidFill>
                  <a:srgbClr val="002060"/>
                </a:solidFill>
                <a:latin typeface="+mn-lt"/>
              </a:rPr>
              <a:t>XV 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века облик Московско кремля меняется, В строительных работах участвовали итальянские зодчие Марко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Руффо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, Антон и Бон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Фрязины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Пьетро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 Антонио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Солари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 и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Алевиз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 Новый. Поэтому в новом Кремле переплелись русский стиль и достижения итальянской архитектуры</a:t>
            </a:r>
          </a:p>
          <a:p>
            <a:pPr algn="just"/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808" y="1234868"/>
            <a:ext cx="2561072" cy="38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655" y="1243476"/>
            <a:ext cx="2952081" cy="3874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93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81" y="143768"/>
            <a:ext cx="10080624" cy="78790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Тройская башня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802" y="8944178"/>
            <a:ext cx="499903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7537" y="935856"/>
            <a:ext cx="94373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latin typeface="+mn-lt"/>
              </a:rPr>
              <a:t>Тройская башня была построена в 1495 году итальянским архитектором </a:t>
            </a:r>
            <a:r>
              <a:rPr lang="ru-RU" sz="2000" dirty="0" err="1">
                <a:solidFill>
                  <a:srgbClr val="002060"/>
                </a:solidFill>
                <a:latin typeface="+mn-lt"/>
              </a:rPr>
              <a:t>Алевизом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</a:rPr>
              <a:t>Фрязнным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и считалась второй по значению после Спасской. Неоднократно меняла названия (Богоявленская, </a:t>
            </a:r>
            <a:r>
              <a:rPr lang="ru-RU" sz="2000" dirty="0" err="1">
                <a:solidFill>
                  <a:srgbClr val="002060"/>
                </a:solidFill>
                <a:latin typeface="+mn-lt"/>
              </a:rPr>
              <a:t>Ризположенекая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, Знаменская, </a:t>
            </a:r>
            <a:r>
              <a:rPr lang="ru-RU" sz="2000" dirty="0" err="1">
                <a:solidFill>
                  <a:srgbClr val="002060"/>
                </a:solidFill>
                <a:latin typeface="+mn-lt"/>
              </a:rPr>
              <a:t>Куретная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) и в конце концов была названа Троицкой. В настоящее время - главный вход для посетителей Кремля. Увенчана красной звездой. Высота-8о метров.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13" y="2861248"/>
            <a:ext cx="3805777" cy="557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336" y="2861248"/>
            <a:ext cx="4168164" cy="555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5973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376" y="215776"/>
            <a:ext cx="10080624" cy="78790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Успенский собор Московского кремля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802" y="8944178"/>
            <a:ext cx="499903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522771"/>
              </p:ext>
            </p:extLst>
          </p:nvPr>
        </p:nvGraphicFramePr>
        <p:xfrm>
          <a:off x="446448" y="1151880"/>
          <a:ext cx="4300707" cy="4491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3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12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Ответ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1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Где построено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Московский</a:t>
                      </a:r>
                      <a:r>
                        <a:rPr lang="ru-RU" baseline="0" dirty="0"/>
                        <a:t> Кремль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2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Тип здания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Крестово-купольный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41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Когда построено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1475-1479</a:t>
                      </a:r>
                      <a:endParaRPr lang="en-US" sz="1800" dirty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41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Архитектор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Аристотель </a:t>
                      </a:r>
                      <a:r>
                        <a:rPr lang="ru-RU" dirty="0" err="1"/>
                        <a:t>Фиораванти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4186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Храм</a:t>
                      </a:r>
                      <a:r>
                        <a:rPr lang="ru-RU" baseline="0" dirty="0"/>
                        <a:t> являлся усыпальницей русских Патриархов</a:t>
                      </a:r>
                    </a:p>
                    <a:p>
                      <a:pPr algn="ctr"/>
                      <a:r>
                        <a:rPr lang="ru-RU" baseline="0" dirty="0"/>
                        <a:t>В данном храме проходили важнейшие политические события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940" y="1079870"/>
            <a:ext cx="3789310" cy="454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76398" y="5795680"/>
            <a:ext cx="44843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latin typeface="+mn-lt"/>
              </a:rPr>
              <a:t>Успенский собор Московского Кремля – один из древнейших памятников архитектуры России. Он помнит ещё времена Ивана III, пережил нашествие Наполеона, забвение в советские годы. Сегодня он поражает величием и простотой одновременно, является достоянием культуры России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59" y="5795680"/>
            <a:ext cx="3410486" cy="267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19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09" y="647824"/>
            <a:ext cx="10080624" cy="78790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Грановитая</a:t>
            </a:r>
            <a:r>
              <a:rPr lang="ru-RU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палата. </a:t>
            </a:r>
            <a:br>
              <a:rPr lang="ru-RU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Построена в 1487 -1491 году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802" y="8944178"/>
            <a:ext cx="499903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460613"/>
              </p:ext>
            </p:extLst>
          </p:nvPr>
        </p:nvGraphicFramePr>
        <p:xfrm>
          <a:off x="446693" y="4680272"/>
          <a:ext cx="4300707" cy="3482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3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12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Ответ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1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Где построено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Московский</a:t>
                      </a:r>
                      <a:r>
                        <a:rPr lang="ru-RU" baseline="0" dirty="0"/>
                        <a:t> Кремль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2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Тип здания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Итальянское</a:t>
                      </a:r>
                      <a:r>
                        <a:rPr lang="ru-RU" baseline="0" dirty="0"/>
                        <a:t> возрождение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41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Когда построен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	</a:t>
                      </a:r>
                    </a:p>
                    <a:p>
                      <a:pPr algn="ctr"/>
                      <a:r>
                        <a:rPr lang="en-US"/>
                        <a:t>XV </a:t>
                      </a:r>
                      <a:r>
                        <a:rPr lang="ru-RU"/>
                        <a:t>век. 1487-1491.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41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Архитектор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Марко </a:t>
                      </a:r>
                      <a:r>
                        <a:rPr kumimoji="0" lang="ru-RU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Руффо</a:t>
                      </a:r>
                      <a:endParaRPr lang="ru-RU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2722" y="1583928"/>
            <a:ext cx="43332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+mn-lt"/>
              </a:rPr>
              <a:t>Название здание получило по восточному фасаду, отделанному гранёным «бриллиантовым» рустом, то есть правильно сложенными и плотно пригнанными один к другому камнями, передняя сторона которых оставлена неотёсанной или отёсана очень грубо.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61286" y="6595774"/>
            <a:ext cx="46761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+mn-lt"/>
              </a:rPr>
              <a:t>С 16 века в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Грановитой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 палате проходили заседания Боярской думы, Земских соборов, и даже проводились торжественные пиры, например, в 1552 году в честь взятия Казани, в 1709 году – в честь победы в Полтавской битве, в 1721 году- в честь подписания </a:t>
            </a:r>
            <a:r>
              <a:rPr lang="ru-RU" dirty="0" err="1">
                <a:solidFill>
                  <a:srgbClr val="002060"/>
                </a:solidFill>
                <a:latin typeface="+mn-lt"/>
              </a:rPr>
              <a:t>Ништадтского</a:t>
            </a:r>
            <a:r>
              <a:rPr lang="ru-RU" dirty="0">
                <a:solidFill>
                  <a:srgbClr val="002060"/>
                </a:solidFill>
                <a:latin typeface="+mn-lt"/>
              </a:rPr>
              <a:t> мира со Швецией.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93" y="1583928"/>
            <a:ext cx="4300218" cy="2879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118" y="3645197"/>
            <a:ext cx="4199041" cy="279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7999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4315</TotalTime>
  <Words>732</Words>
  <Application>Microsoft Office PowerPoint</Application>
  <PresentationFormat>Произвольный</PresentationFormat>
  <Paragraphs>91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Наша группа Вконтакте vk.com/obshestvo_samopodgotovka</vt:lpstr>
      <vt:lpstr>Архитектура Московского Княжества  XIV – XV вв.</vt:lpstr>
      <vt:lpstr>Церковь Федора Стратилата на ручью</vt:lpstr>
      <vt:lpstr>Церковь Спаса Преображения на Ильине улице</vt:lpstr>
      <vt:lpstr>Московский Кремль</vt:lpstr>
      <vt:lpstr>Московский Кремль. Белокаменный. Кремль из красного кирпича </vt:lpstr>
      <vt:lpstr>Тройская башня</vt:lpstr>
      <vt:lpstr>Успенский собор Московского кремля </vt:lpstr>
      <vt:lpstr>Грановитая палата.  Построена в 1487 -1491 году</vt:lpstr>
      <vt:lpstr>Презентация PowerPoint</vt:lpstr>
      <vt:lpstr>Презентация PowerPoint</vt:lpstr>
      <vt:lpstr>Наша группа Вконтакте vk.com/obshestvo_samopodgotovka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Экономическая политика Александра III</dc:title>
  <dc:creator>lamer pavel</dc:creator>
  <cp:lastModifiedBy>Machine</cp:lastModifiedBy>
  <cp:revision>746</cp:revision>
  <dcterms:created xsi:type="dcterms:W3CDTF">2018-03-09T10:55:26Z</dcterms:created>
  <dcterms:modified xsi:type="dcterms:W3CDTF">2023-12-15T05:11:15Z</dcterms:modified>
</cp:coreProperties>
</file>