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2" r:id="rId4"/>
    <p:sldId id="263" r:id="rId5"/>
    <p:sldId id="266" r:id="rId6"/>
    <p:sldId id="257" r:id="rId7"/>
    <p:sldId id="265" r:id="rId8"/>
    <p:sldId id="295" r:id="rId9"/>
    <p:sldId id="264" r:id="rId10"/>
    <p:sldId id="269" r:id="rId11"/>
    <p:sldId id="267" r:id="rId12"/>
    <p:sldId id="259" r:id="rId13"/>
    <p:sldId id="280" r:id="rId14"/>
    <p:sldId id="281" r:id="rId15"/>
    <p:sldId id="282" r:id="rId16"/>
    <p:sldId id="283" r:id="rId17"/>
    <p:sldId id="258" r:id="rId18"/>
    <p:sldId id="268" r:id="rId19"/>
    <p:sldId id="256" r:id="rId20"/>
    <p:sldId id="285" r:id="rId21"/>
    <p:sldId id="270" r:id="rId22"/>
    <p:sldId id="286" r:id="rId23"/>
    <p:sldId id="284" r:id="rId24"/>
    <p:sldId id="287" r:id="rId25"/>
    <p:sldId id="288" r:id="rId26"/>
    <p:sldId id="271" r:id="rId27"/>
    <p:sldId id="275" r:id="rId28"/>
    <p:sldId id="294" r:id="rId29"/>
    <p:sldId id="273" r:id="rId30"/>
    <p:sldId id="272" r:id="rId31"/>
    <p:sldId id="274" r:id="rId32"/>
    <p:sldId id="297" r:id="rId33"/>
    <p:sldId id="276" r:id="rId34"/>
    <p:sldId id="277" r:id="rId35"/>
    <p:sldId id="278" r:id="rId36"/>
    <p:sldId id="292" r:id="rId37"/>
    <p:sldId id="279" r:id="rId38"/>
    <p:sldId id="293" r:id="rId39"/>
    <p:sldId id="296" r:id="rId40"/>
    <p:sldId id="289" r:id="rId41"/>
    <p:sldId id="290" r:id="rId42"/>
    <p:sldId id="291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3.jpeg"/><Relationship Id="rId5" Type="http://schemas.openxmlformats.org/officeDocument/2006/relationships/image" Target="../media/image14.jpeg"/><Relationship Id="rId10" Type="http://schemas.openxmlformats.org/officeDocument/2006/relationships/image" Target="../media/image22.jpeg"/><Relationship Id="rId4" Type="http://schemas.openxmlformats.org/officeDocument/2006/relationships/image" Target="../media/image15.jpeg"/><Relationship Id="rId9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Муниципальное  дошкольное  образовательное  учреждение </a:t>
            </a:r>
            <a:br>
              <a:rPr lang="ru-RU" sz="22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«Детский  сад  компенсирующего  вида №10  «Золотая рыбка»</a:t>
            </a:r>
            <a:r>
              <a:rPr lang="ru-RU" dirty="0" smtClean="0">
                <a:effectLst>
                  <a:glow rad="101600">
                    <a:srgbClr val="FFFF00">
                      <a:alpha val="60000"/>
                    </a:srgbClr>
                  </a:glow>
                </a:effectLst>
              </a:rPr>
              <a:t/>
            </a:r>
            <a:br>
              <a:rPr lang="ru-RU" dirty="0" smtClean="0">
                <a:effectLst>
                  <a:glow rad="101600">
                    <a:srgbClr val="FFFF00">
                      <a:alpha val="60000"/>
                    </a:srgbClr>
                  </a:glo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501122" cy="564357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glow rad="101600">
                    <a:srgbClr val="FFFF00"/>
                  </a:glow>
                </a:effectLst>
                <a:latin typeface="Times New Roman" pitchFamily="18" charset="0"/>
                <a:cs typeface="Times New Roman" pitchFamily="18" charset="0"/>
              </a:rPr>
              <a:t>«Жители Севера»</a:t>
            </a:r>
            <a:endParaRPr lang="ru-RU" sz="3600" dirty="0" smtClean="0">
              <a:solidFill>
                <a:srgbClr val="641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sz="3600" dirty="0" smtClean="0">
              <a:solidFill>
                <a:srgbClr val="641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sz="3600" dirty="0" smtClean="0">
              <a:solidFill>
                <a:srgbClr val="641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b="1" i="1" dirty="0" smtClean="0">
              <a:solidFill>
                <a:srgbClr val="00206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b="1" i="1" dirty="0" smtClean="0">
              <a:solidFill>
                <a:srgbClr val="002060"/>
              </a:solidFill>
              <a:effectLst>
                <a:glow rad="101600">
                  <a:srgbClr val="FFFF00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b="1" i="1" dirty="0" smtClean="0">
              <a:solidFill>
                <a:srgbClr val="002060"/>
              </a:solidFill>
              <a:effectLst>
                <a:glow rad="101600">
                  <a:srgbClr val="FFFF00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b="1" i="1" dirty="0" smtClean="0">
              <a:solidFill>
                <a:srgbClr val="002060"/>
              </a:solidFill>
              <a:effectLst>
                <a:glow rad="101600">
                  <a:srgbClr val="FFFF00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b="1" i="1" dirty="0" smtClean="0">
              <a:solidFill>
                <a:srgbClr val="002060"/>
              </a:solidFill>
              <a:effectLst>
                <a:glow rad="101600">
                  <a:srgbClr val="FFFF00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endParaRPr lang="ru-RU" b="1" i="1" dirty="0" smtClean="0">
              <a:solidFill>
                <a:srgbClr val="002060"/>
              </a:solidFill>
              <a:effectLst>
                <a:glow rad="101600">
                  <a:srgbClr val="FFFF00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glow rad="101600">
                    <a:srgbClr val="FFFF00"/>
                  </a:glow>
                </a:effectLst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b="1" i="1" smtClean="0">
                <a:solidFill>
                  <a:srgbClr val="002060"/>
                </a:solidFill>
                <a:effectLst>
                  <a:glow rad="101600">
                    <a:srgbClr val="FFFF00"/>
                  </a:glo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i="1" smtClean="0">
                <a:solidFill>
                  <a:srgbClr val="002060"/>
                </a:solidFill>
                <a:effectLst>
                  <a:glow rad="101600">
                    <a:srgbClr val="FFFF00"/>
                  </a:glow>
                </a:effectLst>
                <a:latin typeface="Times New Roman" pitchFamily="18" charset="0"/>
                <a:cs typeface="Times New Roman" pitchFamily="18" charset="0"/>
              </a:rPr>
              <a:t> воспитатель  </a:t>
            </a:r>
            <a:r>
              <a:rPr lang="ru-RU" b="1" i="1" dirty="0" err="1" smtClean="0">
                <a:solidFill>
                  <a:srgbClr val="002060"/>
                </a:solidFill>
                <a:effectLst>
                  <a:glow rad="101600">
                    <a:srgbClr val="FFFF00"/>
                  </a:glow>
                </a:effectLst>
                <a:latin typeface="Times New Roman" pitchFamily="18" charset="0"/>
                <a:cs typeface="Times New Roman" pitchFamily="18" charset="0"/>
              </a:rPr>
              <a:t>Горягина</a:t>
            </a:r>
            <a:r>
              <a:rPr lang="ru-RU" b="1" i="1" dirty="0" smtClean="0">
                <a:solidFill>
                  <a:srgbClr val="002060"/>
                </a:solidFill>
                <a:effectLst>
                  <a:glow rad="101600">
                    <a:srgbClr val="FFFF00"/>
                  </a:glow>
                </a:effectLst>
                <a:latin typeface="Times New Roman" pitchFamily="18" charset="0"/>
                <a:cs typeface="Times New Roman" pitchFamily="18" charset="0"/>
              </a:rPr>
              <a:t> М.А.</a:t>
            </a:r>
            <a:endParaRPr lang="ru-RU" dirty="0"/>
          </a:p>
        </p:txBody>
      </p:sp>
      <p:pic>
        <p:nvPicPr>
          <p:cNvPr id="4" name="Рисунок 3" descr="809fd1d91da087bbed4855d120b332e1.jpg"/>
          <p:cNvPicPr>
            <a:picLocks noChangeAspect="1"/>
          </p:cNvPicPr>
          <p:nvPr/>
        </p:nvPicPr>
        <p:blipFill>
          <a:blip r:embed="rId2"/>
          <a:srcRect l="51496" t="8175" b="5031"/>
          <a:stretch>
            <a:fillRect/>
          </a:stretch>
        </p:blipFill>
        <p:spPr>
          <a:xfrm>
            <a:off x="3143240" y="2000240"/>
            <a:ext cx="2857520" cy="3841465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glow rad="228600">
              <a:srgbClr val="FFFF00"/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0-tub-ru.yandex.net/i?id=8aa2d2b25bc7a02edcc1f921e9753eb7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7334260" cy="55006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m0-tub-ru.yandex.net/i?id=2c482d9b3159dda1bc506c282d013971-l&amp;n=13" id="24578" name="Picture 2"/>
          <p:cNvPicPr>
            <a:picLocks noChangeArrowheads="1" noChangeAspect="1"/>
          </p:cNvPicPr>
          <p:nvPr/>
        </p:nvPicPr>
        <p:blipFill>
          <a:blip r:embed="rId2"/>
          <a:srcRect b="22"/>
          <a:stretch>
            <a:fillRect/>
          </a:stretch>
        </p:blipFill>
        <p:spPr bwMode="auto">
          <a:xfrm>
            <a:off x="642910" y="928670"/>
            <a:ext cx="8096250" cy="52376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083_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143116"/>
            <a:ext cx="5715000" cy="428625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Народы Севера издавна научились шить теплую одежду из меха песцов, лисиц, горностаев. Она не пропускает холодный воздух, мягкая, удобная и красивая – украшенная разноцветными полосками кожи, моржовой костью, пушистыми кисточками.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Малица- одежда мужчин- 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ненцев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857364"/>
            <a:ext cx="5920687" cy="448985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15 -0.09228 L -0.67135 -0.6586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Паница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это  ненецкая женская шуба из шкуры оленя.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285992"/>
            <a:ext cx="4968350" cy="421481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13 0.03908 L -0.33959 0.3429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Меховая шапка,  рукавицы на меху.</a:t>
            </a:r>
            <a:endParaRPr dirty="0" lang="ru-RU" sz="2000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 (7).jpg" id="3" name="Рисунок 2"/>
          <p:cNvPicPr>
            <a:picLocks noChangeAspect="1"/>
          </p:cNvPicPr>
          <p:nvPr/>
        </p:nvPicPr>
        <p:blipFill>
          <a:blip cstate="print" r:embed="rId2"/>
          <a:srcRect b="165" r="209"/>
          <a:stretch>
            <a:fillRect/>
          </a:stretch>
        </p:blipFill>
        <p:spPr>
          <a:xfrm>
            <a:off x="1000100" y="2643182"/>
            <a:ext cx="2655139" cy="3689434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6).jpg"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4714876" y="3500438"/>
            <a:ext cx="3341100" cy="2286016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5 0.00601 L -0.34965 -0.44496 " pathEditMode="relative" ptsTypes="AA" rAng="0">
                                      <p:cBhvr>
                                        <p:cTn dur="500" fill="hold" id="6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"/>
                  </p:tgtEl>
                </p:cond>
              </p:nextCondLst>
            </p:seq>
            <p:seq concurrent="1" nextAc="seek">
              <p:cTn evtFilter="cancelBubble" fill="hold" id="7" nodeType="interactiveSeq" restart="whenNotActive">
                <p:stCondLst>
                  <p:cond delay="0" evt="onClick">
                    <p:tgtEl>
                      <p:spTgt spid="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">
                      <p:stCondLst>
                        <p:cond delay="0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4 0.02105 L -0.22969 -0.17391 " pathEditMode="relative" ptsTypes="AA" rAng="0">
                                      <p:cBhvr>
                                        <p:cTn dur="500" fill="hold" id="1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my-neneckaya-obuv-dlya-vsej-seme-34.jpg" id="2" name="Рисунок 1"/>
          <p:cNvPicPr>
            <a:picLocks noChangeAspect="1"/>
          </p:cNvPicPr>
          <p:nvPr/>
        </p:nvPicPr>
        <p:blipFill>
          <a:blip cstate="print" r:embed="rId2"/>
          <a:srcRect r="111"/>
          <a:stretch>
            <a:fillRect/>
          </a:stretch>
        </p:blipFill>
        <p:spPr>
          <a:xfrm>
            <a:off x="1785918" y="2936990"/>
            <a:ext cx="2356413" cy="2774556"/>
          </a:xfrm>
          <a:prstGeom prst="rect">
            <a:avLst/>
          </a:prstGeom>
          <a:solidFill>
            <a:schemeClr val="bg1"/>
          </a:solidFill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92596611_large_3925073_u_04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572132" y="2928934"/>
            <a:ext cx="2339209" cy="2689413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Пимы-это обувь, которую шьют из шкуры оленя .</a:t>
            </a:r>
            <a:b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Унты.</a:t>
            </a:r>
            <a:endParaRPr dirty="0" lang="ru-RU" sz="2000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6586E-6 L -0.41267 -0.432 " pathEditMode="relative" ptsTypes="AA" rAng="0">
                                      <p:cBhvr>
                                        <p:cTn dur="500" fill="hold" id="6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"/>
                  </p:tgtEl>
                </p:cond>
              </p:nextCondLst>
            </p:seq>
            <p:seq concurrent="1" nextAc="seek">
              <p:cTn evtFilter="cancelBubble" fill="hold" id="7" nodeType="interactiveSeq" restart="whenNotActive">
                <p:stCondLst>
                  <p:cond delay="0" evt="onClick">
                    <p:tgtEl>
                      <p:spTgt spid="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">
                      <p:stCondLst>
                        <p:cond delay="0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7271E-6 L -0.35434 -0.44056 " pathEditMode="relative" ptsTypes="AA" rAng="0">
                                      <p:cBhvr>
                                        <p:cTn dur="500" fill="hold" id="1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62b0714f3bb2725b891749e9c0a4ea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736"/>
            <a:ext cx="7786710" cy="520152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Шкура у оленя теплая и в такой одежде 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ненцам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не страшны холода и морозы.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m0-tub-ru.yandex.net/i?id=50b41508539ee6b4fdb3f446dea3dac8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620000" cy="5476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09fd1d91da087bbed4855d120b332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85926"/>
            <a:ext cx="6524644" cy="490163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928802"/>
            <a:ext cx="6096000" cy="4572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Север населяют разные народы: якуты, чукчи, эвенки, ханты, манси,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каряки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ненцы. Они говорят на своем родном языке, у них своя национальная одежда, пища, песни, танцы, свои занятия, работа.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214282" y="274638"/>
            <a:ext cx="6286544" cy="4154494"/>
          </a:xfrm>
          <a:solidFill>
            <a:srgbClr val="00B0F0"/>
          </a:solidFill>
          <a:effectLst>
            <a:glow rad="139700">
              <a:srgbClr val="7030A0"/>
            </a:glow>
          </a:effectLst>
        </p:spPr>
        <p:txBody>
          <a:bodyPr/>
          <a:lstStyle/>
          <a:p>
            <a:endParaRPr dirty="0" lang="ru-RU"/>
          </a:p>
        </p:txBody>
      </p:sp>
      <p:pic>
        <p:nvPicPr>
          <p:cNvPr descr="92596611_large_3925073_u_04.JPG" id="20" name="Рисунок 19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5715008" y="5954537"/>
            <a:ext cx="785818" cy="903463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4).jpg"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452" y="4868476"/>
            <a:ext cx="2623548" cy="1989524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6).jpg" id="22" name="Рисунок 21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6858016" y="2071678"/>
            <a:ext cx="1357322" cy="928694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7).jpg" id="23" name="Рисунок 22"/>
          <p:cNvPicPr>
            <a:picLocks noChangeAspect="1"/>
          </p:cNvPicPr>
          <p:nvPr/>
        </p:nvPicPr>
        <p:blipFill>
          <a:blip cstate="print" r:embed="rId5"/>
          <a:srcRect b="165" r="209"/>
          <a:stretch>
            <a:fillRect/>
          </a:stretch>
        </p:blipFill>
        <p:spPr>
          <a:xfrm>
            <a:off x="6858016" y="3929066"/>
            <a:ext cx="671607" cy="933228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8).jpg"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593" y="3143248"/>
            <a:ext cx="1523407" cy="1714512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5).jpg" id="25" name="Рисунок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6154" y="0"/>
            <a:ext cx="2357846" cy="2000240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9).jpg" id="27" name="Рисунок 26"/>
          <p:cNvPicPr>
            <a:picLocks noChangeAspect="1"/>
          </p:cNvPicPr>
          <p:nvPr/>
        </p:nvPicPr>
        <p:blipFill>
          <a:blip cstate="print" r:embed="rId8"/>
          <a:stretch>
            <a:fillRect/>
          </a:stretch>
        </p:blipFill>
        <p:spPr>
          <a:xfrm flipH="1">
            <a:off x="3857620" y="5929330"/>
            <a:ext cx="928670" cy="928670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pimy-neneckaya-obuv-dlya-vsej-seme-34.jpg" id="28" name="Рисунок 27"/>
          <p:cNvPicPr>
            <a:picLocks noChangeAspect="1"/>
          </p:cNvPicPr>
          <p:nvPr/>
        </p:nvPicPr>
        <p:blipFill>
          <a:blip cstate="print" r:embed="rId9"/>
          <a:srcRect r="111"/>
          <a:stretch>
            <a:fillRect/>
          </a:stretch>
        </p:blipFill>
        <p:spPr>
          <a:xfrm>
            <a:off x="4857752" y="5932777"/>
            <a:ext cx="785786" cy="925223"/>
          </a:xfrm>
          <a:prstGeom prst="rect">
            <a:avLst/>
          </a:prstGeom>
          <a:solidFill>
            <a:schemeClr val="bg1"/>
          </a:solidFill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10).jpg" id="14" name="Рисунок 13"/>
          <p:cNvPicPr>
            <a:picLocks noChangeAspect="1"/>
          </p:cNvPicPr>
          <p:nvPr/>
        </p:nvPicPr>
        <p:blipFill>
          <a:blip cstate="print" r:embed="rId10"/>
          <a:stretch>
            <a:fillRect/>
          </a:stretch>
        </p:blipFill>
        <p:spPr>
          <a:xfrm>
            <a:off x="8286744" y="2071678"/>
            <a:ext cx="857256" cy="928694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i (11).jpg" id="29" name="Рисунок 28"/>
          <p:cNvPicPr>
            <a:picLocks noChangeAspect="1"/>
          </p:cNvPicPr>
          <p:nvPr/>
        </p:nvPicPr>
        <p:blipFill>
          <a:blip r:embed="rId11"/>
          <a:srcRect b="10"/>
          <a:stretch>
            <a:fillRect/>
          </a:stretch>
        </p:blipFill>
        <p:spPr>
          <a:xfrm>
            <a:off x="6858016" y="3071810"/>
            <a:ext cx="704277" cy="785818"/>
          </a:xfrm>
          <a:prstGeom prst="rect">
            <a:avLst/>
          </a:prstGeom>
          <a:ln cap="sq" w="38100">
            <a:solidFill>
              <a:srgbClr val="00B0F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34" name="Стрелка вправо 13">
            <a:hlinkClick action="ppaction://hlinkshowjump?jump=nextslide" r:id=""/>
          </p:cNvPr>
          <p:cNvSpPr>
            <a:spLocks noChangeArrowheads="1"/>
          </p:cNvSpPr>
          <p:nvPr/>
        </p:nvSpPr>
        <p:spPr bwMode="auto">
          <a:xfrm>
            <a:off x="2857488" y="5857892"/>
            <a:ext cx="642942" cy="71437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B0F0"/>
          </a:solidFill>
          <a:ln algn="ctr"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8" nodeType="interactiveSeq" restart="whenNotActive">
                <p:stCondLst>
                  <p:cond delay="0" evt="onClick">
                    <p:tgtEl>
                      <p:spTgt spid="2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">
                      <p:stCondLst>
                        <p:cond delay="0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1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15 -0.09228 L -0.67135 -0.65865 " pathEditMode="relative" ptsTypes="AA" rAng="0">
                                      <p:cBhvr>
                                        <p:cTn dur="500" fill="hold" id="12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"/>
                  </p:tgtEl>
                </p:cond>
              </p:nextCondLst>
            </p:seq>
            <p:seq concurrent="1" nextAc="seek">
              <p:cTn evtFilter="cancelBubble" fill="hold" id="13" nodeType="interactiveSeq" restart="whenNotActive">
                <p:stCondLst>
                  <p:cond delay="0" evt="onClick">
                    <p:tgtEl>
                      <p:spTgt spid="2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4">
                      <p:stCondLst>
                        <p:cond delay="0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6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4 0.02105 L -0.22969 -0.17391 " pathEditMode="relative" ptsTypes="AA" rAng="0">
                                      <p:cBhvr>
                                        <p:cTn dur="500" fill="hold" id="17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2"/>
                  </p:tgtEl>
                </p:cond>
              </p:nextCondLst>
            </p:seq>
            <p:seq concurrent="1" nextAc="seek">
              <p:cTn evtFilter="cancelBubble" fill="hold" id="18" nodeType="interactiveSeq" restart="whenNotActive">
                <p:stCondLst>
                  <p:cond delay="0" evt="onClick">
                    <p:tgtEl>
                      <p:spTgt spid="2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9">
                      <p:stCondLst>
                        <p:cond delay="0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1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5 0.00601 L -0.34965 -0.44496 " pathEditMode="relative" ptsTypes="AA" rAng="0">
                                      <p:cBhvr>
                                        <p:cTn dur="500" fill="hold" id="22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3"/>
                  </p:tgtEl>
                </p:cond>
              </p:nextCondLst>
            </p:seq>
            <p:seq concurrent="1" nextAc="seek">
              <p:cTn evtFilter="cancelBubble" fill="hold" id="23" nodeType="interactiveSeq" restart="whenNotActive">
                <p:stCondLst>
                  <p:cond delay="0" evt="onClick">
                    <p:tgtEl>
                      <p:spTgt spid="2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4">
                      <p:stCondLst>
                        <p:cond delay="0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6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6586E-6 L -0.41267 -0.432 " pathEditMode="relative" ptsTypes="AA" rAng="0">
                                      <p:cBhvr>
                                        <p:cTn dur="500" fill="hold" id="27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8"/>
                  </p:tgtEl>
                </p:cond>
              </p:nextCondLst>
            </p:seq>
            <p:seq concurrent="1" nextAc="seek">
              <p:cTn evtFilter="cancelBubble" fill="hold" id="28" nodeType="interactiveSeq" restart="whenNotActive">
                <p:stCondLst>
                  <p:cond delay="0" evt="onClick">
                    <p:tgtEl>
                      <p:spTgt spid="2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9">
                      <p:stCondLst>
                        <p:cond delay="0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1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7271E-6 L -0.35434 -0.44056 " pathEditMode="relative" ptsTypes="AA" rAng="0">
                                      <p:cBhvr>
                                        <p:cTn dur="500" fill="hold" id="32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"/>
                  </p:tgtEl>
                </p:cond>
              </p:nextCondLst>
            </p:seq>
            <p:seq concurrent="1" nextAc="seek">
              <p:cTn evtFilter="cancelBubble" fill="hold" id="33" nodeType="interactiveSeq" restart="whenNotActive">
                <p:stCondLst>
                  <p:cond delay="0" evt="onClick">
                    <p:tgtEl>
                      <p:spTgt spid="1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4">
                      <p:stCondLst>
                        <p:cond delay="0"/>
                      </p:stCondLst>
                      <p:childTnLst>
                        <p:par>
                          <p:cTn fill="hold" id="35">
                            <p:stCondLst>
                              <p:cond delay="0"/>
                            </p:stCondLst>
                            <p:childTnLst>
                              <p:par>
                                <p:cTn fill="hold" id="36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dur="100" fill="hold" id="37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dur="100" fill="hold" id="38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dur="100" fill="hold" id="39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dur="100" fill="hold" id="4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dur="100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42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43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44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45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4"/>
                  </p:tgtEl>
                </p:cond>
              </p:nextCondLst>
            </p:seq>
            <p:seq concurrent="1" nextAc="seek">
              <p:cTn evtFilter="cancelBubble" fill="hold" id="46" nodeType="interactiveSeq" restart="whenNotActive">
                <p:stCondLst>
                  <p:cond delay="0" evt="onClick">
                    <p:tgtEl>
                      <p:spTgt spid="2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47">
                      <p:stCondLst>
                        <p:cond delay="0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fill="hold" id="49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dur="100" fill="hold" id="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dur="100" fill="hold" id="51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dur="100" fill="hold" id="52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dur="100" fill="hold" id="53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dur="100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55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56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57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58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9"/>
                  </p:tgtEl>
                </p:cond>
              </p:nextCondLst>
            </p:seq>
            <p:seq concurrent="1" nextAc="seek">
              <p:cTn evtFilter="cancelBubble" fill="hold" id="59" nodeType="interactiveSeq" restart="whenNotActive">
                <p:stCondLst>
                  <p:cond delay="0" evt="onClick">
                    <p:tgtEl>
                      <p:spTgt spid="2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60">
                      <p:stCondLst>
                        <p:cond delay="0"/>
                      </p:stCondLst>
                      <p:childTnLst>
                        <p:par>
                          <p:cTn fill="hold" id="61">
                            <p:stCondLst>
                              <p:cond delay="0"/>
                            </p:stCondLst>
                            <p:childTnLst>
                              <p:par>
                                <p:cTn fill="hold" id="62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dur="100" fill="hold" id="63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dur="100" fill="hold" id="64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dur="100" fill="hold" id="65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dur="100" fill="hold" id="66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dur="100" fill="hold" id="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68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69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7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71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7"/>
                  </p:tgtEl>
                </p:cond>
              </p:nextCondLst>
            </p:seq>
            <p:seq concurrent="1" nextAc="seek">
              <p:cTn evtFilter="cancelBubble" fill="hold" id="72" nodeType="interactiveSeq" restart="whenNotActive">
                <p:stCondLst>
                  <p:cond delay="0" evt="onClick">
                    <p:tgtEl>
                      <p:spTgt spid="2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73">
                      <p:stCondLst>
                        <p:cond delay="0"/>
                      </p:stCondLst>
                      <p:childTnLst>
                        <p:par>
                          <p:cTn fill="hold" id="74">
                            <p:stCondLst>
                              <p:cond delay="0"/>
                            </p:stCondLst>
                            <p:childTnLst>
                              <p:par>
                                <p:cTn fill="hold" id="75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dur="100" fill="hold" id="76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dur="100" fill="hold" id="77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dur="100" fill="hold" id="78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dur="100" fill="hold" id="79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dur="100" fill="hold" id="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81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82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83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84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4"/>
                  </p:tgtEl>
                </p:cond>
              </p:nextCondLst>
            </p:seq>
            <p:seq concurrent="1" nextAc="seek">
              <p:cTn evtFilter="cancelBubble" fill="hold" id="85" nodeType="interactiveSeq" restart="whenNotActive">
                <p:stCondLst>
                  <p:cond delay="0" evt="onClick">
                    <p:tgtEl>
                      <p:spTgt spid="2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6">
                      <p:stCondLst>
                        <p:cond delay="0"/>
                      </p:stCondLst>
                      <p:childTnLst>
                        <p:par>
                          <p:cTn fill="hold" id="87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88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13 0.03908 L -0.33959 0.34297 " pathEditMode="relative" ptsTypes="AA" rAng="0">
                                      <p:cBhvr>
                                        <p:cTn dur="500" fill="hold" id="89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animBg="1" grpId="0" spid="34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же занимаются люди на севере? 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jendy.ru/uploads/topics/preview/00/00/18/56/b30cee5e24_690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8286776" cy="324265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Шьют одежду</a:t>
            </a:r>
            <a:endParaRPr lang="ru-RU" dirty="0"/>
          </a:p>
        </p:txBody>
      </p:sp>
      <p:pic>
        <p:nvPicPr>
          <p:cNvPr id="37890" name="Picture 2" descr="https://im0-tub-ru.yandex.net/i?id=4fd2ab62ea2bb6c64fa8d6c47c91382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071834" cy="4625821"/>
          </a:xfrm>
          <a:prstGeom prst="rect">
            <a:avLst/>
          </a:prstGeom>
          <a:noFill/>
        </p:spPr>
      </p:pic>
      <p:pic>
        <p:nvPicPr>
          <p:cNvPr id="37892" name="Picture 4" descr="http://survinat.ru/wp-content/uploads/2016/9/kak-zadobrit-ichitu_2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285860"/>
            <a:ext cx="3029224" cy="4428866"/>
          </a:xfrm>
          <a:prstGeom prst="rect">
            <a:avLst/>
          </a:prstGeom>
          <a:noFill/>
        </p:spPr>
      </p:pic>
      <p:pic>
        <p:nvPicPr>
          <p:cNvPr id="37896" name="Picture 8" descr="https://im0-tub-ru.yandex.net/i?id=47c449e1199c415ea7ad83f7e949f6e7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286256"/>
            <a:ext cx="3000396" cy="22502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arm3.staticflickr.com/2497/3861995686_8c403f26b7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951359" cy="514353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Оленеводством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ОХОТОЙ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popgun.ru/files/g/123/orig/40508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2819400" cy="3810000"/>
          </a:xfrm>
          <a:prstGeom prst="rect">
            <a:avLst/>
          </a:prstGeom>
          <a:noFill/>
        </p:spPr>
      </p:pic>
      <p:pic>
        <p:nvPicPr>
          <p:cNvPr id="45060" name="Picture 4" descr="http://www.2r.ru/images/Articles/186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071678"/>
            <a:ext cx="5141417" cy="34247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svopi.ru/uploads/posts/2016-04/1461680106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8130907" cy="545745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arm3.staticflickr.com/2497/3861995686_8c403f26b7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7929963" cy="512969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1vk.ru/wp-content/uploads/2016/12/1e02b9854f808e735f1085b8c1a6a8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7215238" cy="481015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Рыбной ловлей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Лодка на языке ханты называется долбленка, так как ее долбят из целого ствола лиственницы.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rusknife.com/uploads/post-2895-0-41056300-14271409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6500858" cy="39980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m0-tub-ru.yandex.net/i?id=fd216a7b88dfdabb636d2243a4a38a2a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786610" cy="508995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Северные моря издавна славятся изобилием рыбы.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севере очень холодно, поэтому люди научились делать теплую одежду и дома. Дома у народов ханты, манси, у ненцев называются по-разному: чум, яранга, иглу, но делаются они по одному принципу. Их дома похожи на шалаш: тонкие шесты поставлены конусом и обтянуты оленьими шкурами.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grandkid.ru/wp-content/uploads/Nenetskij-chum-zim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0"/>
            <a:ext cx="7874012" cy="44291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24kovrov.ru/images/novosti/2017/1/26681.jpg" id="30722" name="Picture 2"/>
          <p:cNvPicPr>
            <a:picLocks noChangeArrowheads="1" noChangeAspect="1"/>
          </p:cNvPicPr>
          <p:nvPr/>
        </p:nvPicPr>
        <p:blipFill>
          <a:blip r:embed="rId2"/>
          <a:srcRect r="33"/>
          <a:stretch>
            <a:fillRect/>
          </a:stretch>
        </p:blipFill>
        <p:spPr bwMode="auto">
          <a:xfrm>
            <a:off x="1071538" y="1233262"/>
            <a:ext cx="6929486" cy="533896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Ее ловят, затем сушат, вялят или засаливают для того, чтобы питаться ею всю долгую, морозную зиму. </a:t>
            </a:r>
            <a:b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</a:br>
            <a:endParaRPr dirty="0" lang="ru-RU" sz="2000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cdn2.img.sputniknews.com/images/102555/03/1025550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381892" cy="49975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bigpicture.ru/wp-content/uploads/2011/01/2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620000" cy="50577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stihi.ru/pics/2016/11/10/60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5929354" cy="423774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летнее время, когда снег растает, можно в тундре собирать ягоды и грибы. </a:t>
            </a:r>
            <a:b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polymus.ru/media/cache/22/ee/22ee97b80789f641fc0830189f2f99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6398008" cy="479850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Брусника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tomatoz.ru/uploads/posts/2010-05/1273771974_1246874642_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3571900" cy="2543626"/>
          </a:xfrm>
          <a:prstGeom prst="rect">
            <a:avLst/>
          </a:prstGeom>
          <a:noFill/>
        </p:spPr>
      </p:pic>
      <p:pic>
        <p:nvPicPr>
          <p:cNvPr id="33800" name="Picture 8" descr="https://im0-tub-ru.yandex.net/i?id=ce19fc4aff67345907911a69284a57c5&amp;n=33&amp;h=215&amp;w=2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429000"/>
            <a:ext cx="4259457" cy="319088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Морошка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Клюква</a:t>
            </a:r>
            <a:endParaRPr lang="ru-RU" dirty="0"/>
          </a:p>
        </p:txBody>
      </p:sp>
      <p:pic>
        <p:nvPicPr>
          <p:cNvPr id="3" name="Picture 6" descr="https://im0-tub-ru.yandex.net/i?id=d35d3897b99afa2463dccb6bfa109178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6890095" cy="46077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Голубика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img-9.photosight.ru/13f/4747405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350000" cy="4851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 ягоды собирают и замораживают на зиму, они очень вкусные и целебные.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2" descr="http://img-9.photosight.ru/13f/4747405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000504"/>
            <a:ext cx="3349604" cy="2559097"/>
          </a:xfrm>
          <a:prstGeom prst="rect">
            <a:avLst/>
          </a:prstGeom>
          <a:noFill/>
        </p:spPr>
      </p:pic>
      <p:pic>
        <p:nvPicPr>
          <p:cNvPr id="4" name="Picture 6" descr="https://im0-tub-ru.yandex.net/i?id=d35d3897b99afa2463dccb6bfa109178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00504"/>
            <a:ext cx="3857652" cy="2579805"/>
          </a:xfrm>
          <a:prstGeom prst="rect">
            <a:avLst/>
          </a:prstGeom>
          <a:noFill/>
        </p:spPr>
      </p:pic>
      <p:pic>
        <p:nvPicPr>
          <p:cNvPr id="5" name="Picture 8" descr="https://im0-tub-ru.yandex.net/i?id=ce19fc4aff67345907911a69284a57c5&amp;n=33&amp;h=215&amp;w=2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071546"/>
            <a:ext cx="3643306" cy="2729307"/>
          </a:xfrm>
          <a:prstGeom prst="rect">
            <a:avLst/>
          </a:prstGeom>
          <a:noFill/>
        </p:spPr>
      </p:pic>
      <p:pic>
        <p:nvPicPr>
          <p:cNvPr id="6" name="Picture 2" descr="https://polymus.ru/media/cache/22/ee/22ee97b80789f641fc0830189f2f99d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071546"/>
            <a:ext cx="3540488" cy="26553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000"/>
              <a:t/>
            </a:r>
            <a:br>
              <a:rPr dirty="0" lang="ru-RU" smtClean="0" sz="2000"/>
            </a:br>
            <a:r>
              <a:rPr dirty="0" lang="ru-RU" smtClean="0" sz="2000"/>
              <a:t/>
            </a:r>
            <a:br>
              <a:rPr dirty="0" lang="ru-RU" smtClean="0" sz="2000"/>
            </a:br>
            <a:r>
              <a:rPr dirty="0" lang="ru-RU" smtClean="0" sz="22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В тундре нет магазинов, поэтому игрушки для своих детей делают родители. Для мальчиков-лодочки, фигурки оленей, нарты, для девочек –куколок, которые изготавливают из утиных носиков, шью куколке такую же одежду, какую носят сами. </a:t>
            </a:r>
            <a:r>
              <a:rPr dirty="0" lang="ru-RU" smtClean="0" sz="2000"/>
              <a:t/>
            </a:r>
            <a:br>
              <a:rPr dirty="0" lang="ru-RU" smtClean="0" sz="2000"/>
            </a:br>
            <a:r>
              <a:rPr dirty="0" lang="ru-RU" smtClean="0" sz="2000"/>
              <a:t> </a:t>
            </a:r>
            <a:br>
              <a:rPr dirty="0" lang="ru-RU" smtClean="0" sz="2000"/>
            </a:br>
            <a:endParaRPr dirty="0" lang="ru-RU" sz="2000"/>
          </a:p>
        </p:txBody>
      </p:sp>
      <p:pic>
        <p:nvPicPr>
          <p:cNvPr descr="http://img2.fedpress.ru/thumbs/599/2014/08/noname/image_1596961.jpg" id="50178" name="Picture 2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10" y="2071678"/>
            <a:ext cx="3214710" cy="4427757"/>
          </a:xfrm>
          <a:prstGeom prst="rect">
            <a:avLst/>
          </a:prstGeom>
          <a:noFill/>
        </p:spPr>
      </p:pic>
      <p:pic>
        <p:nvPicPr>
          <p:cNvPr descr="http://cdn3.volusion.com/znvfq.lacaf/v/vspfiles/photos/SS-F-DR482-2.jpg" id="50182" name="Picture 6"/>
          <p:cNvPicPr>
            <a:picLocks noChangeArrowheads="1" noChangeAspect="1"/>
          </p:cNvPicPr>
          <p:nvPr/>
        </p:nvPicPr>
        <p:blipFill>
          <a:blip r:embed="rId3"/>
          <a:srcRect r="23"/>
          <a:stretch>
            <a:fillRect/>
          </a:stretch>
        </p:blipFill>
        <p:spPr bwMode="auto">
          <a:xfrm>
            <a:off x="6357950" y="1428736"/>
            <a:ext cx="2187329" cy="2486025"/>
          </a:xfrm>
          <a:prstGeom prst="rect">
            <a:avLst/>
          </a:prstGeom>
          <a:noFill/>
        </p:spPr>
      </p:pic>
      <p:pic>
        <p:nvPicPr>
          <p:cNvPr descr="http://www.comansi.com/home/781-large_default/hunter-with-kayak.jpg" id="50184" name="Picture 8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72000" y="4143380"/>
            <a:ext cx="4362450" cy="24903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cs.pikabu.ru/images/big_size_comm/2013-11_6/13856359719983.jpg" id="3" name="Picture 2"/>
          <p:cNvPicPr>
            <a:picLocks noChangeArrowheads="1" noChangeAspect="1"/>
          </p:cNvPicPr>
          <p:nvPr/>
        </p:nvPicPr>
        <p:blipFill>
          <a:blip r:embed="rId2"/>
          <a:srcRect b="79"/>
          <a:stretch>
            <a:fillRect/>
          </a:stretch>
        </p:blipFill>
        <p:spPr bwMode="auto">
          <a:xfrm>
            <a:off x="1071538" y="2214554"/>
            <a:ext cx="6943725" cy="442505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Кто знает, как называется дом на севере? (чум) .</a:t>
            </a:r>
            <a:b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Там разводят очаг (огонь, готовят пищу, дым от огня поднимается и выходит через отверстие в чуме сверху). Чум сооружают из каркаса палок, после покрывают оленьей шкурой.</a:t>
            </a:r>
            <a:r>
              <a:rPr dirty="0" lang="ru-RU" smtClean="0" sz="2000">
                <a:solidFill>
                  <a:srgbClr val="333333"/>
                </a:solidFill>
                <a:latin typeface="Arial"/>
              </a:rPr>
              <a:t> </a:t>
            </a:r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Посреди чума пылает костер, вокруг него греются оленеводы, их семьи и дети. Отдыхают, рассказывают сказки, поют песни или вырезают фигурки из моржовой кости.</a:t>
            </a:r>
            <a:b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</a:br>
            <a:endParaRPr dirty="0" lang="ru-RU" sz="2000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mif-medyza.ru/wp-content/uploads/2016/02/1016051-1024x6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181832" cy="481126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Самым главным человеком на празднике у коренных народов Севера является шаман.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yamoskva.com/sites/default/files/imagecache/ib_large/images/%20%D0%9F%D1%83%D1%88%D0%BA%D0%B8%D0%BD%D1%81%D0%BA%D0%B0%D1%8F.%20%D0%A7%D1%83%D0%BC%20%D0%BF%D1%80%D0%BE%D1%82%D0%B8%D0%B2%20%D0%9C%D0%B8%D1%80%D0%BE%D0%BD%D0%BE%D0%B2%D0%B0.%2025.02.11.10..jpg" id="46082" name="Picture 2"/>
          <p:cNvPicPr>
            <a:picLocks noChangeArrowheads="1" noChangeAspect="1"/>
          </p:cNvPicPr>
          <p:nvPr/>
        </p:nvPicPr>
        <p:blipFill>
          <a:blip r:embed="rId2"/>
          <a:srcRect b="53"/>
          <a:stretch>
            <a:fillRect/>
          </a:stretch>
        </p:blipFill>
        <p:spPr bwMode="auto">
          <a:xfrm>
            <a:off x="357158" y="1285860"/>
            <a:ext cx="8394192" cy="524770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20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Это, обычно, уже немолодой мужчина, который одет в малицу, поверх который надеты бусы – обереги из костей зверей и птиц.</a:t>
            </a:r>
            <a:endParaRPr dirty="0" lang="ru-RU" sz="2000"/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m0-tub-ru.yandex.net/i?id=9fdf0e88ef353e3009fd163def0612ee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3086100" cy="5715000"/>
          </a:xfrm>
          <a:prstGeom prst="rect">
            <a:avLst/>
          </a:prstGeom>
          <a:noFill/>
        </p:spPr>
      </p:pic>
      <p:pic>
        <p:nvPicPr>
          <p:cNvPr id="49156" name="Picture 4" descr="https://im0-tub-ru.yandex.net/i?id=bbeb4cec0541357133d0d7e85609e0b9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643182"/>
            <a:ext cx="3810000" cy="333375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руке шаман держит бубен, которым задает ритм пляскам, играм, веселью.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mg-7.photosight.ru/5f3/5291070_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8072494" cy="54768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mcclaud.ru/gallery/glr48/glr48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385312" cy="55389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rdexpert.ru/uploads/images/825/04-2016/4ae23f7bb534ca8813e0404f216e3d8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501090" cy="41354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Чуму не страшны ни ветры, ни метели, ни морозы. Чум быстро разбирается и собирается, т. к 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ненцы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не живут на одном месте, они кочуют с одного места на другое, потому что пасут оленей.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805e5cbe085ecb164f92d4fd37fead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71546"/>
            <a:ext cx="7405708" cy="491613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m0-tub-ru.yandex.net/i?id=93b88377a41c682bd7be847c9828b54d-l&amp;n=13" id="21506" name="Picture 2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8" y="1000108"/>
            <a:ext cx="8477250" cy="546207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2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Хозяйка чума готовит еду, убирает в чуме, смотрит за детьми, обрабатывает оленьи шкуры, шьет из них одежду.</a:t>
            </a:r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pPr algn="l"/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«Чум»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нам стоит чум построить (руки сцеплены над головой 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«крыша»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лесотундре из жердей.                                      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(руки в стороны)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шкуры веревкой,                             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(поворот вокруг себя)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Дом,мы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строим со сноровкой (руки на поясе покачивания из стороны в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привычке кочевой.                                       сторону)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Чум готов!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Пора и печку     (присед на согнутые ноги имитация 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«разжигаем»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печь)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(прыжок вверх)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-хозяйски растопить,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на наше новоселье            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(поклон, руки поднимаем через стороны вверх)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Всех соседей пригласить!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ли на Севере собаки? Чем они помогают людям? (собаки- лайки помогают людям перевозить почту, грузы, пассажиров) 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f16.ifotki.info/org/f2c033bf4aab9fccb243242987d35e6153952c1717842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6187103" cy="50006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402</Words>
  <PresentationFormat>Экран (4:3)</PresentationFormat>
  <Paragraphs>42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Муниципальное  дошкольное  образовательное  учреждение  «Детский  сад  компенсирующего  вида №10  «Золотая рыбка» </vt:lpstr>
      <vt:lpstr>Север населяют разные народы: якуты, чукчи, эвенки, ханты, манси, каряки, ненцы. Они говорят на своем родном языке, у них своя национальная одежда, пища, песни, танцы, свои занятия, работа. </vt:lpstr>
      <vt:lpstr>На севере очень холодно, поэтому люди научились делать теплую одежду и дома. Дома у народов ханты, манси, у ненцев называются по-разному: чум, яранга, иглу, но делаются они по одному принципу. Их дома похожи на шалаш: тонкие шесты поставлены конусом и обтянуты оленьими шкурами.  </vt:lpstr>
      <vt:lpstr>Кто знает, как называется дом на севере? (чум) . Там разводят очаг (огонь, готовят пищу, дым от огня поднимается и выходит через отверстие в чуме сверху). Чум сооружают из каркаса палок, после покрывают оленьей шкурой. Посреди чума пылает костер, вокруг него греются оленеводы, их семьи и дети. Отдыхают, рассказывают сказки, поют песни или вырезают фигурки из моржовой кости. </vt:lpstr>
      <vt:lpstr>Чуму не страшны ни ветры, ни метели, ни морозы. Чум быстро разбирается и собирается, т. к ненцы не живут на одном месте, они кочуют с одного места на другое, потому что пасут оленей.  </vt:lpstr>
      <vt:lpstr>Слайд 6</vt:lpstr>
      <vt:lpstr>Хозяйка чума готовит еду, убирает в чуме, смотрит за детьми, обрабатывает оленьи шкуры, шьет из них одежду. </vt:lpstr>
      <vt:lpstr>Физминутка «Чум»  Что нам стоит чум построить (руки сцеплены над головой «крыша») В лесотундре из жердей.                                       (руки в стороны) Закрепить шкуры веревкой,                              (поворот вокруг себя) Дом,мы строим со сноровкой (руки на поясе покачивания из стороны в По привычке кочевой.                                       сторону) Чум готов! Пора и печку     (присед на согнутые ноги имитация «разжигаем»печь)                                                                                 (прыжок вверх) По -хозяйски растопить, И на наше новоселье            (поклон, руки поднимаем через стороны вверх) Всех соседей пригласить!</vt:lpstr>
      <vt:lpstr>Есть ли на Севере собаки? Чем они помогают людям? (собаки- лайки помогают людям перевозить почту, грузы, пассажиров) . </vt:lpstr>
      <vt:lpstr>Слайд 10</vt:lpstr>
      <vt:lpstr>Слайд 11</vt:lpstr>
      <vt:lpstr>Народы Севера издавна научились шить теплую одежду из меха песцов, лисиц, горностаев. Она не пропускает холодный воздух, мягкая, удобная и красивая – украшенная разноцветными полосками кожи, моржовой костью, пушистыми кисточками. </vt:lpstr>
      <vt:lpstr>Малица- одежда мужчин- ненцев.</vt:lpstr>
      <vt:lpstr>Паница – это  ненецкая женская шуба из шкуры оленя.</vt:lpstr>
      <vt:lpstr>Меховая шапка,  рукавицы на меху.</vt:lpstr>
      <vt:lpstr>Пимы-это обувь, которую шьют из шкуры оленя . Унты.</vt:lpstr>
      <vt:lpstr>Шкура у оленя теплая и в такой одежде ненцам не страшны холода и морозы. </vt:lpstr>
      <vt:lpstr>Слайд 18</vt:lpstr>
      <vt:lpstr>Слайд 19</vt:lpstr>
      <vt:lpstr>Слайд 20</vt:lpstr>
      <vt:lpstr>Чем же занимаются люди на севере?  </vt:lpstr>
      <vt:lpstr>Шьют одежду</vt:lpstr>
      <vt:lpstr>Оленеводством</vt:lpstr>
      <vt:lpstr>ОХОТОЙ</vt:lpstr>
      <vt:lpstr>Слайд 25</vt:lpstr>
      <vt:lpstr>Слайд 26</vt:lpstr>
      <vt:lpstr>Рыбной ловлей</vt:lpstr>
      <vt:lpstr>Лодка на языке ханты называется долбленка, так как ее долбят из целого ствола лиственницы.</vt:lpstr>
      <vt:lpstr>Северные моря издавна славятся изобилием рыбы. </vt:lpstr>
      <vt:lpstr>Ее ловят, затем сушат, вялят или засаливают для того, чтобы питаться ею всю долгую, морозную зиму.  </vt:lpstr>
      <vt:lpstr>Слайд 31</vt:lpstr>
      <vt:lpstr>Слайд 32</vt:lpstr>
      <vt:lpstr>В летнее время, когда снег растает, можно в тундре собирать ягоды и грибы.  </vt:lpstr>
      <vt:lpstr>Брусника</vt:lpstr>
      <vt:lpstr>Морошка</vt:lpstr>
      <vt:lpstr>Клюква</vt:lpstr>
      <vt:lpstr>Голубика</vt:lpstr>
      <vt:lpstr>Эти ягоды собирают и замораживают на зиму, они очень вкусные и целебные. </vt:lpstr>
      <vt:lpstr>  В тундре нет магазинов, поэтому игрушки для своих детей делают родители. Для мальчиков-лодочки, фигурки оленей, нарты, для девочек –куколок, которые изготавливают из утиных носиков, шью куколке такую же одежду, какую носят сами.    </vt:lpstr>
      <vt:lpstr>Самым главным человеком на празднике у коренных народов Севера является шаман. </vt:lpstr>
      <vt:lpstr>Это, обычно, уже немолодой мужчина, который одет в малицу, поверх который надеты бусы – обереги из костей зверей и птиц.</vt:lpstr>
      <vt:lpstr>В руке шаман держит бубен, которым задает ритм пляскам, играм, веселью. 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дошкольное  образовательное  учреждение  «Детский  сад  компенсирующего  вида №10  «Золотая рыбка» </dc:title>
  <dc:creator>Антон Горягин</dc:creator>
  <cp:lastModifiedBy>Антон</cp:lastModifiedBy>
  <cp:revision>7</cp:revision>
  <dcterms:created xsi:type="dcterms:W3CDTF">2017-03-19T15:35:40Z</dcterms:created>
  <dcterms:modified xsi:type="dcterms:W3CDTF">2018-11-04T16:07:45Z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3083118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