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0" r:id="rId3"/>
    <p:sldId id="281" r:id="rId4"/>
    <p:sldId id="264" r:id="rId5"/>
    <p:sldId id="283" r:id="rId6"/>
    <p:sldId id="274" r:id="rId7"/>
    <p:sldId id="278" r:id="rId8"/>
    <p:sldId id="269" r:id="rId9"/>
    <p:sldId id="285" r:id="rId10"/>
    <p:sldId id="276" r:id="rId11"/>
    <p:sldId id="284" r:id="rId12"/>
    <p:sldId id="275" r:id="rId13"/>
    <p:sldId id="260" r:id="rId14"/>
    <p:sldId id="277" r:id="rId15"/>
    <p:sldId id="282" r:id="rId16"/>
    <p:sldId id="286" r:id="rId17"/>
    <p:sldId id="280" r:id="rId18"/>
    <p:sldId id="272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60"/>
  </p:normalViewPr>
  <p:slideViewPr>
    <p:cSldViewPr snapToGrid="0">
      <p:cViewPr>
        <p:scale>
          <a:sx n="100" d="100"/>
          <a:sy n="100" d="100"/>
        </p:scale>
        <p:origin x="-2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19403"/>
      </p:ext>
    </p:extLst>
  </p:cSld>
  <p:clrMapOvr>
    <a:masterClrMapping/>
  </p:clrMapOvr>
  <p:transition spd="slow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264621"/>
      </p:ext>
    </p:extLst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576823"/>
      </p:ext>
    </p:extLst>
  </p:cSld>
  <p:clrMapOvr>
    <a:masterClrMapping/>
  </p:clrMapOvr>
  <p:transition spd="slow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402488"/>
      </p:ext>
    </p:extLst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42385"/>
      </p:ext>
    </p:extLst>
  </p:cSld>
  <p:clrMapOvr>
    <a:masterClrMapping/>
  </p:clrMapOvr>
  <p:transition spd="slow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460572"/>
      </p:ext>
    </p:extLst>
  </p:cSld>
  <p:clrMapOvr>
    <a:masterClrMapping/>
  </p:clrMapOvr>
  <p:transition spd="slow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817871"/>
      </p:ext>
    </p:extLst>
  </p:cSld>
  <p:clrMapOvr>
    <a:masterClrMapping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65615"/>
      </p:ext>
    </p:extLst>
  </p:cSld>
  <p:clrMapOvr>
    <a:masterClrMapping/>
  </p:clrMapOvr>
  <p:transition spd="slow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29406"/>
      </p:ext>
    </p:extLst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280044"/>
      </p:ext>
    </p:extLst>
  </p:cSld>
  <p:clrMapOvr>
    <a:masterClrMapping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04489"/>
      </p:ext>
    </p:extLst>
  </p:cSld>
  <p:clrMapOvr>
    <a:masterClrMapping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F74DA-3366-4355-8E9C-E7B02D8BABF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E717B-552F-42B4-ACD7-7AAC96540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42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r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4sb8gfw221" TargetMode="External"/><Relationship Id="rId2" Type="http://schemas.openxmlformats.org/officeDocument/2006/relationships/hyperlink" Target="https://learningapps.org/display?v=p4sb8gfw221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hyperlink" Target="http://img-fotki.yandex.ru/get/3009/inmira.3c/0_3a853_8bfbf0e6_L" TargetMode="Externa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95579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6219" y="561520"/>
            <a:ext cx="4532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800" b="1" dirty="0" smtClean="0">
                <a:solidFill>
                  <a:srgbClr val="00B050"/>
                </a:solidFill>
                <a:latin typeface="Calibri Light" pitchFamily="34" charset="0"/>
              </a:rPr>
              <a:t>ФО</a:t>
            </a:r>
            <a:r>
              <a:rPr lang="ru-RU" sz="2800" b="1" dirty="0" smtClean="0">
                <a:solidFill>
                  <a:srgbClr val="00B050"/>
                </a:solidFill>
                <a:latin typeface="Calibri Light" pitchFamily="34" charset="0"/>
              </a:rPr>
              <a:t>̅</a:t>
            </a:r>
            <a:r>
              <a:rPr lang="vi-VN" sz="2800" b="1" dirty="0" smtClean="0">
                <a:solidFill>
                  <a:srgbClr val="00B050"/>
                </a:solidFill>
                <a:latin typeface="Calibri Light" pitchFamily="34" charset="0"/>
              </a:rPr>
              <a:t>Н</a:t>
            </a:r>
            <a:r>
              <a:rPr lang="ru-RU" sz="2800" b="1" dirty="0" smtClean="0">
                <a:solidFill>
                  <a:srgbClr val="00B050"/>
                </a:solidFill>
                <a:latin typeface="Calibri Light" pitchFamily="34" charset="0"/>
              </a:rPr>
              <a:t>ЕТИ́ЧЕСКАЯ   РАЗМИ́НКА</a:t>
            </a:r>
            <a:endParaRPr lang="vi-VN" sz="2800" b="1" dirty="0" smtClean="0">
              <a:solidFill>
                <a:srgbClr val="00B050"/>
              </a:solidFill>
              <a:latin typeface="Calibri Ligh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498" y="2012232"/>
            <a:ext cx="4572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 smtClean="0">
                <a:latin typeface="Calibri Light" pitchFamily="34" charset="0"/>
              </a:rPr>
              <a:t>               </a:t>
            </a:r>
            <a:endParaRPr lang="ru-RU" b="1" dirty="0" smtClean="0">
              <a:latin typeface="Calibri Light" pitchFamily="34" charset="0"/>
            </a:endParaRPr>
          </a:p>
          <a:p>
            <a:r>
              <a:rPr lang="vi-VN" sz="2800" b="1" dirty="0" smtClean="0">
                <a:solidFill>
                  <a:srgbClr val="0070C0"/>
                </a:solidFill>
                <a:latin typeface="Calibri Light" pitchFamily="34" charset="0"/>
              </a:rPr>
              <a:t>С</a:t>
            </a:r>
            <a:r>
              <a:rPr lang="vi-VN" sz="2800" b="1" dirty="0" smtClean="0">
                <a:latin typeface="Calibri Light" pitchFamily="34" charset="0"/>
              </a:rPr>
              <a:t>ло́во̅</a:t>
            </a:r>
            <a:r>
              <a:rPr lang="ru-RU" sz="2800" b="1" dirty="0" smtClean="0">
                <a:latin typeface="Calibri Light" pitchFamily="34" charset="0"/>
              </a:rPr>
              <a:t/>
            </a:r>
            <a:br>
              <a:rPr lang="ru-RU" sz="2800" b="1" dirty="0" smtClean="0">
                <a:latin typeface="Calibri Light" pitchFamily="34" charset="0"/>
              </a:rPr>
            </a:br>
            <a:r>
              <a:rPr lang="vi-VN" sz="2800" b="1" dirty="0" smtClean="0">
                <a:latin typeface="Calibri Light" pitchFamily="34" charset="0"/>
              </a:rPr>
              <a:t>право̅пи</a:t>
            </a:r>
            <a:r>
              <a:rPr lang="vi-VN" sz="2800" b="1" dirty="0" smtClean="0">
                <a:solidFill>
                  <a:srgbClr val="0070C0"/>
                </a:solidFill>
                <a:latin typeface="Calibri Light" pitchFamily="34" charset="0"/>
              </a:rPr>
              <a:t>с</a:t>
            </a:r>
            <a:r>
              <a:rPr lang="vi-VN" sz="2800" b="1" dirty="0" smtClean="0">
                <a:latin typeface="Calibri Light" pitchFamily="34" charset="0"/>
              </a:rPr>
              <a:t>а́ние</a:t>
            </a:r>
            <a:r>
              <a:rPr lang="ru-RU" sz="2800" b="1" dirty="0" smtClean="0">
                <a:latin typeface="Calibri Light" pitchFamily="34" charset="0"/>
              </a:rPr>
              <a:t/>
            </a:r>
            <a:br>
              <a:rPr lang="ru-RU" sz="2800" b="1" dirty="0" smtClean="0">
                <a:latin typeface="Calibri Light" pitchFamily="34" charset="0"/>
              </a:rPr>
            </a:br>
            <a:r>
              <a:rPr lang="vi-VN" sz="2800" b="1" dirty="0" smtClean="0">
                <a:solidFill>
                  <a:srgbClr val="0070C0"/>
                </a:solidFill>
                <a:latin typeface="Calibri Light" pitchFamily="34" charset="0"/>
              </a:rPr>
              <a:t>с</a:t>
            </a:r>
            <a:r>
              <a:rPr lang="vi-VN" sz="2800" b="1" dirty="0" smtClean="0">
                <a:latin typeface="Calibri Light" pitchFamily="34" charset="0"/>
              </a:rPr>
              <a:t>у́ф̅ф̅икс</a:t>
            </a:r>
            <a:endParaRPr lang="ru-RU" sz="2800" b="1" dirty="0" smtClean="0">
              <a:latin typeface="Calibri Light" pitchFamily="34" charset="0"/>
            </a:endParaRPr>
          </a:p>
          <a:p>
            <a:r>
              <a:rPr lang="ru-RU" sz="2800" b="1" dirty="0" err="1" smtClean="0">
                <a:solidFill>
                  <a:srgbClr val="0070C0"/>
                </a:solidFill>
                <a:latin typeface="Calibri Light" pitchFamily="34" charset="0"/>
              </a:rPr>
              <a:t>с</a:t>
            </a:r>
            <a:r>
              <a:rPr lang="ru-RU" sz="2800" b="1" dirty="0" err="1" smtClean="0">
                <a:latin typeface="Calibri Light" pitchFamily="34" charset="0"/>
              </a:rPr>
              <a:t>пряже́ние</a:t>
            </a:r>
            <a:endParaRPr lang="ru-RU" sz="2800" b="1" dirty="0" smtClean="0">
              <a:latin typeface="Calibri Light" pitchFamily="34" charset="0"/>
            </a:endParaRPr>
          </a:p>
          <a:p>
            <a:r>
              <a:rPr lang="vi-VN" sz="2800" b="1" dirty="0" smtClean="0">
                <a:latin typeface="Calibri Light" pitchFamily="34" charset="0"/>
              </a:rPr>
              <a:t>ча</a:t>
            </a:r>
            <a:r>
              <a:rPr lang="vi-VN" sz="2800" b="1" dirty="0" smtClean="0">
                <a:solidFill>
                  <a:srgbClr val="00B050"/>
                </a:solidFill>
                <a:latin typeface="Calibri Light" pitchFamily="34" charset="0"/>
              </a:rPr>
              <a:t>с</a:t>
            </a:r>
            <a:r>
              <a:rPr lang="vi-VN" sz="2800" b="1" dirty="0" smtClean="0">
                <a:latin typeface="Calibri Light" pitchFamily="34" charset="0"/>
              </a:rPr>
              <a:t>ть </a:t>
            </a:r>
            <a:r>
              <a:rPr lang="ru-RU" sz="2800" b="1" dirty="0" err="1" smtClean="0">
                <a:latin typeface="Calibri Light" pitchFamily="34" charset="0"/>
              </a:rPr>
              <a:t>ре́чи</a:t>
            </a:r>
            <a:endParaRPr lang="ru-RU" sz="2800" b="1" dirty="0" smtClean="0">
              <a:latin typeface="Calibri Light" pitchFamily="34" charset="0"/>
            </a:endParaRPr>
          </a:p>
          <a:p>
            <a:r>
              <a:rPr lang="ru-RU" sz="2800" b="1" dirty="0" err="1" smtClean="0">
                <a:latin typeface="Calibri Light" pitchFamily="34" charset="0"/>
              </a:rPr>
              <a:t>де́й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latin typeface="Calibri Light" pitchFamily="34" charset="0"/>
              </a:rPr>
              <a:t>с</a:t>
            </a:r>
            <a:r>
              <a:rPr lang="ru-RU" sz="2800" b="1" dirty="0" err="1" smtClean="0">
                <a:latin typeface="Calibri Light" pitchFamily="34" charset="0"/>
              </a:rPr>
              <a:t>твие</a:t>
            </a:r>
            <a:r>
              <a:rPr lang="ru-RU" sz="2800" b="1" dirty="0" smtClean="0">
                <a:latin typeface="Calibri Light" pitchFamily="34" charset="0"/>
              </a:rPr>
              <a:t> </a:t>
            </a:r>
            <a:r>
              <a:rPr lang="ru-RU" sz="2800" b="1" dirty="0" err="1" smtClean="0">
                <a:latin typeface="Calibri Light" pitchFamily="34" charset="0"/>
              </a:rPr>
              <a:t>предме́та</a:t>
            </a:r>
            <a:endParaRPr lang="vi-VN" sz="2800" b="1" dirty="0" smtClean="0">
              <a:latin typeface="Calibri Light" pitchFamily="34" charset="0"/>
            </a:endParaRPr>
          </a:p>
          <a:p>
            <a:r>
              <a:rPr lang="ru-RU" sz="2800" b="1" dirty="0" err="1" smtClean="0">
                <a:latin typeface="Calibri Light" pitchFamily="34" charset="0"/>
              </a:rPr>
              <a:t>мо̅рфо̅ло̅ги́че</a:t>
            </a:r>
            <a:r>
              <a:rPr lang="ru-RU" sz="2800" b="1" dirty="0" err="1" smtClean="0">
                <a:solidFill>
                  <a:srgbClr val="0070C0"/>
                </a:solidFill>
                <a:latin typeface="Calibri Light" pitchFamily="34" charset="0"/>
              </a:rPr>
              <a:t>с</a:t>
            </a:r>
            <a:r>
              <a:rPr lang="ru-RU" sz="2800" b="1" dirty="0" err="1" smtClean="0">
                <a:latin typeface="Calibri Light" pitchFamily="34" charset="0"/>
              </a:rPr>
              <a:t>кие</a:t>
            </a:r>
            <a:r>
              <a:rPr lang="ru-RU" sz="2800" b="1" dirty="0" smtClean="0">
                <a:latin typeface="Calibri Light" pitchFamily="34" charset="0"/>
              </a:rPr>
              <a:t> </a:t>
            </a:r>
            <a:r>
              <a:rPr lang="ru-RU" sz="2800" b="1" dirty="0" err="1" smtClean="0">
                <a:latin typeface="Calibri Light" pitchFamily="34" charset="0"/>
              </a:rPr>
              <a:t>при́знаки</a:t>
            </a:r>
            <a:endParaRPr lang="ru-RU" sz="2800" b="1" dirty="0" smtClean="0">
              <a:latin typeface="Calibri Light" pitchFamily="34" charset="0"/>
            </a:endParaRPr>
          </a:p>
          <a:p>
            <a:r>
              <a:rPr lang="ru-RU" sz="2800" b="1" dirty="0" err="1" smtClean="0">
                <a:latin typeface="Calibri Light" pitchFamily="34" charset="0"/>
              </a:rPr>
              <a:t>синтакси́ческий</a:t>
            </a:r>
            <a:r>
              <a:rPr lang="ru-RU" sz="2800" b="1" dirty="0" smtClean="0">
                <a:latin typeface="Calibri Light" pitchFamily="34" charset="0"/>
              </a:rPr>
              <a:t> </a:t>
            </a:r>
            <a:r>
              <a:rPr lang="ru-RU" sz="2800" b="1" dirty="0" err="1" smtClean="0">
                <a:latin typeface="Calibri Light" pitchFamily="34" charset="0"/>
              </a:rPr>
              <a:t>разбо́р</a:t>
            </a:r>
            <a:endParaRPr lang="ru-RU" sz="2800" b="1" dirty="0" smtClean="0">
              <a:latin typeface="Calibri Light" pitchFamily="34" charset="0"/>
            </a:endParaRPr>
          </a:p>
        </p:txBody>
      </p:sp>
      <p:pic>
        <p:nvPicPr>
          <p:cNvPr id="7" name="Рисунок 6" descr="10967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33072" y="2781015"/>
            <a:ext cx="2599212" cy="20756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45715" y="1648447"/>
            <a:ext cx="5772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ЧИТА́ЙТЕ ПРА́ВИЛЬНО̅! СЛЕДИ́ТЕ ЗА͜ ПРО̅ИЗНО̅ШЕ́НИЕМ!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SMARTInkShape-7"/>
          <p:cNvSpPr/>
          <p:nvPr>
            <p:custDataLst>
              <p:tags r:id="rId1"/>
            </p:custDataLst>
          </p:nvPr>
        </p:nvSpPr>
        <p:spPr>
          <a:xfrm>
            <a:off x="1814513" y="2750344"/>
            <a:ext cx="7144" cy="1"/>
          </a:xfrm>
          <a:custGeom>
            <a:avLst/>
            <a:gdLst/>
            <a:ahLst/>
            <a:cxnLst/>
            <a:rect l="0" t="0" r="0" b="0"/>
            <a:pathLst>
              <a:path w="7144" h="1">
                <a:moveTo>
                  <a:pt x="0" y="0"/>
                </a:moveTo>
                <a:lnTo>
                  <a:pt x="0" y="0"/>
                </a:lnTo>
                <a:lnTo>
                  <a:pt x="7143" y="0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SMARTInkShape-8"/>
          <p:cNvSpPr/>
          <p:nvPr>
            <p:custDataLst>
              <p:tags r:id="rId2"/>
            </p:custDataLst>
          </p:nvPr>
        </p:nvSpPr>
        <p:spPr>
          <a:xfrm>
            <a:off x="1535906" y="4529138"/>
            <a:ext cx="28576" cy="14288"/>
          </a:xfrm>
          <a:custGeom>
            <a:avLst/>
            <a:gdLst/>
            <a:ahLst/>
            <a:cxnLst/>
            <a:rect l="0" t="0" r="0" b="0"/>
            <a:pathLst>
              <a:path w="28576" h="14288">
                <a:moveTo>
                  <a:pt x="28575" y="0"/>
                </a:moveTo>
                <a:lnTo>
                  <a:pt x="28575" y="0"/>
                </a:lnTo>
                <a:lnTo>
                  <a:pt x="21519" y="0"/>
                </a:lnTo>
                <a:lnTo>
                  <a:pt x="21457" y="3792"/>
                </a:lnTo>
                <a:lnTo>
                  <a:pt x="20655" y="4909"/>
                </a:lnTo>
                <a:lnTo>
                  <a:pt x="14484" y="7085"/>
                </a:lnTo>
                <a:lnTo>
                  <a:pt x="14314" y="7135"/>
                </a:lnTo>
                <a:lnTo>
                  <a:pt x="8139" y="7142"/>
                </a:lnTo>
                <a:lnTo>
                  <a:pt x="0" y="14287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97682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3019244" y="1466490"/>
            <a:ext cx="3252159" cy="2432649"/>
          </a:xfrm>
          <a:prstGeom prst="cloudCallout">
            <a:avLst>
              <a:gd name="adj1" fmla="val -35653"/>
              <a:gd name="adj2" fmla="val 12097"/>
            </a:avLst>
          </a:prstGeom>
          <a:gradFill rotWithShape="1">
            <a:gsLst>
              <a:gs pos="0">
                <a:srgbClr val="C2BFFD"/>
              </a:gs>
              <a:gs pos="50000">
                <a:schemeClr val="bg1"/>
              </a:gs>
              <a:gs pos="100000">
                <a:srgbClr val="C2BFFD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rgbClr val="456800"/>
                </a:solidFill>
                <a:latin typeface="Arial" charset="0"/>
              </a:rPr>
              <a:t>Чтобы узнать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FF3300"/>
                </a:solidFill>
                <a:latin typeface="Arial" charset="0"/>
              </a:rPr>
              <a:t>ТСЯ</a:t>
            </a:r>
            <a:r>
              <a:rPr lang="ru-RU" sz="2000" b="1" dirty="0" smtClean="0">
                <a:solidFill>
                  <a:srgbClr val="456800"/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rgbClr val="456800"/>
                </a:solidFill>
                <a:latin typeface="Arial" charset="0"/>
              </a:rPr>
              <a:t>или </a:t>
            </a:r>
            <a:r>
              <a:rPr lang="ru-RU" sz="2000" b="1" dirty="0" smtClean="0">
                <a:solidFill>
                  <a:srgbClr val="FF3300"/>
                </a:solidFill>
                <a:latin typeface="Arial" charset="0"/>
              </a:rPr>
              <a:t>ТЬСЯ </a:t>
            </a:r>
            <a:r>
              <a:rPr lang="ru-RU" sz="2000" b="1" dirty="0">
                <a:solidFill>
                  <a:srgbClr val="456800"/>
                </a:solidFill>
                <a:latin typeface="Arial" charset="0"/>
              </a:rPr>
              <a:t>пишется на конце глагола,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456800"/>
                </a:solidFill>
                <a:latin typeface="Arial" charset="0"/>
              </a:rPr>
              <a:t> нужно задать </a:t>
            </a:r>
            <a:r>
              <a:rPr lang="ru-RU" sz="2000" b="1" dirty="0">
                <a:solidFill>
                  <a:srgbClr val="FF3300"/>
                </a:solidFill>
                <a:latin typeface="Arial" charset="0"/>
              </a:rPr>
              <a:t>ВОПРОС</a:t>
            </a: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474451" y="1747276"/>
            <a:ext cx="2960763" cy="1800225"/>
          </a:xfrm>
          <a:prstGeom prst="cloudCallout">
            <a:avLst>
              <a:gd name="adj1" fmla="val -34671"/>
              <a:gd name="adj2" fmla="val 12523"/>
            </a:avLst>
          </a:prstGeom>
          <a:gradFill rotWithShape="1">
            <a:gsLst>
              <a:gs pos="0">
                <a:srgbClr val="33CC33"/>
              </a:gs>
              <a:gs pos="50000">
                <a:schemeClr val="bg1"/>
              </a:gs>
              <a:gs pos="100000">
                <a:srgbClr val="33CC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 sz="2400" b="1">
              <a:latin typeface="Arial" charset="0"/>
            </a:endParaRPr>
          </a:p>
        </p:txBody>
      </p:sp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1057501" y="2130485"/>
            <a:ext cx="1728787" cy="1046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ЧТО </a:t>
            </a:r>
          </a:p>
          <a:p>
            <a:pPr algn="ctr"/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</a:t>
            </a:r>
            <a:r>
              <a:rPr lang="ru-RU" sz="3600" b="1" i="1" kern="10" dirty="0" smtClean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елать</a:t>
            </a:r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? </a:t>
            </a:r>
          </a:p>
          <a:p>
            <a:pPr algn="ctr"/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сделать?</a:t>
            </a: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5684356" y="1799034"/>
            <a:ext cx="3024188" cy="1800225"/>
          </a:xfrm>
          <a:prstGeom prst="cloudCallout">
            <a:avLst>
              <a:gd name="adj1" fmla="val -34671"/>
              <a:gd name="adj2" fmla="val 12523"/>
            </a:avLst>
          </a:prstGeom>
          <a:gradFill rotWithShape="1">
            <a:gsLst>
              <a:gs pos="0">
                <a:srgbClr val="33CC33"/>
              </a:gs>
              <a:gs pos="50000">
                <a:schemeClr val="bg1"/>
              </a:gs>
              <a:gs pos="100000">
                <a:srgbClr val="33CC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 sz="2400" b="1">
              <a:latin typeface="Arial" charset="0"/>
            </a:endParaRPr>
          </a:p>
        </p:txBody>
      </p:sp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6450565" y="2142628"/>
            <a:ext cx="1728788" cy="1046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ЧТО </a:t>
            </a:r>
          </a:p>
          <a:p>
            <a:pPr algn="ctr"/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</a:t>
            </a:r>
            <a:r>
              <a:rPr lang="ru-RU" sz="3600" b="1" i="1" kern="10" dirty="0" smtClean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елает</a:t>
            </a:r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? </a:t>
            </a:r>
          </a:p>
          <a:p>
            <a:pPr algn="ctr"/>
            <a:r>
              <a:rPr lang="ru-RU" sz="3600" b="1" i="1" kern="10" dirty="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D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сделает?</a:t>
            </a: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336430" y="3631721"/>
            <a:ext cx="3407435" cy="2622430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Ь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 пишется!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Arial" charset="0"/>
              </a:rPr>
              <a:t>Будем </a:t>
            </a:r>
            <a:endParaRPr lang="ru-RU" sz="2400" b="1" dirty="0">
              <a:solidFill>
                <a:srgbClr val="0000FF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  <a:latin typeface="Arial" charset="0"/>
              </a:rPr>
              <a:t>(что дела</a:t>
            </a:r>
            <a:r>
              <a:rPr lang="ru-RU" sz="2400" b="1" u="sng" dirty="0">
                <a:solidFill>
                  <a:srgbClr val="0000FF"/>
                </a:solidFill>
                <a:latin typeface="Arial" charset="0"/>
              </a:rPr>
              <a:t>ть</a:t>
            </a:r>
            <a:r>
              <a:rPr lang="ru-RU" sz="2400" b="1" dirty="0">
                <a:solidFill>
                  <a:srgbClr val="0000FF"/>
                </a:solidFill>
                <a:latin typeface="Arial" charset="0"/>
              </a:rPr>
              <a:t>?)</a:t>
            </a:r>
          </a:p>
          <a:p>
            <a:pPr algn="ctr">
              <a:defRPr/>
            </a:pPr>
            <a:r>
              <a:rPr lang="ru-RU" sz="2400" b="1" dirty="0" err="1">
                <a:solidFill>
                  <a:srgbClr val="0000FF"/>
                </a:solidFill>
                <a:latin typeface="Arial" charset="0"/>
              </a:rPr>
              <a:t>учи</a:t>
            </a:r>
            <a:r>
              <a:rPr lang="ru-RU" sz="2400" b="1" dirty="0" err="1">
                <a:solidFill>
                  <a:srgbClr val="FF0000"/>
                </a:solidFill>
                <a:latin typeface="Arial" charset="0"/>
              </a:rPr>
              <a:t>ТЬСЯ</a:t>
            </a:r>
            <a:r>
              <a:rPr lang="ru-RU" sz="2400" b="1" dirty="0">
                <a:latin typeface="Arial" charset="0"/>
              </a:rPr>
              <a:t>,</a:t>
            </a:r>
          </a:p>
          <a:p>
            <a:pPr algn="ctr">
              <a:defRPr/>
            </a:pPr>
            <a:r>
              <a:rPr lang="ru-RU" sz="2400" dirty="0">
                <a:latin typeface="Arial" charset="0"/>
              </a:rPr>
              <a:t>(глагол в </a:t>
            </a:r>
            <a:r>
              <a:rPr lang="ru-RU" sz="2400" dirty="0" err="1">
                <a:latin typeface="Arial" charset="0"/>
              </a:rPr>
              <a:t>н.ф</a:t>
            </a:r>
            <a:r>
              <a:rPr lang="ru-RU" sz="2400" dirty="0">
                <a:latin typeface="Arial" charset="0"/>
              </a:rPr>
              <a:t>.)</a:t>
            </a: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5372630" y="3631721"/>
            <a:ext cx="3310583" cy="2610970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Arial" charset="0"/>
              </a:rPr>
              <a:t>Ь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Arial" charset="0"/>
              </a:rPr>
              <a:t>НЕ ПИШЕТСЯ!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Arial" charset="0"/>
              </a:rPr>
              <a:t>Он </a:t>
            </a:r>
            <a:endParaRPr lang="ru-RU" sz="2400" b="1" dirty="0">
              <a:solidFill>
                <a:srgbClr val="0000FF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  <a:latin typeface="Arial" charset="0"/>
              </a:rPr>
              <a:t>(что делае</a:t>
            </a:r>
            <a:r>
              <a:rPr lang="ru-RU" sz="2400" b="1" u="sng" dirty="0">
                <a:solidFill>
                  <a:srgbClr val="0070C0"/>
                </a:solidFill>
                <a:latin typeface="Arial" charset="0"/>
              </a:rPr>
              <a:t>т</a:t>
            </a:r>
            <a:r>
              <a:rPr lang="ru-RU" sz="2400" b="1" dirty="0">
                <a:solidFill>
                  <a:srgbClr val="0000FF"/>
                </a:solidFill>
                <a:latin typeface="Arial" charset="0"/>
              </a:rPr>
              <a:t>?)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0000FF"/>
                </a:solidFill>
                <a:latin typeface="Arial" charset="0"/>
              </a:rPr>
              <a:t>учи</a:t>
            </a:r>
            <a:r>
              <a:rPr lang="ru-RU" sz="2400" b="1" dirty="0" err="1">
                <a:solidFill>
                  <a:srgbClr val="FF0000"/>
                </a:solidFill>
                <a:latin typeface="Arial" charset="0"/>
              </a:rPr>
              <a:t>ТСЯ</a:t>
            </a:r>
            <a:r>
              <a:rPr lang="ru-RU" sz="2400" b="1" dirty="0">
                <a:solidFill>
                  <a:srgbClr val="FF0000"/>
                </a:solidFill>
                <a:latin typeface="Arial" charset="0"/>
              </a:rPr>
              <a:t>.</a:t>
            </a:r>
          </a:p>
          <a:p>
            <a:pPr algn="ctr">
              <a:defRPr/>
            </a:pPr>
            <a:r>
              <a:rPr lang="ru-RU" sz="2400" dirty="0">
                <a:latin typeface="Arial" charset="0"/>
              </a:rPr>
              <a:t>(глагол – 3-е лицо)</a:t>
            </a:r>
          </a:p>
          <a:p>
            <a:pPr algn="ctr">
              <a:defRPr/>
            </a:pPr>
            <a:endParaRPr lang="ru-RU" sz="2400" dirty="0"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1554" y="526211"/>
            <a:ext cx="2181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ЗАПО́МНИ!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6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7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7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7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7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7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8"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 animBg="1"/>
      <p:bldP spid="47112" grpId="0"/>
      <p:bldP spid="47111" grpId="0" animBg="1"/>
      <p:bldP spid="47110" grpId="0"/>
      <p:bldP spid="47113" grpId="0" animBg="1"/>
      <p:bldP spid="471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45" y="342900"/>
            <a:ext cx="1992703" cy="14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4568" y="1849477"/>
            <a:ext cx="747910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(Тучи)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тельно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мча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̅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̅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̅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бы́стро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̅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плыву́т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по̅͜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не́бу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2091" y="4080295"/>
            <a:ext cx="79276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Прибре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жные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ка́мни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берегу́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мо́ря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(реки́)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Прибрежные камни» картина Грин Ирины (бумага, акварель) — купить на  ArtNow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6785" y="4622570"/>
            <a:ext cx="2967487" cy="1674713"/>
          </a:xfrm>
          <a:prstGeom prst="rect">
            <a:avLst/>
          </a:prstGeom>
          <a:noFill/>
        </p:spPr>
      </p:pic>
      <p:pic>
        <p:nvPicPr>
          <p:cNvPr id="2" name="Picture 2" descr="БиблиоСправочка: «Облака летят, пушинки, Тучи грозные висят…»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7198" y="2381943"/>
            <a:ext cx="3012901" cy="16947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196126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иф анимация Ночное небо над морем, автор Эльз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48709" y="2406770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err="1" smtClean="0">
                <a:solidFill>
                  <a:schemeClr val="bg1"/>
                </a:solidFill>
                <a:cs typeface="DaunPenh" pitchFamily="2" charset="0"/>
              </a:rPr>
              <a:t>Мча́т̅с̅я</a:t>
            </a:r>
            <a:r>
              <a:rPr lang="ru-RU" sz="2000" b="1" i="1" dirty="0" smtClean="0">
                <a:solidFill>
                  <a:schemeClr val="bg1"/>
                </a:solidFill>
                <a:cs typeface="DaunPenh" pitchFamily="2" charset="0"/>
              </a:rPr>
              <a:t>̅ </a:t>
            </a:r>
            <a:r>
              <a:rPr lang="ru-RU" sz="2000" b="1" i="1" dirty="0" err="1" smtClean="0">
                <a:solidFill>
                  <a:schemeClr val="bg1"/>
                </a:solidFill>
                <a:cs typeface="DaunPenh" pitchFamily="2" charset="0"/>
              </a:rPr>
              <a:t>ту́чи</a:t>
            </a:r>
            <a:r>
              <a:rPr lang="ru-RU" sz="2000" b="1" i="1" dirty="0" smtClean="0">
                <a:solidFill>
                  <a:schemeClr val="bg1"/>
                </a:solidFill>
                <a:cs typeface="DaunPenh" pitchFamily="2" charset="0"/>
              </a:rPr>
              <a:t>…</a:t>
            </a:r>
            <a:endParaRPr lang="ru-RU" sz="2000" b="1" i="1" dirty="0">
              <a:solidFill>
                <a:schemeClr val="bg1"/>
              </a:solidFill>
              <a:cs typeface="DaunPenh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3246" y="3554083"/>
            <a:ext cx="3244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err="1" smtClean="0">
                <a:solidFill>
                  <a:schemeClr val="bg1"/>
                </a:solidFill>
              </a:rPr>
              <a:t>Лу́нный</a:t>
            </a:r>
            <a:r>
              <a:rPr lang="ru-RU" sz="2000" b="1" i="1" dirty="0" smtClean="0">
                <a:solidFill>
                  <a:schemeClr val="bg1"/>
                </a:solidFill>
              </a:rPr>
              <a:t> свет </a:t>
            </a:r>
            <a:r>
              <a:rPr lang="ru-RU" sz="2000" b="1" i="1" dirty="0" err="1" smtClean="0">
                <a:solidFill>
                  <a:schemeClr val="bg1"/>
                </a:solidFill>
              </a:rPr>
              <a:t>о̅пуска́ет̅с̅я</a:t>
            </a:r>
            <a:r>
              <a:rPr lang="ru-RU" sz="2000" b="1" i="1" dirty="0" smtClean="0">
                <a:solidFill>
                  <a:schemeClr val="bg1"/>
                </a:solidFill>
              </a:rPr>
              <a:t>̅…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7644" y="747201"/>
            <a:ext cx="3001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err="1" smtClean="0">
                <a:solidFill>
                  <a:schemeClr val="bg1"/>
                </a:solidFill>
              </a:rPr>
              <a:t>По̅явля́ют̅с̅я</a:t>
            </a:r>
            <a:r>
              <a:rPr lang="ru-RU" sz="2000" b="1" i="1" dirty="0" smtClean="0">
                <a:solidFill>
                  <a:schemeClr val="bg1"/>
                </a:solidFill>
              </a:rPr>
              <a:t>̅ </a:t>
            </a:r>
            <a:r>
              <a:rPr lang="ru-RU" sz="2000" b="1" i="1" dirty="0" err="1" smtClean="0">
                <a:solidFill>
                  <a:schemeClr val="bg1"/>
                </a:solidFill>
              </a:rPr>
              <a:t>звёздо̅чки</a:t>
            </a:r>
            <a:r>
              <a:rPr lang="ru-RU" sz="2000" b="1" i="1" dirty="0" smtClean="0">
                <a:solidFill>
                  <a:schemeClr val="bg1"/>
                </a:solidFill>
              </a:rPr>
              <a:t>…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61549" y="5096607"/>
            <a:ext cx="2419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err="1" smtClean="0">
                <a:solidFill>
                  <a:schemeClr val="bg1"/>
                </a:solidFill>
              </a:rPr>
              <a:t>Перелива́ет̅с̅я</a:t>
            </a:r>
            <a:r>
              <a:rPr lang="ru-RU" sz="2000" b="1" i="1" dirty="0" smtClean="0">
                <a:solidFill>
                  <a:schemeClr val="bg1"/>
                </a:solidFill>
              </a:rPr>
              <a:t>̅ </a:t>
            </a:r>
            <a:r>
              <a:rPr lang="ru-RU" sz="2000" b="1" i="1" dirty="0" err="1" smtClean="0">
                <a:solidFill>
                  <a:schemeClr val="bg1"/>
                </a:solidFill>
              </a:rPr>
              <a:t>во̅да</a:t>
            </a:r>
            <a:r>
              <a:rPr lang="ru-RU" sz="2000" b="1" i="1" dirty="0" smtClean="0">
                <a:solidFill>
                  <a:schemeClr val="bg1"/>
                </a:solidFill>
              </a:rPr>
              <a:t>́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700" y="1644650"/>
            <a:ext cx="7886700" cy="443869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Ночное море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просыпа́ет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Стремительно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мча́т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тучи.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Лунный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опуска́ет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море.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Блестит и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перелива́ет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серебром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брежных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камнях. На небе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появля́ют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сверка́ют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я́ркие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звёздо̅чки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Мне нравится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любо̅ва́т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ночное море!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188" y="405442"/>
            <a:ext cx="8110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Спиши́те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Вста́в̅ьте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про̅пу́щен̅н̅ые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бу́квы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Вы́по̅лните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языко̅вые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разбо́ры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4" descr="D:\Резерв\Pictures\школа\9314617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4804" y="5048705"/>
            <a:ext cx="1409596" cy="1266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0" name="SMARTInkShape-Group70"/>
          <p:cNvGrpSpPr/>
          <p:nvPr/>
        </p:nvGrpSpPr>
        <p:grpSpPr>
          <a:xfrm>
            <a:off x="8572500" y="3730031"/>
            <a:ext cx="178507" cy="327556"/>
            <a:chOff x="8572500" y="3730031"/>
            <a:chExt cx="178507" cy="327556"/>
          </a:xfrm>
        </p:grpSpPr>
        <p:sp>
          <p:nvSpPr>
            <p:cNvPr id="88" name="SMARTInkShape-162"/>
            <p:cNvSpPr/>
            <p:nvPr>
              <p:custDataLst>
                <p:tags r:id="rId1"/>
              </p:custDataLst>
            </p:nvPr>
          </p:nvSpPr>
          <p:spPr>
            <a:xfrm>
              <a:off x="8572500" y="4050506"/>
              <a:ext cx="7145" cy="7081"/>
            </a:xfrm>
            <a:custGeom>
              <a:avLst/>
              <a:gdLst/>
              <a:ahLst/>
              <a:cxnLst/>
              <a:rect l="0" t="0" r="0" b="0"/>
              <a:pathLst>
                <a:path w="7145" h="7081">
                  <a:moveTo>
                    <a:pt x="0" y="0"/>
                  </a:moveTo>
                  <a:lnTo>
                    <a:pt x="0" y="0"/>
                  </a:lnTo>
                  <a:lnTo>
                    <a:pt x="6152" y="6151"/>
                  </a:lnTo>
                  <a:lnTo>
                    <a:pt x="6482" y="5688"/>
                  </a:lnTo>
                  <a:lnTo>
                    <a:pt x="6948" y="2832"/>
                  </a:lnTo>
                  <a:lnTo>
                    <a:pt x="7142" y="7080"/>
                  </a:lnTo>
                  <a:lnTo>
                    <a:pt x="7144" y="0"/>
                  </a:lnTo>
                </a:path>
              </a:pathLst>
            </a:custGeom>
            <a:ln w="19050">
              <a:solidFill>
                <a:srgbClr val="00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SMARTInkShape-163"/>
            <p:cNvSpPr/>
            <p:nvPr>
              <p:custDataLst>
                <p:tags r:id="rId2"/>
              </p:custDataLst>
            </p:nvPr>
          </p:nvSpPr>
          <p:spPr>
            <a:xfrm>
              <a:off x="8593931" y="3730031"/>
              <a:ext cx="157076" cy="206176"/>
            </a:xfrm>
            <a:custGeom>
              <a:avLst/>
              <a:gdLst/>
              <a:ahLst/>
              <a:cxnLst/>
              <a:rect l="0" t="0" r="0" b="0"/>
              <a:pathLst>
                <a:path w="157076" h="206176">
                  <a:moveTo>
                    <a:pt x="0" y="27582"/>
                  </a:moveTo>
                  <a:lnTo>
                    <a:pt x="0" y="27582"/>
                  </a:lnTo>
                  <a:lnTo>
                    <a:pt x="0" y="23789"/>
                  </a:lnTo>
                  <a:lnTo>
                    <a:pt x="794" y="22672"/>
                  </a:lnTo>
                  <a:lnTo>
                    <a:pt x="2118" y="21927"/>
                  </a:lnTo>
                  <a:lnTo>
                    <a:pt x="6850" y="20525"/>
                  </a:lnTo>
                  <a:lnTo>
                    <a:pt x="13269" y="14295"/>
                  </a:lnTo>
                  <a:lnTo>
                    <a:pt x="17778" y="13590"/>
                  </a:lnTo>
                  <a:lnTo>
                    <a:pt x="31322" y="12559"/>
                  </a:lnTo>
                  <a:lnTo>
                    <a:pt x="44979" y="7151"/>
                  </a:lnTo>
                  <a:lnTo>
                    <a:pt x="80564" y="6162"/>
                  </a:lnTo>
                  <a:lnTo>
                    <a:pt x="88194" y="5362"/>
                  </a:lnTo>
                  <a:lnTo>
                    <a:pt x="102092" y="0"/>
                  </a:lnTo>
                  <a:lnTo>
                    <a:pt x="104574" y="463"/>
                  </a:lnTo>
                  <a:lnTo>
                    <a:pt x="114261" y="4792"/>
                  </a:lnTo>
                  <a:lnTo>
                    <a:pt x="134408" y="6143"/>
                  </a:lnTo>
                  <a:lnTo>
                    <a:pt x="141767" y="12300"/>
                  </a:lnTo>
                  <a:lnTo>
                    <a:pt x="142382" y="14969"/>
                  </a:lnTo>
                  <a:lnTo>
                    <a:pt x="142547" y="16792"/>
                  </a:lnTo>
                  <a:lnTo>
                    <a:pt x="143450" y="18007"/>
                  </a:lnTo>
                  <a:lnTo>
                    <a:pt x="146570" y="19358"/>
                  </a:lnTo>
                  <a:lnTo>
                    <a:pt x="147720" y="20511"/>
                  </a:lnTo>
                  <a:lnTo>
                    <a:pt x="149717" y="26494"/>
                  </a:lnTo>
                  <a:lnTo>
                    <a:pt x="149929" y="31052"/>
                  </a:lnTo>
                  <a:lnTo>
                    <a:pt x="150753" y="32276"/>
                  </a:lnTo>
                  <a:lnTo>
                    <a:pt x="152096" y="33092"/>
                  </a:lnTo>
                  <a:lnTo>
                    <a:pt x="153785" y="33637"/>
                  </a:lnTo>
                  <a:lnTo>
                    <a:pt x="154911" y="34793"/>
                  </a:lnTo>
                  <a:lnTo>
                    <a:pt x="156162" y="38195"/>
                  </a:lnTo>
                  <a:lnTo>
                    <a:pt x="157075" y="51490"/>
                  </a:lnTo>
                  <a:lnTo>
                    <a:pt x="155007" y="56199"/>
                  </a:lnTo>
                  <a:lnTo>
                    <a:pt x="152236" y="60938"/>
                  </a:lnTo>
                  <a:lnTo>
                    <a:pt x="150311" y="69036"/>
                  </a:lnTo>
                  <a:lnTo>
                    <a:pt x="146314" y="73819"/>
                  </a:lnTo>
                  <a:lnTo>
                    <a:pt x="144403" y="80146"/>
                  </a:lnTo>
                  <a:lnTo>
                    <a:pt x="142283" y="96034"/>
                  </a:lnTo>
                  <a:lnTo>
                    <a:pt x="139172" y="101132"/>
                  </a:lnTo>
                  <a:lnTo>
                    <a:pt x="135144" y="103927"/>
                  </a:lnTo>
                  <a:lnTo>
                    <a:pt x="130708" y="105963"/>
                  </a:lnTo>
                  <a:lnTo>
                    <a:pt x="126090" y="109513"/>
                  </a:lnTo>
                  <a:lnTo>
                    <a:pt x="123509" y="113737"/>
                  </a:lnTo>
                  <a:lnTo>
                    <a:pt x="121568" y="118260"/>
                  </a:lnTo>
                  <a:lnTo>
                    <a:pt x="111622" y="130000"/>
                  </a:lnTo>
                  <a:lnTo>
                    <a:pt x="107025" y="132632"/>
                  </a:lnTo>
                  <a:lnTo>
                    <a:pt x="102336" y="134596"/>
                  </a:lnTo>
                  <a:lnTo>
                    <a:pt x="80168" y="153052"/>
                  </a:lnTo>
                  <a:lnTo>
                    <a:pt x="65784" y="157670"/>
                  </a:lnTo>
                  <a:lnTo>
                    <a:pt x="30962" y="189512"/>
                  </a:lnTo>
                  <a:lnTo>
                    <a:pt x="23814" y="195858"/>
                  </a:lnTo>
                  <a:lnTo>
                    <a:pt x="19051" y="197621"/>
                  </a:lnTo>
                  <a:lnTo>
                    <a:pt x="17463" y="198885"/>
                  </a:lnTo>
                  <a:lnTo>
                    <a:pt x="14288" y="206175"/>
                  </a:lnTo>
                </a:path>
              </a:pathLst>
            </a:custGeom>
            <a:ln w="19050">
              <a:solidFill>
                <a:srgbClr val="00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6" name="Заголовок 105"/>
          <p:cNvSpPr>
            <a:spLocks noGrp="1"/>
          </p:cNvSpPr>
          <p:nvPr>
            <p:ph type="title"/>
          </p:nvPr>
        </p:nvSpPr>
        <p:spPr>
          <a:xfrm>
            <a:off x="5848350" y="365127"/>
            <a:ext cx="2667000" cy="3397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35261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95550" y="1771650"/>
            <a:ext cx="4333876" cy="1676400"/>
          </a:xfrm>
          <a:prstGeom prst="roundRect">
            <a:avLst/>
          </a:prstGeom>
          <a:solidFill>
            <a:schemeClr val="bg1"/>
          </a:solidFill>
          <a:ln cmpd="thinThick"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hlinkClick r:id="rId2"/>
              </a:rPr>
              <a:t>Задание</a:t>
            </a:r>
            <a:endParaRPr lang="ru-RU" sz="4000" dirty="0">
              <a:solidFill>
                <a:srgbClr val="00B05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Прямоугольник 3">
            <a:hlinkClick r:id="rId3"/>
          </p:cNvPr>
          <p:cNvSpPr/>
          <p:nvPr/>
        </p:nvSpPr>
        <p:spPr>
          <a:xfrm>
            <a:off x="1838325" y="3648760"/>
            <a:ext cx="5915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https://learningapps.org/watch?v=p4sb8gfw221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11437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0948" y="18433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Пре́жде</a:t>
            </a:r>
            <a:r>
              <a:rPr lang="ru-RU" sz="2400" b="1" dirty="0" smtClean="0">
                <a:solidFill>
                  <a:srgbClr val="002060"/>
                </a:solidFill>
              </a:rPr>
              <a:t>, чем </a:t>
            </a:r>
            <a:r>
              <a:rPr lang="ru-RU" sz="2400" b="1" dirty="0" err="1" smtClean="0">
                <a:solidFill>
                  <a:srgbClr val="002060"/>
                </a:solidFill>
              </a:rPr>
              <a:t>глаго́л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писа́ть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Не </a:t>
            </a:r>
            <a:r>
              <a:rPr lang="ru-RU" sz="2400" b="1" dirty="0" err="1" smtClean="0">
                <a:solidFill>
                  <a:srgbClr val="002060"/>
                </a:solidFill>
              </a:rPr>
              <a:t>забу́д̅ь</a:t>
            </a:r>
            <a:r>
              <a:rPr lang="ru-RU" sz="2400" b="1" dirty="0" smtClean="0">
                <a:solidFill>
                  <a:srgbClr val="002060"/>
                </a:solidFill>
              </a:rPr>
              <a:t>   …………  </a:t>
            </a:r>
            <a:r>
              <a:rPr lang="ru-RU" sz="2400" b="1" dirty="0" err="1" smtClean="0">
                <a:solidFill>
                  <a:srgbClr val="002060"/>
                </a:solidFill>
              </a:rPr>
              <a:t>зада́ть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0113" y="322660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Е́сли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глаго́л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о̅твеча́ет</a:t>
            </a:r>
            <a:r>
              <a:rPr lang="ru-RU" sz="2400" b="1" dirty="0" smtClean="0">
                <a:solidFill>
                  <a:srgbClr val="002060"/>
                </a:solidFill>
              </a:rPr>
              <a:t> на </a:t>
            </a:r>
            <a:r>
              <a:rPr lang="ru-RU" sz="2400" b="1" dirty="0" err="1" smtClean="0">
                <a:solidFill>
                  <a:srgbClr val="002060"/>
                </a:solidFill>
              </a:rPr>
              <a:t>во̅про́с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…………………….,  то </a:t>
            </a:r>
            <a:r>
              <a:rPr lang="ru-RU" sz="2400" b="1" dirty="0" err="1" smtClean="0">
                <a:solidFill>
                  <a:srgbClr val="002060"/>
                </a:solidFill>
              </a:rPr>
              <a:t>пи́шем</a:t>
            </a:r>
            <a:r>
              <a:rPr lang="ru-RU" sz="2400" b="1" dirty="0" smtClean="0">
                <a:solidFill>
                  <a:srgbClr val="002060"/>
                </a:solidFill>
              </a:rPr>
              <a:t> -ТСЯ.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0113" y="469996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Е́сли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глаго́л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о̅твеча́ет</a:t>
            </a:r>
            <a:r>
              <a:rPr lang="ru-RU" sz="2400" b="1" dirty="0" smtClean="0">
                <a:solidFill>
                  <a:srgbClr val="002060"/>
                </a:solidFill>
              </a:rPr>
              <a:t> на </a:t>
            </a:r>
            <a:r>
              <a:rPr lang="ru-RU" sz="2400" b="1" dirty="0" err="1" smtClean="0">
                <a:solidFill>
                  <a:srgbClr val="002060"/>
                </a:solidFill>
              </a:rPr>
              <a:t>во̅про́с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……………………., то </a:t>
            </a:r>
            <a:r>
              <a:rPr lang="ru-RU" sz="2400" b="1" dirty="0" err="1" smtClean="0">
                <a:solidFill>
                  <a:srgbClr val="002060"/>
                </a:solidFill>
              </a:rPr>
              <a:t>пи́шем</a:t>
            </a:r>
            <a:r>
              <a:rPr lang="ru-RU" sz="2400" b="1" dirty="0" smtClean="0">
                <a:solidFill>
                  <a:srgbClr val="002060"/>
                </a:solidFill>
              </a:rPr>
              <a:t> -ТЬСЯ.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аыц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2948" y="1843370"/>
            <a:ext cx="3021928" cy="30219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43431" y="2142967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во</a:t>
            </a:r>
            <a:r>
              <a:rPr lang="en-US" sz="2400" b="1" dirty="0" smtClean="0">
                <a:solidFill>
                  <a:srgbClr val="FF0000"/>
                </a:solidFill>
              </a:rPr>
              <a:t>̅</a:t>
            </a:r>
            <a:r>
              <a:rPr lang="ru-RU" sz="2400" b="1" dirty="0" smtClean="0">
                <a:solidFill>
                  <a:srgbClr val="FF0000"/>
                </a:solidFill>
              </a:rPr>
              <a:t>про</a:t>
            </a:r>
            <a:r>
              <a:rPr lang="en-US" sz="2400" b="1" dirty="0" smtClean="0">
                <a:solidFill>
                  <a:srgbClr val="FF0000"/>
                </a:solidFill>
              </a:rPr>
              <a:t>́</a:t>
            </a:r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0948" y="3504081"/>
            <a:ext cx="1751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ч</a:t>
            </a:r>
            <a:r>
              <a:rPr lang="en-US" sz="2400" b="1" dirty="0" smtClean="0">
                <a:solidFill>
                  <a:srgbClr val="FF0000"/>
                </a:solidFill>
              </a:rPr>
              <a:t>̅</a:t>
            </a:r>
            <a:r>
              <a:rPr lang="ru-RU" sz="2400" b="1" dirty="0" smtClean="0">
                <a:solidFill>
                  <a:srgbClr val="FF0000"/>
                </a:solidFill>
              </a:rPr>
              <a:t>то де</a:t>
            </a:r>
            <a:r>
              <a:rPr lang="en-US" sz="2400" b="1" dirty="0" smtClean="0">
                <a:solidFill>
                  <a:srgbClr val="FF0000"/>
                </a:solidFill>
              </a:rPr>
              <a:t>́</a:t>
            </a:r>
            <a:r>
              <a:rPr lang="ru-RU" sz="2400" b="1" dirty="0" smtClean="0">
                <a:solidFill>
                  <a:srgbClr val="FF0000"/>
                </a:solidFill>
              </a:rPr>
              <a:t>лает?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0948" y="4949330"/>
            <a:ext cx="1747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en-US" sz="2400" b="1" dirty="0">
                <a:solidFill>
                  <a:srgbClr val="FF0000"/>
                </a:solidFill>
              </a:rPr>
              <a:t>̅</a:t>
            </a:r>
            <a:r>
              <a:rPr lang="ru-RU" sz="2400" b="1" dirty="0">
                <a:solidFill>
                  <a:srgbClr val="FF0000"/>
                </a:solidFill>
              </a:rPr>
              <a:t>то де</a:t>
            </a:r>
            <a:r>
              <a:rPr lang="en-US" sz="2400" b="1" dirty="0">
                <a:solidFill>
                  <a:srgbClr val="FF0000"/>
                </a:solidFill>
              </a:rPr>
              <a:t>́</a:t>
            </a:r>
            <a:r>
              <a:rPr lang="ru-RU" sz="2400" b="1" dirty="0" err="1">
                <a:solidFill>
                  <a:srgbClr val="FF0000"/>
                </a:solidFill>
              </a:rPr>
              <a:t>лать</a:t>
            </a:r>
            <a:r>
              <a:rPr lang="ru-RU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250" y="552450"/>
            <a:ext cx="2180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92D050"/>
                </a:solidFill>
              </a:rPr>
              <a:t>Вста́в̅ь</a:t>
            </a:r>
            <a:r>
              <a:rPr lang="ru-RU" sz="2800" b="1" dirty="0" smtClean="0">
                <a:solidFill>
                  <a:srgbClr val="92D050"/>
                </a:solidFill>
              </a:rPr>
              <a:t> </a:t>
            </a:r>
            <a:r>
              <a:rPr lang="ru-RU" sz="2800" b="1" dirty="0" err="1" smtClean="0">
                <a:solidFill>
                  <a:srgbClr val="92D050"/>
                </a:solidFill>
              </a:rPr>
              <a:t>сло̅ва</a:t>
            </a:r>
            <a:r>
              <a:rPr lang="ru-RU" sz="2800" b="1" dirty="0" smtClean="0">
                <a:solidFill>
                  <a:srgbClr val="92D050"/>
                </a:solidFill>
              </a:rPr>
              <a:t>́</a:t>
            </a:r>
            <a:endParaRPr lang="ru-RU" sz="28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6377" y="1826741"/>
            <a:ext cx="759124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про̅ве́рим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зна́ния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 теме «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Мо̅рфо̅ло̅ги́ческие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при́знаки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глаго́ла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»;</a:t>
            </a:r>
          </a:p>
          <a:p>
            <a:pPr marL="342900" indent="-342900"/>
            <a:endParaRPr lang="ru-RU" sz="2800" b="1" dirty="0" smtClean="0">
              <a:latin typeface="TruthCYR Ligh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по̅в̅то̅ри́м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право̅писа́ние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глаго́ло̅в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̅;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8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вы́по̅лним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интере́сные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зада́ния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84066" y="561519"/>
            <a:ext cx="1789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Comic Sans MS" pitchFamily="66" charset="0"/>
              </a:rPr>
              <a:t>Зада́чи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7646" y="4802711"/>
            <a:ext cx="1740731" cy="1487460"/>
          </a:xfrm>
          <a:prstGeom prst="rect">
            <a:avLst/>
          </a:prstGeom>
        </p:spPr>
      </p:pic>
      <p:pic>
        <p:nvPicPr>
          <p:cNvPr id="1028" name="Picture 4" descr="ᐈ Галочка зеленая фото, фотографии зеленая галочка | скачать на  Depositphotos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7762875" y="2425701"/>
            <a:ext cx="698499" cy="698499"/>
          </a:xfrm>
          <a:prstGeom prst="rect">
            <a:avLst/>
          </a:prstGeom>
          <a:noFill/>
        </p:spPr>
      </p:pic>
      <p:pic>
        <p:nvPicPr>
          <p:cNvPr id="7" name="Picture 4" descr="ᐈ Галочка зеленая фото, фотографии зеленая галочка | скачать на  Depositphotos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7115175" y="3254376"/>
            <a:ext cx="698499" cy="698499"/>
          </a:xfrm>
          <a:prstGeom prst="rect">
            <a:avLst/>
          </a:prstGeom>
          <a:noFill/>
        </p:spPr>
      </p:pic>
      <p:pic>
        <p:nvPicPr>
          <p:cNvPr id="8" name="Picture 4" descr="ᐈ Галочка зеленая фото, фотографии зеленая галочка | скачать на  Depositphotos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6829425" y="4168776"/>
            <a:ext cx="698499" cy="6984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793393"/>
            <a:ext cx="2008613" cy="13963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1320" y="1718600"/>
            <a:ext cx="73087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отметку 3-4: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Спишите текст, вставьте пропущенные буквы и знаки препинания. Выполните морфологический разбор глагола.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Закончилось</a:t>
            </a:r>
            <a:r>
              <a:rPr lang="ru-RU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(3)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время зимы и в..сна вступила в свои права. Дни становят..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длиннее. Птицы вес..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поют и готовят..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к летнему сезону. На деревьях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нач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нают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распускат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первые почки. Земля согревает..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солнечным светом и оживает.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5947" y="526212"/>
            <a:ext cx="359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00B050"/>
                </a:solidFill>
              </a:rPr>
              <a:t>До̅ма́шнее</a:t>
            </a:r>
            <a:r>
              <a:rPr lang="ru-RU" sz="3200" dirty="0" smtClean="0">
                <a:solidFill>
                  <a:srgbClr val="00B050"/>
                </a:solidFill>
              </a:rPr>
              <a:t> </a:t>
            </a:r>
            <a:r>
              <a:rPr lang="ru-RU" sz="3200" dirty="0" err="1" smtClean="0">
                <a:solidFill>
                  <a:srgbClr val="00B050"/>
                </a:solidFill>
              </a:rPr>
              <a:t>зада́ние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7207" y="3911083"/>
            <a:ext cx="7605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отметку 5:</a:t>
            </a:r>
            <a:b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Спишите текст, вставьте пропущенные буквы и знаки препинания. Выполните все языковые разборы.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9625" y="4737438"/>
            <a:ext cx="716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Закончилось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(3)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время зимы и в..сна вступила в свои права. Дни становят..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длиннее. Птицы вес..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поют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(1)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готовят..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к летнему сезону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(4)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На деревьях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нач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нают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распускат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первые почки. Земля согревает..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солнечным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(2)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светом и оживает.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1070"/>
            <a:ext cx="8228746" cy="149962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650" y="2044700"/>
            <a:ext cx="7077075" cy="3698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</a:t>
            </a: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97682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543050"/>
            <a:ext cx="5188914" cy="380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77000" y="2076450"/>
            <a:ext cx="12634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Приро</a:t>
            </a:r>
            <a:r>
              <a:rPr lang="en-US" dirty="0" smtClean="0"/>
              <a:t>́</a:t>
            </a:r>
            <a:r>
              <a:rPr lang="ru-RU" dirty="0" smtClean="0"/>
              <a:t>да …</a:t>
            </a:r>
          </a:p>
          <a:p>
            <a:endParaRPr lang="ru-RU" dirty="0" smtClean="0"/>
          </a:p>
          <a:p>
            <a:r>
              <a:rPr lang="ru-RU" dirty="0" smtClean="0"/>
              <a:t>Лёд…</a:t>
            </a:r>
          </a:p>
          <a:p>
            <a:endParaRPr lang="ru-RU" dirty="0" smtClean="0"/>
          </a:p>
          <a:p>
            <a:r>
              <a:rPr lang="ru-RU" dirty="0" err="1" smtClean="0"/>
              <a:t>Пти</a:t>
            </a:r>
            <a:r>
              <a:rPr lang="en-US" dirty="0" smtClean="0"/>
              <a:t>́</a:t>
            </a:r>
            <a:r>
              <a:rPr lang="ru-RU" dirty="0" err="1" smtClean="0"/>
              <a:t>цы</a:t>
            </a:r>
            <a:r>
              <a:rPr lang="ru-RU" dirty="0" smtClean="0"/>
              <a:t>…</a:t>
            </a:r>
          </a:p>
          <a:p>
            <a:endParaRPr lang="ru-RU" dirty="0" smtClean="0"/>
          </a:p>
          <a:p>
            <a:r>
              <a:rPr lang="ru-RU" dirty="0" smtClean="0"/>
              <a:t>Земля</a:t>
            </a:r>
            <a:r>
              <a:rPr lang="en-US" dirty="0" smtClean="0"/>
              <a:t>́</a:t>
            </a:r>
            <a:r>
              <a:rPr lang="ru-RU" dirty="0" smtClean="0"/>
              <a:t>…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9243" y="5686425"/>
            <a:ext cx="5555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</a:t>
            </a:r>
            <a:r>
              <a:rPr lang="en-US" dirty="0" smtClean="0"/>
              <a:t>́</a:t>
            </a:r>
            <a:r>
              <a:rPr lang="ru-RU" dirty="0" smtClean="0"/>
              <a:t>дуются,     просыпа</a:t>
            </a:r>
            <a:r>
              <a:rPr lang="en-US" dirty="0" smtClean="0"/>
              <a:t>́</a:t>
            </a:r>
            <a:r>
              <a:rPr lang="ru-RU" dirty="0" err="1" smtClean="0"/>
              <a:t>ется</a:t>
            </a:r>
            <a:r>
              <a:rPr lang="ru-RU" dirty="0" smtClean="0"/>
              <a:t>,     </a:t>
            </a:r>
            <a:r>
              <a:rPr lang="ru-RU" dirty="0" err="1" smtClean="0"/>
              <a:t>тре</a:t>
            </a:r>
            <a:r>
              <a:rPr lang="en-US" dirty="0" smtClean="0"/>
              <a:t>́</a:t>
            </a:r>
            <a:r>
              <a:rPr lang="ru-RU" dirty="0" err="1" smtClean="0"/>
              <a:t>скается</a:t>
            </a:r>
            <a:r>
              <a:rPr lang="ru-RU" dirty="0" smtClean="0"/>
              <a:t>,     нагрева</a:t>
            </a:r>
            <a:r>
              <a:rPr lang="en-US" dirty="0" smtClean="0"/>
              <a:t>́</a:t>
            </a:r>
            <a:r>
              <a:rPr lang="ru-RU" dirty="0" err="1" smtClean="0"/>
              <a:t>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14418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2474" y="1972437"/>
            <a:ext cx="77982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libri Light" pitchFamily="34" charset="0"/>
              </a:rPr>
              <a:t>Что </a:t>
            </a:r>
            <a:r>
              <a:rPr lang="ru-RU" sz="2400" b="1" dirty="0" err="1" smtClean="0">
                <a:latin typeface="Calibri Light" pitchFamily="34" charset="0"/>
              </a:rPr>
              <a:t>тако́е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глаго́л</a:t>
            </a:r>
            <a:r>
              <a:rPr lang="vi-VN" sz="2400" b="1" dirty="0" smtClean="0">
                <a:latin typeface="Calibri Light" pitchFamily="34" charset="0"/>
              </a:rPr>
              <a:t>? </a:t>
            </a:r>
            <a:r>
              <a:rPr lang="vi-VN" sz="2400" b="1" dirty="0" smtClean="0">
                <a:solidFill>
                  <a:srgbClr val="7030A0"/>
                </a:solidFill>
                <a:latin typeface="Calibri Light" pitchFamily="34" charset="0"/>
              </a:rPr>
              <a:t>(про̅чита́й с во̅про̅си́тельно̅й инто̅на́цией)</a:t>
            </a:r>
            <a:endParaRPr lang="ru-RU" sz="2400" b="1" dirty="0" smtClean="0">
              <a:solidFill>
                <a:srgbClr val="7030A0"/>
              </a:solidFill>
              <a:latin typeface="Calibri Light" pitchFamily="34" charset="0"/>
            </a:endParaRPr>
          </a:p>
          <a:p>
            <a:endParaRPr lang="vi-VN" sz="2400" b="1" dirty="0" smtClean="0">
              <a:solidFill>
                <a:srgbClr val="7030A0"/>
              </a:solidFill>
              <a:latin typeface="Calibri Light" pitchFamily="34" charset="0"/>
            </a:endParaRPr>
          </a:p>
          <a:p>
            <a:r>
              <a:rPr lang="ru-RU" sz="2400" b="1" dirty="0" err="1" smtClean="0">
                <a:solidFill>
                  <a:srgbClr val="0070C0"/>
                </a:solidFill>
                <a:latin typeface="Calibri Light" pitchFamily="34" charset="0"/>
              </a:rPr>
              <a:t>Глаго́л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vi-VN" sz="2400" b="1" dirty="0" smtClean="0">
                <a:latin typeface="Calibri Light" pitchFamily="34" charset="0"/>
              </a:rPr>
              <a:t>– это̅ </a:t>
            </a:r>
            <a:r>
              <a:rPr lang="ru-RU" sz="2400" b="1" dirty="0" err="1" smtClean="0">
                <a:latin typeface="Calibri Light" pitchFamily="34" charset="0"/>
              </a:rPr>
              <a:t>само̅сто̅я́тельная</a:t>
            </a:r>
            <a:r>
              <a:rPr lang="ru-RU" sz="2400" b="1" dirty="0" smtClean="0">
                <a:latin typeface="Calibri Light" pitchFamily="34" charset="0"/>
              </a:rPr>
              <a:t> часть речи,</a:t>
            </a:r>
            <a:r>
              <a:rPr lang="vi-VN" sz="2400" b="1" dirty="0">
                <a:solidFill>
                  <a:prstClr val="black"/>
                </a:solidFill>
                <a:latin typeface="Calibri Light" pitchFamily="34" charset="0"/>
              </a:rPr>
              <a:t> /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ко̅то́рая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о̅бо̅знача́ет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де́йствие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предме́та</a:t>
            </a:r>
            <a:r>
              <a:rPr lang="vi-VN" sz="2400" b="1" dirty="0" smtClean="0">
                <a:latin typeface="Calibri Light" pitchFamily="34" charset="0"/>
              </a:rPr>
              <a:t>.//</a:t>
            </a:r>
            <a:r>
              <a:rPr lang="ru-RU" sz="2400" b="1" dirty="0" smtClean="0">
                <a:latin typeface="Calibri Light" pitchFamily="34" charset="0"/>
              </a:rPr>
              <a:t/>
            </a:r>
            <a:br>
              <a:rPr lang="ru-RU" sz="2400" b="1" dirty="0" smtClean="0">
                <a:latin typeface="Calibri Light" pitchFamily="34" charset="0"/>
              </a:rPr>
            </a:br>
            <a:endParaRPr lang="vi-VN" sz="2400" b="1" dirty="0" smtClean="0">
              <a:latin typeface="Calibri Light" pitchFamily="34" charset="0"/>
            </a:endParaRPr>
          </a:p>
          <a:p>
            <a:r>
              <a:rPr lang="vi-VN" sz="2400" b="1" dirty="0" smtClean="0">
                <a:latin typeface="Calibri Light" pitchFamily="34" charset="0"/>
              </a:rPr>
              <a:t>Назо̅ви́</a:t>
            </a:r>
            <a:r>
              <a:rPr lang="ru-RU" sz="2400" b="1" dirty="0" smtClean="0">
                <a:latin typeface="Calibri Light" pitchFamily="34" charset="0"/>
              </a:rPr>
              <a:t>те</a:t>
            </a:r>
            <a:r>
              <a:rPr lang="vi-VN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мо̅рфо̅ло̅ги́ческие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при́знаки</a:t>
            </a:r>
            <a:r>
              <a:rPr lang="ru-RU" sz="2400" b="1" dirty="0" smtClean="0">
                <a:latin typeface="Calibri Light" pitchFamily="34" charset="0"/>
              </a:rPr>
              <a:t> </a:t>
            </a:r>
            <a:r>
              <a:rPr lang="ru-RU" sz="2400" b="1" dirty="0" err="1" smtClean="0">
                <a:latin typeface="Calibri Light" pitchFamily="34" charset="0"/>
              </a:rPr>
              <a:t>глаго́ла</a:t>
            </a:r>
            <a:r>
              <a:rPr lang="ru-RU" sz="2400" b="1" dirty="0" smtClean="0">
                <a:latin typeface="Calibri Light" pitchFamily="34" charset="0"/>
              </a:rPr>
              <a:t>.</a:t>
            </a:r>
          </a:p>
          <a:p>
            <a:endParaRPr lang="vi-VN" sz="2400" b="1" dirty="0" smtClean="0">
              <a:latin typeface="Calibri Light" pitchFamily="34" charset="0"/>
            </a:endParaRPr>
          </a:p>
          <a:p>
            <a:r>
              <a:rPr lang="vi-VN" sz="2400" b="1" dirty="0" smtClean="0">
                <a:solidFill>
                  <a:srgbClr val="7030A0"/>
                </a:solidFill>
                <a:latin typeface="Calibri Light" pitchFamily="34" charset="0"/>
              </a:rPr>
              <a:t>Про̅чита́й</a:t>
            </a:r>
            <a:r>
              <a:rPr lang="ru-RU" sz="2400" b="1" dirty="0" smtClean="0">
                <a:solidFill>
                  <a:srgbClr val="7030A0"/>
                </a:solidFill>
                <a:latin typeface="Calibri Light" pitchFamily="34" charset="0"/>
              </a:rPr>
              <a:t>те</a:t>
            </a:r>
            <a:r>
              <a:rPr lang="vi-VN" sz="2400" b="1" dirty="0" smtClean="0">
                <a:solidFill>
                  <a:srgbClr val="7030A0"/>
                </a:solidFill>
                <a:latin typeface="Calibri Light" pitchFamily="34" charset="0"/>
              </a:rPr>
              <a:t> с͜ инто̅на́цией перечисле́ния:</a:t>
            </a:r>
          </a:p>
          <a:p>
            <a:r>
              <a:rPr lang="ru-RU" sz="2400" b="1" dirty="0" err="1" smtClean="0">
                <a:latin typeface="Calibri Light" pitchFamily="34" charset="0"/>
              </a:rPr>
              <a:t>вре</a:t>
            </a:r>
            <a:r>
              <a:rPr lang="en-US" sz="2400" b="1" dirty="0" smtClean="0">
                <a:latin typeface="Calibri Light" pitchFamily="34" charset="0"/>
              </a:rPr>
              <a:t>́</a:t>
            </a:r>
            <a:r>
              <a:rPr lang="ru-RU" sz="2400" b="1" dirty="0" err="1" smtClean="0">
                <a:latin typeface="Calibri Light" pitchFamily="34" charset="0"/>
              </a:rPr>
              <a:t>мя</a:t>
            </a:r>
            <a:r>
              <a:rPr lang="vi-VN" sz="2400" b="1" dirty="0" smtClean="0">
                <a:latin typeface="Calibri Light" pitchFamily="34" charset="0"/>
              </a:rPr>
              <a:t>,/</a:t>
            </a:r>
            <a:r>
              <a:rPr lang="ru-RU" sz="2400" b="1" dirty="0" smtClean="0">
                <a:latin typeface="Calibri Light" pitchFamily="34" charset="0"/>
              </a:rPr>
              <a:t>вид</a:t>
            </a:r>
            <a:r>
              <a:rPr lang="en-US" sz="2400" b="1" dirty="0" smtClean="0">
                <a:latin typeface="Calibri Light" pitchFamily="34" charset="0"/>
              </a:rPr>
              <a:t>̅</a:t>
            </a:r>
            <a:r>
              <a:rPr lang="vi-VN" sz="2400" b="1" dirty="0" smtClean="0">
                <a:latin typeface="Calibri Light" pitchFamily="34" charset="0"/>
              </a:rPr>
              <a:t>,/ </a:t>
            </a:r>
            <a:r>
              <a:rPr lang="ru-RU" sz="2400" b="1" dirty="0" err="1" smtClean="0">
                <a:latin typeface="Calibri Light" pitchFamily="34" charset="0"/>
              </a:rPr>
              <a:t>спряже</a:t>
            </a:r>
            <a:r>
              <a:rPr lang="en-US" sz="2400" b="1" dirty="0" smtClean="0">
                <a:latin typeface="Calibri Light" pitchFamily="34" charset="0"/>
              </a:rPr>
              <a:t>́</a:t>
            </a:r>
            <a:r>
              <a:rPr lang="ru-RU" sz="2400" b="1" dirty="0" err="1" smtClean="0">
                <a:latin typeface="Calibri Light" pitchFamily="34" charset="0"/>
              </a:rPr>
              <a:t>ние</a:t>
            </a:r>
            <a:r>
              <a:rPr lang="vi-VN" sz="2400" b="1" dirty="0" smtClean="0">
                <a:latin typeface="Calibri Light" pitchFamily="34" charset="0"/>
              </a:rPr>
              <a:t>,/ </a:t>
            </a:r>
            <a:r>
              <a:rPr lang="ru-RU" sz="2400" b="1" dirty="0" smtClean="0">
                <a:latin typeface="Calibri Light" pitchFamily="34" charset="0"/>
              </a:rPr>
              <a:t>число</a:t>
            </a:r>
            <a:r>
              <a:rPr lang="en-US" sz="2400" b="1" dirty="0" smtClean="0">
                <a:latin typeface="Calibri Light" pitchFamily="34" charset="0"/>
              </a:rPr>
              <a:t>́</a:t>
            </a:r>
            <a:r>
              <a:rPr lang="ru-RU" sz="2400" b="1" dirty="0" smtClean="0">
                <a:latin typeface="Calibri Light" pitchFamily="34" charset="0"/>
              </a:rPr>
              <a:t>, /лицо</a:t>
            </a:r>
            <a:r>
              <a:rPr lang="en-US" sz="2400" b="1" dirty="0" smtClean="0">
                <a:latin typeface="Calibri Light" pitchFamily="34" charset="0"/>
              </a:rPr>
              <a:t>́</a:t>
            </a:r>
            <a:r>
              <a:rPr lang="ru-RU" sz="2400" b="1" dirty="0" smtClean="0">
                <a:latin typeface="Calibri Light" pitchFamily="34" charset="0"/>
              </a:rPr>
              <a:t>,/ </a:t>
            </a:r>
            <a:r>
              <a:rPr lang="ru-RU" sz="2400" b="1" dirty="0" err="1" smtClean="0">
                <a:latin typeface="Calibri Light" pitchFamily="34" charset="0"/>
              </a:rPr>
              <a:t>накло</a:t>
            </a:r>
            <a:r>
              <a:rPr lang="en-US" sz="2400" b="1" dirty="0" smtClean="0">
                <a:latin typeface="Calibri Light" pitchFamily="34" charset="0"/>
              </a:rPr>
              <a:t>̅</a:t>
            </a:r>
            <a:r>
              <a:rPr lang="ru-RU" sz="2400" b="1" dirty="0" smtClean="0">
                <a:latin typeface="Calibri Light" pitchFamily="34" charset="0"/>
              </a:rPr>
              <a:t>не</a:t>
            </a:r>
            <a:r>
              <a:rPr lang="en-US" sz="2400" b="1" dirty="0" smtClean="0">
                <a:latin typeface="Calibri Light" pitchFamily="34" charset="0"/>
              </a:rPr>
              <a:t>́</a:t>
            </a:r>
            <a:r>
              <a:rPr lang="ru-RU" sz="2400" b="1" dirty="0" err="1" smtClean="0">
                <a:latin typeface="Calibri Light" pitchFamily="34" charset="0"/>
              </a:rPr>
              <a:t>ние</a:t>
            </a:r>
            <a:endParaRPr lang="vi-VN" sz="2400" b="1" dirty="0">
              <a:latin typeface="Calibri Ligh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39837" y="613278"/>
            <a:ext cx="4450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800" b="1" dirty="0" smtClean="0">
                <a:solidFill>
                  <a:srgbClr val="00B050"/>
                </a:solidFill>
                <a:latin typeface="Calibri Light" pitchFamily="34" charset="0"/>
              </a:rPr>
              <a:t>ФО</a:t>
            </a:r>
            <a:r>
              <a:rPr lang="ru-RU" sz="2800" b="1" dirty="0" smtClean="0">
                <a:solidFill>
                  <a:srgbClr val="00B050"/>
                </a:solidFill>
                <a:latin typeface="Calibri Light" pitchFamily="34" charset="0"/>
              </a:rPr>
              <a:t>̅</a:t>
            </a:r>
            <a:r>
              <a:rPr lang="vi-VN" sz="2800" b="1" dirty="0" smtClean="0">
                <a:solidFill>
                  <a:srgbClr val="00B050"/>
                </a:solidFill>
                <a:latin typeface="Calibri Light" pitchFamily="34" charset="0"/>
              </a:rPr>
              <a:t>Н</a:t>
            </a:r>
            <a:r>
              <a:rPr lang="ru-RU" sz="2800" b="1" dirty="0" smtClean="0">
                <a:solidFill>
                  <a:srgbClr val="00B050"/>
                </a:solidFill>
                <a:latin typeface="Calibri Light" pitchFamily="34" charset="0"/>
              </a:rPr>
              <a:t>ЕТИ́ЧЕСКАЯ   РАЗМИ́НКА</a:t>
            </a:r>
            <a:endParaRPr lang="vi-VN" sz="2800" b="1" dirty="0" smtClean="0">
              <a:solidFill>
                <a:srgbClr val="00B050"/>
              </a:solidFill>
              <a:latin typeface="Calibri Light" pitchFamily="34" charset="0"/>
            </a:endParaRPr>
          </a:p>
        </p:txBody>
      </p:sp>
      <p:pic>
        <p:nvPicPr>
          <p:cNvPr id="7" name="Рисунок 6" descr="10967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5484" y="3341732"/>
            <a:ext cx="1505271" cy="1202066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6377" y="1826741"/>
            <a:ext cx="759124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про̅ве́рим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зна́ния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 теме «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Мо̅рфо̅ло̅ги́ческие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при́знаки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глаго́ла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»;</a:t>
            </a:r>
          </a:p>
          <a:p>
            <a:pPr marL="342900" indent="-342900"/>
            <a:endParaRPr lang="ru-RU" sz="2800" b="1" dirty="0" smtClean="0">
              <a:latin typeface="TruthCYR Ligh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по̅в̅то̅ри́м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право̅писа́ние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глаго́ло̅в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̅;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8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вы́по̅лним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интере́сные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зада́ния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84066" y="561519"/>
            <a:ext cx="1789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Comic Sans MS" pitchFamily="66" charset="0"/>
              </a:rPr>
              <a:t>Зада́чи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7646" y="4802711"/>
            <a:ext cx="1740731" cy="1487460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0"/>
          <p:cNvSpPr>
            <a:spLocks noChangeArrowheads="1"/>
          </p:cNvSpPr>
          <p:nvPr/>
        </p:nvSpPr>
        <p:spPr bwMode="auto">
          <a:xfrm>
            <a:off x="888521" y="521900"/>
            <a:ext cx="7366958" cy="609600"/>
          </a:xfrm>
          <a:prstGeom prst="roundRect">
            <a:avLst>
              <a:gd name="adj" fmla="val 1041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dirty="0" err="1" smtClean="0">
                <a:solidFill>
                  <a:srgbClr val="00B050"/>
                </a:solidFill>
              </a:rPr>
              <a:t>В̅спо̅мина́ем</a:t>
            </a:r>
            <a:r>
              <a:rPr lang="ru-RU" sz="3600" dirty="0" smtClean="0">
                <a:solidFill>
                  <a:srgbClr val="00B050"/>
                </a:solidFill>
              </a:rPr>
              <a:t> </a:t>
            </a:r>
            <a:r>
              <a:rPr lang="ru-RU" sz="3600" dirty="0">
                <a:solidFill>
                  <a:srgbClr val="00B050"/>
                </a:solidFill>
              </a:rPr>
              <a:t>то, </a:t>
            </a:r>
            <a:r>
              <a:rPr lang="ru-RU" sz="3600" dirty="0" err="1" smtClean="0">
                <a:solidFill>
                  <a:srgbClr val="00B050"/>
                </a:solidFill>
              </a:rPr>
              <a:t>ч̅то</a:t>
            </a:r>
            <a:r>
              <a:rPr lang="ru-RU" sz="3600" dirty="0" smtClean="0">
                <a:solidFill>
                  <a:srgbClr val="00B050"/>
                </a:solidFill>
              </a:rPr>
              <a:t> </a:t>
            </a:r>
            <a:r>
              <a:rPr lang="ru-RU" sz="3600" dirty="0" err="1" smtClean="0">
                <a:solidFill>
                  <a:srgbClr val="00B050"/>
                </a:solidFill>
              </a:rPr>
              <a:t>зна́ем</a:t>
            </a:r>
            <a:endParaRPr lang="ru-RU" sz="3600" dirty="0">
              <a:solidFill>
                <a:srgbClr val="00B050"/>
              </a:solidFill>
            </a:endParaRPr>
          </a:p>
        </p:txBody>
      </p:sp>
      <p:pic>
        <p:nvPicPr>
          <p:cNvPr id="9" name="Picture 9" descr="http://img-fotki.yandex.ru/get/3009/inmira.3c/0_3a853_8bfbf0e6_L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1770" y="1627517"/>
            <a:ext cx="13287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3890514" y="3476443"/>
            <a:ext cx="1923691" cy="1345722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Мо̅рфо̅ло̅-ги́ческие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при́знаки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глаго́ла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2667592">
            <a:off x="5374254" y="4934311"/>
            <a:ext cx="2130725" cy="914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err="1" smtClean="0">
                <a:solidFill>
                  <a:srgbClr val="0070C0"/>
                </a:solidFill>
              </a:rPr>
              <a:t>Спряже́ние</a:t>
            </a:r>
            <a:endParaRPr lang="ru-RU" sz="2000" b="1" dirty="0"/>
          </a:p>
        </p:txBody>
      </p:sp>
      <p:sp>
        <p:nvSpPr>
          <p:cNvPr id="11" name="Овал 10"/>
          <p:cNvSpPr/>
          <p:nvPr/>
        </p:nvSpPr>
        <p:spPr>
          <a:xfrm rot="16200000">
            <a:off x="4097950" y="5132717"/>
            <a:ext cx="1500996" cy="914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Лицо́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2436350">
            <a:off x="2274498" y="2622427"/>
            <a:ext cx="2035834" cy="89139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Вид̅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 rot="17591383">
            <a:off x="4540368" y="2061714"/>
            <a:ext cx="2035834" cy="914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70C0"/>
                </a:solidFill>
              </a:rPr>
              <a:t>Вре́мя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9441731">
            <a:off x="5544903" y="2702065"/>
            <a:ext cx="2130725" cy="90932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Число́</a:t>
            </a:r>
            <a:endParaRPr lang="ru-RU" sz="2400" b="1" dirty="0"/>
          </a:p>
        </p:txBody>
      </p:sp>
      <p:sp>
        <p:nvSpPr>
          <p:cNvPr id="15" name="Овал 14"/>
          <p:cNvSpPr/>
          <p:nvPr/>
        </p:nvSpPr>
        <p:spPr>
          <a:xfrm rot="15519175">
            <a:off x="3365757" y="2071920"/>
            <a:ext cx="1946377" cy="90864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Род̅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18920845">
            <a:off x="2096810" y="4918370"/>
            <a:ext cx="2284840" cy="914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err="1" smtClean="0">
                <a:solidFill>
                  <a:srgbClr val="0070C0"/>
                </a:solidFill>
              </a:rPr>
              <a:t>Накло̅не́ние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902882" y="3731197"/>
            <a:ext cx="2662649" cy="914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err="1" smtClean="0">
                <a:solidFill>
                  <a:srgbClr val="0070C0"/>
                </a:solidFill>
              </a:rPr>
              <a:t>Перехо́дно̅сть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129597" y="3728323"/>
            <a:ext cx="2662649" cy="914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err="1" smtClean="0">
                <a:solidFill>
                  <a:srgbClr val="0070C0"/>
                </a:solidFill>
              </a:rPr>
              <a:t>Во̅звра́тно̅сть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grpSp>
        <p:nvGrpSpPr>
          <p:cNvPr id="5" name="SMARTInkShape-Group4"/>
          <p:cNvGrpSpPr/>
          <p:nvPr/>
        </p:nvGrpSpPr>
        <p:grpSpPr>
          <a:xfrm>
            <a:off x="5662868" y="5222081"/>
            <a:ext cx="681594" cy="728664"/>
            <a:chOff x="5662868" y="5222081"/>
            <a:chExt cx="681594" cy="728664"/>
          </a:xfrm>
        </p:grpSpPr>
        <p:sp>
          <p:nvSpPr>
            <p:cNvPr id="2" name="SMARTInkShape-9"/>
            <p:cNvSpPr/>
            <p:nvPr>
              <p:custDataLst>
                <p:tags r:id="rId2"/>
              </p:custDataLst>
            </p:nvPr>
          </p:nvSpPr>
          <p:spPr>
            <a:xfrm>
              <a:off x="5662868" y="5622131"/>
              <a:ext cx="366458" cy="107201"/>
            </a:xfrm>
            <a:custGeom>
              <a:avLst/>
              <a:gdLst/>
              <a:ahLst/>
              <a:cxnLst/>
              <a:rect l="0" t="0" r="0" b="0"/>
              <a:pathLst>
                <a:path w="366458" h="107201">
                  <a:moveTo>
                    <a:pt x="366457" y="0"/>
                  </a:moveTo>
                  <a:lnTo>
                    <a:pt x="366457" y="0"/>
                  </a:lnTo>
                  <a:lnTo>
                    <a:pt x="332326" y="11377"/>
                  </a:lnTo>
                  <a:lnTo>
                    <a:pt x="311953" y="15523"/>
                  </a:lnTo>
                  <a:lnTo>
                    <a:pt x="288052" y="19080"/>
                  </a:lnTo>
                  <a:lnTo>
                    <a:pt x="261800" y="22245"/>
                  </a:lnTo>
                  <a:lnTo>
                    <a:pt x="246679" y="29911"/>
                  </a:lnTo>
                  <a:lnTo>
                    <a:pt x="238980" y="40578"/>
                  </a:lnTo>
                  <a:lnTo>
                    <a:pt x="236229" y="53247"/>
                  </a:lnTo>
                  <a:lnTo>
                    <a:pt x="239157" y="66454"/>
                  </a:lnTo>
                  <a:lnTo>
                    <a:pt x="255110" y="93829"/>
                  </a:lnTo>
                  <a:lnTo>
                    <a:pt x="235870" y="98272"/>
                  </a:lnTo>
                  <a:lnTo>
                    <a:pt x="197643" y="96470"/>
                  </a:lnTo>
                  <a:lnTo>
                    <a:pt x="146758" y="90508"/>
                  </a:lnTo>
                  <a:lnTo>
                    <a:pt x="104897" y="80976"/>
                  </a:lnTo>
                  <a:lnTo>
                    <a:pt x="69053" y="69065"/>
                  </a:lnTo>
                  <a:lnTo>
                    <a:pt x="37218" y="55569"/>
                  </a:lnTo>
                  <a:lnTo>
                    <a:pt x="6081" y="40572"/>
                  </a:lnTo>
                  <a:lnTo>
                    <a:pt x="0" y="36573"/>
                  </a:lnTo>
                  <a:lnTo>
                    <a:pt x="14203" y="43432"/>
                  </a:lnTo>
                  <a:lnTo>
                    <a:pt x="41927" y="57530"/>
                  </a:lnTo>
                  <a:lnTo>
                    <a:pt x="78666" y="76454"/>
                  </a:lnTo>
                  <a:lnTo>
                    <a:pt x="80140" y="89069"/>
                  </a:lnTo>
                  <a:lnTo>
                    <a:pt x="58105" y="97480"/>
                  </a:lnTo>
                  <a:lnTo>
                    <a:pt x="20395" y="103086"/>
                  </a:lnTo>
                  <a:lnTo>
                    <a:pt x="4780" y="106031"/>
                  </a:lnTo>
                  <a:lnTo>
                    <a:pt x="3895" y="107200"/>
                  </a:lnTo>
                  <a:lnTo>
                    <a:pt x="27519" y="107176"/>
                  </a:lnTo>
                  <a:lnTo>
                    <a:pt x="46042" y="107169"/>
                  </a:lnTo>
                  <a:lnTo>
                    <a:pt x="71651" y="106369"/>
                  </a:lnTo>
                  <a:lnTo>
                    <a:pt x="39659" y="99867"/>
                  </a:lnTo>
                  <a:lnTo>
                    <a:pt x="2126" y="78582"/>
                  </a:lnTo>
                </a:path>
              </a:pathLst>
            </a:custGeom>
            <a:ln w="19050">
              <a:solidFill>
                <a:srgbClr val="00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SMARTInkShape-10"/>
            <p:cNvSpPr/>
            <p:nvPr>
              <p:custDataLst>
                <p:tags r:id="rId3"/>
              </p:custDataLst>
            </p:nvPr>
          </p:nvSpPr>
          <p:spPr>
            <a:xfrm>
              <a:off x="6022181" y="5222081"/>
              <a:ext cx="35720" cy="64295"/>
            </a:xfrm>
            <a:custGeom>
              <a:avLst/>
              <a:gdLst/>
              <a:ahLst/>
              <a:cxnLst/>
              <a:rect l="0" t="0" r="0" b="0"/>
              <a:pathLst>
                <a:path w="35720" h="64295">
                  <a:moveTo>
                    <a:pt x="0" y="0"/>
                  </a:moveTo>
                  <a:lnTo>
                    <a:pt x="0" y="0"/>
                  </a:lnTo>
                  <a:lnTo>
                    <a:pt x="3792" y="15170"/>
                  </a:lnTo>
                  <a:lnTo>
                    <a:pt x="26120" y="50475"/>
                  </a:lnTo>
                  <a:lnTo>
                    <a:pt x="35719" y="64294"/>
                  </a:lnTo>
                </a:path>
              </a:pathLst>
            </a:custGeom>
            <a:ln w="19050">
              <a:solidFill>
                <a:srgbClr val="00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SMARTInkShape-11"/>
            <p:cNvSpPr/>
            <p:nvPr>
              <p:custDataLst>
                <p:tags r:id="rId4"/>
              </p:custDataLst>
            </p:nvPr>
          </p:nvSpPr>
          <p:spPr>
            <a:xfrm>
              <a:off x="5900738" y="5309161"/>
              <a:ext cx="443724" cy="641584"/>
            </a:xfrm>
            <a:custGeom>
              <a:avLst/>
              <a:gdLst/>
              <a:ahLst/>
              <a:cxnLst/>
              <a:rect l="0" t="0" r="0" b="0"/>
              <a:pathLst>
                <a:path w="443724" h="641584">
                  <a:moveTo>
                    <a:pt x="0" y="641583"/>
                  </a:moveTo>
                  <a:lnTo>
                    <a:pt x="0" y="641583"/>
                  </a:lnTo>
                  <a:lnTo>
                    <a:pt x="15875" y="638408"/>
                  </a:lnTo>
                  <a:lnTo>
                    <a:pt x="42333" y="633117"/>
                  </a:lnTo>
                  <a:lnTo>
                    <a:pt x="75847" y="626413"/>
                  </a:lnTo>
                  <a:lnTo>
                    <a:pt x="87871" y="614008"/>
                  </a:lnTo>
                  <a:lnTo>
                    <a:pt x="85568" y="597799"/>
                  </a:lnTo>
                  <a:lnTo>
                    <a:pt x="63430" y="562592"/>
                  </a:lnTo>
                  <a:lnTo>
                    <a:pt x="45654" y="533716"/>
                  </a:lnTo>
                  <a:lnTo>
                    <a:pt x="44723" y="519665"/>
                  </a:lnTo>
                  <a:lnTo>
                    <a:pt x="56389" y="491354"/>
                  </a:lnTo>
                  <a:lnTo>
                    <a:pt x="75333" y="471362"/>
                  </a:lnTo>
                  <a:lnTo>
                    <a:pt x="94600" y="454804"/>
                  </a:lnTo>
                  <a:lnTo>
                    <a:pt x="113578" y="425551"/>
                  </a:lnTo>
                  <a:lnTo>
                    <a:pt x="130246" y="394961"/>
                  </a:lnTo>
                  <a:lnTo>
                    <a:pt x="155093" y="395412"/>
                  </a:lnTo>
                  <a:lnTo>
                    <a:pt x="194677" y="399681"/>
                  </a:lnTo>
                  <a:lnTo>
                    <a:pt x="244084" y="406496"/>
                  </a:lnTo>
                  <a:lnTo>
                    <a:pt x="261942" y="402308"/>
                  </a:lnTo>
                  <a:lnTo>
                    <a:pt x="258765" y="390785"/>
                  </a:lnTo>
                  <a:lnTo>
                    <a:pt x="224544" y="359461"/>
                  </a:lnTo>
                  <a:lnTo>
                    <a:pt x="190814" y="332310"/>
                  </a:lnTo>
                  <a:lnTo>
                    <a:pt x="206584" y="328245"/>
                  </a:lnTo>
                  <a:lnTo>
                    <a:pt x="244085" y="330296"/>
                  </a:lnTo>
                  <a:lnTo>
                    <a:pt x="296073" y="336428"/>
                  </a:lnTo>
                  <a:lnTo>
                    <a:pt x="330555" y="336889"/>
                  </a:lnTo>
                  <a:lnTo>
                    <a:pt x="327526" y="333679"/>
                  </a:lnTo>
                  <a:lnTo>
                    <a:pt x="327888" y="329157"/>
                  </a:lnTo>
                  <a:lnTo>
                    <a:pt x="334640" y="317783"/>
                  </a:lnTo>
                  <a:lnTo>
                    <a:pt x="358279" y="304791"/>
                  </a:lnTo>
                  <a:lnTo>
                    <a:pt x="387041" y="289491"/>
                  </a:lnTo>
                  <a:lnTo>
                    <a:pt x="412159" y="259358"/>
                  </a:lnTo>
                  <a:lnTo>
                    <a:pt x="430449" y="228382"/>
                  </a:lnTo>
                  <a:lnTo>
                    <a:pt x="443723" y="203144"/>
                  </a:lnTo>
                  <a:lnTo>
                    <a:pt x="431546" y="179428"/>
                  </a:lnTo>
                  <a:lnTo>
                    <a:pt x="406760" y="148535"/>
                  </a:lnTo>
                  <a:lnTo>
                    <a:pt x="373567" y="112860"/>
                  </a:lnTo>
                  <a:lnTo>
                    <a:pt x="346675" y="81932"/>
                  </a:lnTo>
                  <a:lnTo>
                    <a:pt x="323986" y="54170"/>
                  </a:lnTo>
                  <a:lnTo>
                    <a:pt x="304096" y="28518"/>
                  </a:lnTo>
                  <a:lnTo>
                    <a:pt x="279897" y="0"/>
                  </a:lnTo>
                  <a:lnTo>
                    <a:pt x="278672" y="2723"/>
                  </a:lnTo>
                  <a:lnTo>
                    <a:pt x="285750" y="41508"/>
                  </a:lnTo>
                </a:path>
              </a:pathLst>
            </a:custGeom>
            <a:ln w="19050">
              <a:solidFill>
                <a:srgbClr val="00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SMARTInkShape-12"/>
          <p:cNvSpPr/>
          <p:nvPr>
            <p:custDataLst>
              <p:tags r:id="rId1"/>
            </p:custDataLst>
          </p:nvPr>
        </p:nvSpPr>
        <p:spPr>
          <a:xfrm>
            <a:off x="6343650" y="4986338"/>
            <a:ext cx="14289" cy="21432"/>
          </a:xfrm>
          <a:custGeom>
            <a:avLst/>
            <a:gdLst/>
            <a:ahLst/>
            <a:cxnLst/>
            <a:rect l="0" t="0" r="0" b="0"/>
            <a:pathLst>
              <a:path w="14289" h="21432">
                <a:moveTo>
                  <a:pt x="14288" y="21431"/>
                </a:moveTo>
                <a:lnTo>
                  <a:pt x="14288" y="21431"/>
                </a:lnTo>
                <a:lnTo>
                  <a:pt x="4469" y="10818"/>
                </a:lnTo>
                <a:lnTo>
                  <a:pt x="0" y="0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553" y="1638152"/>
            <a:ext cx="19018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38422" y="534837"/>
            <a:ext cx="2129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00B050"/>
                </a:solidFill>
              </a:rPr>
              <a:t>Про̅ве́рка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4669" y="1782792"/>
            <a:ext cx="151195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 – б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 – 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 – 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 – в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 – б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 – г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 – в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8 – 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9 – б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10 - а</a:t>
            </a:r>
          </a:p>
          <a:p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8909" y="1819000"/>
            <a:ext cx="15119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Вариант 2</a:t>
            </a:r>
          </a:p>
          <a:p>
            <a:endParaRPr lang="ru-RU" sz="2400" b="1" u="sng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52850" y="2181225"/>
            <a:ext cx="1828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 – г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 – в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 – 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 – б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 – б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 – г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 – в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8 – 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9 – б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10 - 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53125" y="3638550"/>
            <a:ext cx="266771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0 ошибок = </a:t>
            </a:r>
            <a:r>
              <a:rPr lang="ru-RU" sz="2800" b="1" dirty="0" smtClean="0">
                <a:solidFill>
                  <a:srgbClr val="FF0000"/>
                </a:solidFill>
              </a:rPr>
              <a:t>5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1 - 2 ошибки = </a:t>
            </a:r>
            <a:r>
              <a:rPr lang="ru-RU" sz="2800" b="1" dirty="0" smtClean="0">
                <a:solidFill>
                  <a:srgbClr val="FF0000"/>
                </a:solidFill>
              </a:rPr>
              <a:t>4</a:t>
            </a:r>
          </a:p>
          <a:p>
            <a:r>
              <a:rPr lang="ru-RU" sz="2800" b="1" dirty="0" smtClean="0"/>
              <a:t>3 - 5 ошибок = </a:t>
            </a:r>
            <a:r>
              <a:rPr lang="ru-RU" sz="2800" b="1" dirty="0" smtClean="0">
                <a:solidFill>
                  <a:srgbClr val="FF0000"/>
                </a:solidFill>
              </a:rPr>
              <a:t>3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0914231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861048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улыба́ет̅с̅я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844824"/>
            <a:ext cx="1926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хочу </a:t>
            </a:r>
            <a:r>
              <a:rPr lang="ru-RU" sz="2400" b="1" dirty="0" err="1" smtClean="0"/>
              <a:t>учи́т̅ь̅с̅я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02614" y="2397642"/>
            <a:ext cx="1961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двена</a:t>
            </a:r>
            <a:r>
              <a:rPr lang="ru-RU" sz="2400" b="1" dirty="0" smtClean="0"/>
              <a:t>́(</a:t>
            </a:r>
            <a:r>
              <a:rPr lang="ru-RU" sz="2400" b="1" dirty="0" err="1" smtClean="0"/>
              <a:t>д</a:t>
            </a:r>
            <a:r>
              <a:rPr lang="ru-RU" sz="2400" b="1" dirty="0" smtClean="0"/>
              <a:t>)</a:t>
            </a:r>
            <a:r>
              <a:rPr lang="ru-RU" sz="2400" b="1" dirty="0" err="1" smtClean="0"/>
              <a:t>цать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4581128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хва́лит̅с̅я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780928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руга́ет̅с̅я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70740" y="5658614"/>
            <a:ext cx="2191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буду </a:t>
            </a:r>
            <a:r>
              <a:rPr lang="ru-RU" sz="2400" b="1" dirty="0" err="1" smtClean="0"/>
              <a:t>труди́т̅ь̅с̅я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5952" y="50881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де́йствие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17408" y="3374245"/>
            <a:ext cx="126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сло̅ва́рь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11427" y="3916167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куса́т̅ь̅с̅я</a:t>
            </a:r>
            <a:r>
              <a:rPr lang="ru-RU" sz="2400" b="1" dirty="0"/>
              <a:t>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44924" y="1810318"/>
            <a:ext cx="1053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у́чит̅с̅я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88224" y="4797152"/>
            <a:ext cx="1305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руга́т̅ь̅с̅я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83310" y="2954182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тру́дный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60032" y="5229200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уку́с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957405" y="5739249"/>
            <a:ext cx="2365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хо́чет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улыба́т̅ь̅с̅я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00041" y="3895553"/>
            <a:ext cx="1164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улы́б̅ка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123728" y="76470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1065" y="518386"/>
            <a:ext cx="52245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00B050"/>
                </a:solidFill>
              </a:rPr>
              <a:t>Про̅чита́йте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</a:rPr>
              <a:t>то́лько</a:t>
            </a:r>
            <a:r>
              <a:rPr lang="ru-RU" sz="3200" b="1" dirty="0" smtClean="0">
                <a:solidFill>
                  <a:srgbClr val="00B050"/>
                </a:solidFill>
              </a:rPr>
              <a:t>̅ </a:t>
            </a:r>
            <a:r>
              <a:rPr lang="ru-RU" sz="3200" b="1" dirty="0" err="1" smtClean="0">
                <a:solidFill>
                  <a:srgbClr val="00B050"/>
                </a:solidFill>
              </a:rPr>
              <a:t>глаго́лы</a:t>
            </a:r>
            <a:r>
              <a:rPr lang="ru-RU" sz="3200" b="1" dirty="0" smtClean="0">
                <a:solidFill>
                  <a:srgbClr val="00B050"/>
                </a:solidFill>
              </a:rPr>
              <a:t>!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88324" y="1561381"/>
            <a:ext cx="2786332" cy="16131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806564" y="1631196"/>
            <a:ext cx="1314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i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Слы́шу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26133" y="2097019"/>
            <a:ext cx="10785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</a:rPr>
              <a:t>[</a:t>
            </a:r>
            <a:r>
              <a:rPr lang="ru-RU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</a:rPr>
              <a:t>ца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</a:rPr>
              <a:t>]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0" name="Стрелка вправо с вырезом 29"/>
          <p:cNvSpPr/>
          <p:nvPr/>
        </p:nvSpPr>
        <p:spPr>
          <a:xfrm rot="20639140">
            <a:off x="7047412" y="1859433"/>
            <a:ext cx="644736" cy="45719"/>
          </a:xfrm>
          <a:prstGeom prst="notchedRightArrow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solidFill>
                  <a:srgbClr val="333333"/>
                </a:solidFill>
                <a:effectLst/>
                <a:ea typeface="Times New Roman"/>
                <a:cs typeface="Times New Roman"/>
              </a:rPr>
              <a:t> </a:t>
            </a:r>
            <a:endParaRPr lang="ru-RU" sz="1100">
              <a:solidFill>
                <a:srgbClr val="333333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31" name="Стрелка вправо с вырезом 30"/>
          <p:cNvSpPr/>
          <p:nvPr/>
        </p:nvSpPr>
        <p:spPr>
          <a:xfrm rot="728366" flipV="1">
            <a:off x="7034321" y="2137432"/>
            <a:ext cx="613857" cy="45719"/>
          </a:xfrm>
          <a:prstGeom prst="notchedRightArrow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solidFill>
                  <a:srgbClr val="333333"/>
                </a:solidFill>
                <a:effectLst/>
                <a:ea typeface="Times New Roman"/>
                <a:cs typeface="Times New Roman"/>
              </a:rPr>
              <a:t> </a:t>
            </a:r>
            <a:endParaRPr lang="ru-RU" sz="1100">
              <a:solidFill>
                <a:srgbClr val="333333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636342" y="1526875"/>
            <a:ext cx="737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spc="50" dirty="0" err="1" smtClean="0">
                <a:ln w="11430"/>
                <a:effectLst>
                  <a:glow rad="101600">
                    <a:schemeClr val="bg1">
                      <a:lumMod val="85000"/>
                      <a:alpha val="6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тся</a:t>
            </a:r>
            <a:endParaRPr lang="ru-RU" sz="2800" b="1" spc="50" dirty="0">
              <a:ln w="11430"/>
              <a:effectLst>
                <a:glow rad="101600">
                  <a:schemeClr val="bg1">
                    <a:lumMod val="85000"/>
                    <a:alpha val="6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651270" y="2036637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spc="50" dirty="0" err="1" smtClean="0">
                <a:ln w="11430"/>
                <a:effectLst>
                  <a:glow rad="101600">
                    <a:schemeClr val="bg1">
                      <a:lumMod val="85000"/>
                      <a:alpha val="6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ться</a:t>
            </a:r>
            <a:endParaRPr lang="ru-RU" sz="2800" b="1" spc="50" dirty="0">
              <a:ln w="11430"/>
              <a:effectLst>
                <a:glow rad="101600">
                  <a:schemeClr val="bg1">
                    <a:lumMod val="85000"/>
                    <a:alpha val="6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71065" y="2787134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ЧИТА́Й ПРА́ВИЛЬНО̅!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8806" y="2942411"/>
            <a:ext cx="18737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хочу </a:t>
            </a:r>
            <a:r>
              <a:rPr lang="ru-RU" sz="2400" b="1" dirty="0" err="1" smtClean="0"/>
              <a:t>учи́т̅ь̅с̅я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43424" y="2252293"/>
            <a:ext cx="1306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руга́ет̅с̅я</a:t>
            </a:r>
            <a:r>
              <a:rPr lang="ru-RU" b="1" dirty="0" smtClean="0"/>
              <a:t>̅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95669" y="3149445"/>
            <a:ext cx="1053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у́чит̅с̅я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50270" y="4115600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улыба́ет̅с̅я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37445" y="5004123"/>
            <a:ext cx="13644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хва́лит̅с̅я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1348" y="3891316"/>
            <a:ext cx="1314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куса́т̅ь̅с̅я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80339" y="2209166"/>
            <a:ext cx="2191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буду </a:t>
            </a:r>
            <a:r>
              <a:rPr lang="ru-RU" sz="2400" b="1" dirty="0" err="1" smtClean="0"/>
              <a:t>труди́т̅ь̅с̅я</a:t>
            </a:r>
            <a:r>
              <a:rPr lang="ru-RU" sz="2400" b="1" dirty="0" smtClean="0"/>
              <a:t>̅</a:t>
            </a:r>
            <a:endParaRPr lang="ru-RU" sz="2400" b="1" dirty="0"/>
          </a:p>
        </p:txBody>
      </p:sp>
      <p:pic>
        <p:nvPicPr>
          <p:cNvPr id="9" name="Рисунок 8" descr="5756133-Little-boy-thinks-Stock-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81569" y="1599695"/>
            <a:ext cx="1627593" cy="24460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01111" y="4917858"/>
            <a:ext cx="2191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буду </a:t>
            </a:r>
            <a:r>
              <a:rPr lang="ru-RU" sz="2400" b="1" dirty="0" err="1" smtClean="0"/>
              <a:t>труди́т̅ь̅с̅я</a:t>
            </a:r>
            <a:r>
              <a:rPr lang="ru-RU" b="1" dirty="0" smtClean="0"/>
              <a:t>̅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28204" y="2976114"/>
            <a:ext cx="16107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u="sng" dirty="0" smtClean="0">
                <a:solidFill>
                  <a:srgbClr val="0070C0"/>
                </a:solidFill>
              </a:rPr>
              <a:t>-ТСЯ</a:t>
            </a:r>
            <a:endParaRPr lang="ru-RU" sz="6000" u="sng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95290" y="3786996"/>
            <a:ext cx="20778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70C0"/>
                </a:solidFill>
              </a:rPr>
              <a:t>-ТЬСЯ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9132" y="543465"/>
            <a:ext cx="41556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Чем </a:t>
            </a:r>
            <a:r>
              <a:rPr lang="ru-RU" sz="2800" b="1" dirty="0" err="1" smtClean="0">
                <a:solidFill>
                  <a:srgbClr val="00B050"/>
                </a:solidFill>
              </a:rPr>
              <a:t>по̅хо́жи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</a:rPr>
              <a:t>э́ти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</a:rPr>
              <a:t>глаго́лы</a:t>
            </a:r>
            <a:r>
              <a:rPr lang="ru-RU" sz="2800" b="1" dirty="0" smtClean="0">
                <a:solidFill>
                  <a:srgbClr val="00B050"/>
                </a:solidFill>
              </a:rPr>
              <a:t>?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2" name="SMARTInkShape-13"/>
          <p:cNvSpPr/>
          <p:nvPr>
            <p:custDataLst>
              <p:tags r:id="rId1"/>
            </p:custDataLst>
          </p:nvPr>
        </p:nvSpPr>
        <p:spPr>
          <a:xfrm>
            <a:off x="2807494" y="2686050"/>
            <a:ext cx="7145" cy="1"/>
          </a:xfrm>
          <a:custGeom>
            <a:avLst/>
            <a:gdLst/>
            <a:ahLst/>
            <a:cxnLst/>
            <a:rect l="0" t="0" r="0" b="0"/>
            <a:pathLst>
              <a:path w="7145" h="1">
                <a:moveTo>
                  <a:pt x="0" y="0"/>
                </a:moveTo>
                <a:lnTo>
                  <a:pt x="0" y="0"/>
                </a:lnTo>
                <a:lnTo>
                  <a:pt x="7144" y="0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SMARTInkShape-14"/>
          <p:cNvSpPr/>
          <p:nvPr>
            <p:custDataLst>
              <p:tags r:id="rId2"/>
            </p:custDataLst>
          </p:nvPr>
        </p:nvSpPr>
        <p:spPr>
          <a:xfrm>
            <a:off x="3414713" y="2600325"/>
            <a:ext cx="7144" cy="1"/>
          </a:xfrm>
          <a:custGeom>
            <a:avLst/>
            <a:gdLst/>
            <a:ahLst/>
            <a:cxnLst/>
            <a:rect l="0" t="0" r="0" b="0"/>
            <a:pathLst>
              <a:path w="7144" h="1">
                <a:moveTo>
                  <a:pt x="0" y="0"/>
                </a:moveTo>
                <a:lnTo>
                  <a:pt x="0" y="0"/>
                </a:lnTo>
                <a:lnTo>
                  <a:pt x="7143" y="0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Скругленная прямоугольная выноска 3"/>
          <p:cNvSpPr>
            <a:spLocks noChangeArrowheads="1"/>
          </p:cNvSpPr>
          <p:nvPr/>
        </p:nvSpPr>
        <p:spPr bwMode="auto">
          <a:xfrm>
            <a:off x="1380225" y="1656273"/>
            <a:ext cx="4692769" cy="1544128"/>
          </a:xfrm>
          <a:prstGeom prst="wedgeRoundRectCallout">
            <a:avLst>
              <a:gd name="adj1" fmla="val 65534"/>
              <a:gd name="adj2" fmla="val 76079"/>
              <a:gd name="adj3" fmla="val 16667"/>
            </a:avLst>
          </a:prstGeom>
          <a:solidFill>
            <a:srgbClr val="ECB2E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dirty="0" err="1" smtClean="0"/>
              <a:t>Право̅писа́ние</a:t>
            </a:r>
            <a:r>
              <a:rPr lang="ru-RU" sz="3600" dirty="0" smtClean="0"/>
              <a:t>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-ТСЯ </a:t>
            </a:r>
            <a:r>
              <a:rPr lang="ru-RU" sz="3600" dirty="0" smtClean="0"/>
              <a:t>и </a:t>
            </a:r>
            <a:r>
              <a:rPr lang="ru-RU" sz="3600" dirty="0" smtClean="0">
                <a:solidFill>
                  <a:schemeClr val="bg1"/>
                </a:solidFill>
              </a:rPr>
              <a:t>-ТЬСЯ </a:t>
            </a:r>
          </a:p>
          <a:p>
            <a:pPr algn="ctr"/>
            <a:r>
              <a:rPr lang="ru-RU" sz="3600" dirty="0" smtClean="0"/>
              <a:t>в глаголах.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053086" y="526211"/>
            <a:ext cx="4600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0070C0"/>
                </a:solidFill>
              </a:rPr>
              <a:t>Трина</a:t>
            </a:r>
            <a:r>
              <a:rPr lang="ru-RU" sz="3600" dirty="0" smtClean="0">
                <a:solidFill>
                  <a:srgbClr val="0070C0"/>
                </a:solidFill>
              </a:rPr>
              <a:t>́(</a:t>
            </a:r>
            <a:r>
              <a:rPr lang="ru-RU" sz="3600" dirty="0" err="1" smtClean="0">
                <a:solidFill>
                  <a:srgbClr val="0070C0"/>
                </a:solidFill>
              </a:rPr>
              <a:t>д</a:t>
            </a:r>
            <a:r>
              <a:rPr lang="ru-RU" sz="3600" dirty="0" smtClean="0">
                <a:solidFill>
                  <a:srgbClr val="0070C0"/>
                </a:solidFill>
              </a:rPr>
              <a:t>)</a:t>
            </a:r>
            <a:r>
              <a:rPr lang="ru-RU" sz="3600" dirty="0" err="1" smtClean="0">
                <a:solidFill>
                  <a:srgbClr val="0070C0"/>
                </a:solidFill>
              </a:rPr>
              <a:t>цато̅е</a:t>
            </a:r>
            <a:r>
              <a:rPr lang="ru-RU" sz="3600" dirty="0" smtClean="0">
                <a:solidFill>
                  <a:srgbClr val="0070C0"/>
                </a:solidFill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</a:rPr>
              <a:t>апре́ля</a:t>
            </a:r>
            <a:r>
              <a:rPr lang="ru-RU" sz="3600" dirty="0" smtClean="0">
                <a:solidFill>
                  <a:srgbClr val="0070C0"/>
                </a:solidFill>
              </a:rPr>
              <a:t>.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___20160209_101731245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59378" y="2195758"/>
            <a:ext cx="2309285" cy="3325148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0179" y="3589393"/>
            <a:ext cx="2338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Я  </a:t>
            </a:r>
            <a:r>
              <a:rPr lang="ru-RU" sz="2400" b="1" dirty="0" smtClean="0"/>
              <a:t> хочу </a:t>
            </a:r>
            <a:r>
              <a:rPr lang="ru-RU" sz="2400" b="1" dirty="0" err="1" smtClean="0"/>
              <a:t>учи́т̅ь̅с̅я</a:t>
            </a:r>
            <a:r>
              <a:rPr lang="ru-RU" sz="2400" b="1" dirty="0" smtClean="0"/>
              <a:t>̅.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24578" y="2726746"/>
            <a:ext cx="1815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руга́ет̅с̅я</a:t>
            </a:r>
            <a:r>
              <a:rPr lang="ru-RU" b="1" dirty="0" smtClean="0"/>
              <a:t>̅.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02703" y="3580766"/>
            <a:ext cx="1734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у́чит̅с̅я</a:t>
            </a:r>
            <a:r>
              <a:rPr lang="ru-RU" sz="2400" b="1" dirty="0" smtClean="0"/>
              <a:t>.̅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58896" y="4426151"/>
            <a:ext cx="2348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Они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улыба́ют̅с̅я</a:t>
            </a:r>
            <a:r>
              <a:rPr lang="ru-RU" sz="2400" b="1" dirty="0" smtClean="0"/>
              <a:t>̅.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46071" y="5400938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Он </a:t>
            </a:r>
            <a:r>
              <a:rPr lang="ru-RU" sz="2400" b="1" dirty="0" err="1" smtClean="0"/>
              <a:t>хва́лит̅с̅я</a:t>
            </a:r>
            <a:r>
              <a:rPr lang="ru-RU" sz="2400" b="1" dirty="0" smtClean="0"/>
              <a:t>̅.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9588" y="4477913"/>
            <a:ext cx="2931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Он 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мо́жет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куса́т̅ь̅с̅я</a:t>
            </a:r>
            <a:r>
              <a:rPr lang="ru-RU" sz="2400" b="1" dirty="0" smtClean="0"/>
              <a:t>.̅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7593" y="2769884"/>
            <a:ext cx="2656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Я</a:t>
            </a:r>
            <a:r>
              <a:rPr lang="ru-RU" sz="2400" b="1" dirty="0" smtClean="0"/>
              <a:t>   буду </a:t>
            </a:r>
            <a:r>
              <a:rPr lang="ru-RU" sz="2400" b="1" dirty="0" err="1" smtClean="0"/>
              <a:t>труди́т̅ь̅с̅я</a:t>
            </a:r>
            <a:r>
              <a:rPr lang="ru-RU" sz="2400" b="1" dirty="0" smtClean="0"/>
              <a:t>.̅</a:t>
            </a:r>
            <a:endParaRPr lang="ru-RU" sz="2400" b="1" dirty="0"/>
          </a:p>
        </p:txBody>
      </p:sp>
      <p:pic>
        <p:nvPicPr>
          <p:cNvPr id="9" name="Рисунок 8" descr="5756133-Little-boy-thinks-Stock-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87728" y="1599695"/>
            <a:ext cx="1121434" cy="168539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92485" y="5426816"/>
            <a:ext cx="31770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Мы  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бу́дем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труди́т̅ь̅с̅я</a:t>
            </a:r>
            <a:r>
              <a:rPr lang="ru-RU" b="1" dirty="0" smtClean="0"/>
              <a:t>̅.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62444" y="1561382"/>
            <a:ext cx="1285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 smtClean="0">
                <a:solidFill>
                  <a:srgbClr val="0070C0"/>
                </a:solidFill>
              </a:rPr>
              <a:t>-ТСЯ</a:t>
            </a:r>
            <a:endParaRPr lang="ru-RU" sz="3600" u="sng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6709" y="1587260"/>
            <a:ext cx="1298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-ТЬСЯ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4137" y="543465"/>
            <a:ext cx="2787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00B050"/>
                </a:solidFill>
              </a:rPr>
              <a:t>Зада́йте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</a:rPr>
              <a:t>во̅про́с</a:t>
            </a:r>
            <a:r>
              <a:rPr lang="ru-RU" sz="2800" b="1" dirty="0" smtClean="0">
                <a:solidFill>
                  <a:srgbClr val="00B050"/>
                </a:solidFill>
              </a:rPr>
              <a:t>?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62" name="SMARTInkShape-51"/>
          <p:cNvSpPr/>
          <p:nvPr>
            <p:custDataLst>
              <p:tags r:id="rId1"/>
            </p:custDataLst>
          </p:nvPr>
        </p:nvSpPr>
        <p:spPr>
          <a:xfrm>
            <a:off x="6143625" y="2164556"/>
            <a:ext cx="7145" cy="1"/>
          </a:xfrm>
          <a:custGeom>
            <a:avLst/>
            <a:gdLst/>
            <a:ahLst/>
            <a:cxnLst/>
            <a:rect l="0" t="0" r="0" b="0"/>
            <a:pathLst>
              <a:path w="7145" h="1">
                <a:moveTo>
                  <a:pt x="0" y="0"/>
                </a:moveTo>
                <a:lnTo>
                  <a:pt x="0" y="0"/>
                </a:lnTo>
                <a:lnTo>
                  <a:pt x="7144" y="0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SMARTInkShape-84"/>
          <p:cNvSpPr/>
          <p:nvPr>
            <p:custDataLst>
              <p:tags r:id="rId2"/>
            </p:custDataLst>
          </p:nvPr>
        </p:nvSpPr>
        <p:spPr>
          <a:xfrm>
            <a:off x="3598431" y="5746799"/>
            <a:ext cx="30595" cy="11065"/>
          </a:xfrm>
          <a:custGeom>
            <a:avLst/>
            <a:gdLst/>
            <a:ahLst/>
            <a:cxnLst/>
            <a:rect l="0" t="0" r="0" b="0"/>
            <a:pathLst>
              <a:path w="30595" h="11065">
                <a:moveTo>
                  <a:pt x="9163" y="11064"/>
                </a:moveTo>
                <a:lnTo>
                  <a:pt x="9163" y="11064"/>
                </a:lnTo>
                <a:lnTo>
                  <a:pt x="1578" y="7271"/>
                </a:lnTo>
                <a:lnTo>
                  <a:pt x="931" y="6154"/>
                </a:lnTo>
                <a:lnTo>
                  <a:pt x="2088" y="5409"/>
                </a:lnTo>
                <a:lnTo>
                  <a:pt x="4446" y="4913"/>
                </a:lnTo>
                <a:lnTo>
                  <a:pt x="4431" y="3788"/>
                </a:lnTo>
                <a:lnTo>
                  <a:pt x="180" y="422"/>
                </a:lnTo>
                <a:lnTo>
                  <a:pt x="0" y="0"/>
                </a:lnTo>
                <a:lnTo>
                  <a:pt x="8124" y="2406"/>
                </a:lnTo>
                <a:lnTo>
                  <a:pt x="30594" y="3920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1327</TotalTime>
  <Words>979</Words>
  <Application>Microsoft Office PowerPoint</Application>
  <PresentationFormat>Экран (4:3)</PresentationFormat>
  <Paragraphs>181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Елена Чигвинцева</cp:lastModifiedBy>
  <cp:revision>119</cp:revision>
  <dcterms:created xsi:type="dcterms:W3CDTF">2016-04-02T14:30:29Z</dcterms:created>
  <dcterms:modified xsi:type="dcterms:W3CDTF">2023-12-15T03:58:10Z</dcterms:modified>
</cp:coreProperties>
</file>