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6" r:id="rId3"/>
    <p:sldId id="267" r:id="rId4"/>
    <p:sldId id="268" r:id="rId5"/>
    <p:sldId id="270" r:id="rId6"/>
    <p:sldId id="263" r:id="rId7"/>
    <p:sldId id="273" r:id="rId8"/>
    <p:sldId id="274" r:id="rId9"/>
    <p:sldId id="275" r:id="rId10"/>
    <p:sldId id="276" r:id="rId11"/>
    <p:sldId id="264" r:id="rId12"/>
    <p:sldId id="278" r:id="rId13"/>
    <p:sldId id="257" r:id="rId14"/>
    <p:sldId id="258" r:id="rId15"/>
    <p:sldId id="259" r:id="rId16"/>
    <p:sldId id="260" r:id="rId17"/>
    <p:sldId id="262" r:id="rId18"/>
    <p:sldId id="27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FF66"/>
    <a:srgbClr val="00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193C7-E049-4137-8911-CC4A08CF2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2325D2-0C71-4086-B26B-88E788900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5456DB-F6D5-4571-82F8-339A14ED0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582B1E-8CD6-43D0-BFF5-989688AD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E8D487-1B7A-413A-BF74-CE23BAF6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1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6FE8B-675C-4C82-928E-15BFB898A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F80EFC-81AB-42DD-86EC-8E942AAE1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CCC7E6-A99F-473F-B88E-BC4E291F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39ED3-0D5F-4F0C-AFED-EE1086A5D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8F72CF-5D5D-4BD9-BD2B-FBDACC8F3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26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FD433D4-A877-49CA-A36D-B43AD72EA9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CF66B0-0248-447F-9567-9728C8300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0009E3-18CC-4BBC-95B7-1F666B6D2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CAF48C-C539-4FDC-93BB-7861911E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7355F-8BDC-40F5-95F2-56C22B5BC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6B5DD-950D-4AD2-9B8F-81CBAD867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1E7721-2765-41D3-A724-16A008E3A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73230B-C1C8-4E1D-9ED4-A1B8F12AE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4984D5-ECA6-4FFA-8B83-71E7CF06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453C0A-6343-4C42-9384-244B4899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31D29C-93CC-454A-816C-B57DAD2DC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B52A88-733D-4946-8EAE-A25BD3431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DD0E61-C1AE-4465-8AD4-DD5B6B59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E5318A-83C8-425F-927D-DFB3C3A5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4B179A-7C96-48CB-8324-FF65BAF9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81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F5530-3E3D-462F-AC9D-AFDAC2185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24810A-E198-46DA-A4EF-27A8676B3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AFEF04-B054-4585-BE91-4640E1735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183A79-DA6F-43BD-84EA-FBFE844F6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026A-76E9-4CFC-906B-034437124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22FE43-6C8D-4FCD-B2B0-399C49EEF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7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ABAEC9-0EE9-474A-BB4C-CD7446ED5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244F6A-A133-47A7-A758-72EACB3D2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C56718-20AA-43CB-AEBB-4EA5E9839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D716A3-B661-459C-8DE2-99DE60F80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064712-7743-41D9-A5F3-FAB475C69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5D2251D-B534-4FC5-9431-BE7EA1502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D619F13-4AB7-4537-9B20-8ECFC78AA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89FE68-0D17-498E-B77F-404445639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0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72A8B-7D8B-4491-8669-A98517A6F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FA46D1F-F76C-4224-B8A9-A947F5D08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3377E0-854E-4E93-BDAB-9904A46F0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C3371A-1073-448D-A3A8-DCA6A1604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6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A4C681F-F0E7-4836-B0B1-3B8DAFE51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93DE06-7864-4E0A-B31E-3F026BA04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D45440-60F4-4E6A-B6CD-B55D1159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749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422151-56F4-4B0B-966B-19BA2B389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F309DD-1510-4EE0-9D53-64B84DDD1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B96FED-9620-44DE-8B8A-1119C37A7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0CE154-4354-4FD4-B82A-DAF022833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2ABB71-B58B-4783-B482-F6C07E0D4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D9497C-8CD1-4391-8E03-3E10578E9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5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6E2A6-9725-4F9F-86CC-A0475C57F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22DCC4-097C-4E84-81D5-770AAB9C9F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0FF513-F06D-4E48-9F35-E39BF1730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B91690-E5A4-44E2-8FF0-7F04F93BD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8C716B-7F2F-4A83-B0AC-00CD510D1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889102-E386-4841-8C23-90183FDA8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>
                <a:alpha val="62000"/>
                <a:lumMod val="40000"/>
                <a:lumOff val="60000"/>
              </a:srgbClr>
            </a:gs>
            <a:gs pos="33000">
              <a:srgbClr val="FFFF99"/>
            </a:gs>
            <a:gs pos="60000">
              <a:srgbClr val="FFFF66"/>
            </a:gs>
            <a:gs pos="100000">
              <a:srgbClr val="CCFF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5BC6B-787A-4702-9048-A33508CA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7B6B74-C6F8-4C63-9AB9-50E42AABF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869D3C-629C-45B6-BD86-8BA083FAE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7EEE-DC83-466F-9757-61B0F1E32234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F58549-47BD-45BF-A2C4-BC1233CF9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A6B6CE-7149-4E18-9D02-527BDB0E2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FC79D-BB48-4BCB-82BC-AD660AE2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33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5B855F-00BF-442A-9352-4C9C984B0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noAutofit/>
          </a:bodyPr>
          <a:lstStyle/>
          <a:p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Решение  задач </a:t>
            </a:r>
            <a:b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 силу трения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B35EA3-1BE0-46C0-AFD1-BCEE609348AB}"/>
              </a:ext>
            </a:extLst>
          </p:cNvPr>
          <p:cNvSpPr txBox="1"/>
          <p:nvPr/>
        </p:nvSpPr>
        <p:spPr>
          <a:xfrm>
            <a:off x="6970869" y="4495908"/>
            <a:ext cx="45982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Georgia" panose="02040502050405020303" pitchFamily="18" charset="0"/>
              </a:rPr>
              <a:t>Автор:</a:t>
            </a:r>
          </a:p>
          <a:p>
            <a:r>
              <a:rPr lang="ru-RU" sz="2400" i="1" dirty="0" err="1">
                <a:latin typeface="Georgia" panose="02040502050405020303" pitchFamily="18" charset="0"/>
              </a:rPr>
              <a:t>Тямушева</a:t>
            </a:r>
            <a:r>
              <a:rPr lang="ru-RU" sz="2400" i="1" dirty="0">
                <a:latin typeface="Georgia" panose="02040502050405020303" pitchFamily="18" charset="0"/>
              </a:rPr>
              <a:t> Мария Антоновна </a:t>
            </a:r>
          </a:p>
          <a:p>
            <a:r>
              <a:rPr lang="ru-RU" sz="2400" i="1" dirty="0">
                <a:latin typeface="Georgia" panose="02040502050405020303" pitchFamily="18" charset="0"/>
              </a:rPr>
              <a:t>учитель физики</a:t>
            </a:r>
          </a:p>
          <a:p>
            <a:r>
              <a:rPr lang="ru-RU" sz="2400" i="1" dirty="0">
                <a:latin typeface="Georgia" panose="02040502050405020303" pitchFamily="18" charset="0"/>
              </a:rPr>
              <a:t>ГБОУ Лицей №488 </a:t>
            </a:r>
          </a:p>
          <a:p>
            <a:r>
              <a:rPr lang="ru-RU" sz="2400" i="1" dirty="0">
                <a:latin typeface="Georgia" panose="02040502050405020303" pitchFamily="18" charset="0"/>
              </a:rPr>
              <a:t>г. 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2065331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41D43B-9DAF-45B6-8EB9-8961854EC219}"/>
              </a:ext>
            </a:extLst>
          </p:cNvPr>
          <p:cNvSpPr txBox="1"/>
          <p:nvPr/>
        </p:nvSpPr>
        <p:spPr>
          <a:xfrm>
            <a:off x="642331" y="323847"/>
            <a:ext cx="10293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Сила трения скольжения, как и в предыдущей задаче равна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761D0E-3DC0-4D1F-BB47-49C2BFC4A00E}"/>
              </a:ext>
            </a:extLst>
          </p:cNvPr>
          <p:cNvSpPr txBox="1"/>
          <p:nvPr/>
        </p:nvSpPr>
        <p:spPr>
          <a:xfrm>
            <a:off x="979382" y="1122891"/>
            <a:ext cx="8790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=0,4</a:t>
            </a:r>
            <a:r>
              <a:rPr lang="ru-RU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0,15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10=0,6(Н)</a:t>
            </a:r>
            <a:endParaRPr lang="ru-RU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0E615A-686F-4899-B00E-CC98070E4B56}"/>
              </a:ext>
            </a:extLst>
          </p:cNvPr>
          <p:cNvSpPr txBox="1"/>
          <p:nvPr/>
        </p:nvSpPr>
        <p:spPr>
          <a:xfrm>
            <a:off x="1016517" y="1975748"/>
            <a:ext cx="2575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тр.ск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D3D946E-86D3-4276-AD1B-98C5681E04ED}"/>
                  </a:ext>
                </a:extLst>
              </p:cNvPr>
              <p:cNvSpPr txBox="1"/>
              <p:nvPr/>
            </p:nvSpPr>
            <p:spPr>
              <a:xfrm>
                <a:off x="636375" y="3017951"/>
                <a:ext cx="478813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>
                    <a:latin typeface="Georgia" panose="02040502050405020303" pitchFamily="18" charset="0"/>
                  </a:rPr>
                  <a:t>Блокнот будет скользить по книге и относительно стола будет скользить с ускорением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i="1" dirty="0" smtClean="0"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ru-RU" sz="2800" i="1" kern="1200" baseline="-250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dirty="0">
                    <a:latin typeface="Georgia" panose="02040502050405020303" pitchFamily="18" charset="0"/>
                  </a:rPr>
                  <a:t>, а книга с ускорением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i="1" dirty="0"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i="1" baseline="-25000" dirty="0">
                    <a:solidFill>
                      <a:srgbClr val="000000"/>
                    </a:solidFill>
                    <a:latin typeface="Georgia" panose="02040502050405020303" pitchFamily="18" charset="0"/>
                    <a:cs typeface="Times New Roman" panose="02020603050405020304" pitchFamily="18" charset="0"/>
                  </a:rPr>
                  <a:t>2.</a:t>
                </a:r>
                <a:endParaRPr lang="ru-RU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D3D946E-86D3-4276-AD1B-98C5681E0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75" y="3017951"/>
                <a:ext cx="4788133" cy="2246769"/>
              </a:xfrm>
              <a:prstGeom prst="rect">
                <a:avLst/>
              </a:prstGeom>
              <a:blipFill>
                <a:blip r:embed="rId2"/>
                <a:stretch>
                  <a:fillRect l="-2545" t="-2710" b="-65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5D77ACD0-9E06-4470-A333-FF7ADD1828E6}"/>
              </a:ext>
            </a:extLst>
          </p:cNvPr>
          <p:cNvGrpSpPr/>
          <p:nvPr/>
        </p:nvGrpSpPr>
        <p:grpSpPr>
          <a:xfrm>
            <a:off x="5789201" y="3064518"/>
            <a:ext cx="6113913" cy="2697927"/>
            <a:chOff x="2592307" y="2405567"/>
            <a:chExt cx="6113913" cy="2697927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B9A6E4A9-BCB3-4236-BDE2-431A33267224}"/>
                </a:ext>
              </a:extLst>
            </p:cNvPr>
            <p:cNvSpPr/>
            <p:nvPr/>
          </p:nvSpPr>
          <p:spPr>
            <a:xfrm>
              <a:off x="3379306" y="3969026"/>
              <a:ext cx="4472914" cy="24849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02DBAE72-F8A8-48A2-A203-E6C1DC498CED}"/>
                </a:ext>
              </a:extLst>
            </p:cNvPr>
            <p:cNvSpPr/>
            <p:nvPr/>
          </p:nvSpPr>
          <p:spPr>
            <a:xfrm>
              <a:off x="4737652" y="3564836"/>
              <a:ext cx="1060174" cy="3884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8079E6E6-E321-45D3-8E9B-20FDCE31E68C}"/>
                </a:ext>
              </a:extLst>
            </p:cNvPr>
            <p:cNvCxnSpPr>
              <a:cxnSpLocks/>
            </p:cNvCxnSpPr>
            <p:nvPr/>
          </p:nvCxnSpPr>
          <p:spPr>
            <a:xfrm>
              <a:off x="2592307" y="4259704"/>
              <a:ext cx="5577964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5C81F3A1-0D2E-4BF9-98A4-A1211AF1C4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2307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66A35397-671A-477C-8D7D-DB6712E469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49796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id="{7A09258F-710E-487A-AAE2-BC3D35D030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85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7AD06B6E-9AE6-4A72-84DD-545D84D833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4774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id="{6C4BB97A-8022-4F7A-BBC6-91DF091208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2263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7170A10C-2EA2-4DE1-89EB-C729CC13A0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975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id="{393BF907-F4ED-49FE-82CA-6764FB1B61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7241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>
              <a:extLst>
                <a:ext uri="{FF2B5EF4-FFF2-40B4-BE49-F238E27FC236}">
                  <a16:creationId xmlns:a16="http://schemas.microsoft.com/office/drawing/2014/main" id="{44D76911-2F6D-493E-A45A-191125AC70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4730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B05DF97F-82F1-44D0-A1B8-E6143E3972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219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>
              <a:extLst>
                <a:ext uri="{FF2B5EF4-FFF2-40B4-BE49-F238E27FC236}">
                  <a16:creationId xmlns:a16="http://schemas.microsoft.com/office/drawing/2014/main" id="{4FC1DB7B-4A89-4788-9DDF-664ABAD45349}"/>
                </a:ext>
              </a:extLst>
            </p:cNvPr>
            <p:cNvCxnSpPr>
              <a:cxnSpLocks/>
            </p:cNvCxnSpPr>
            <p:nvPr/>
          </p:nvCxnSpPr>
          <p:spPr>
            <a:xfrm>
              <a:off x="5225876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7A10047-B99C-475D-B7E7-7155821FAB9E}"/>
                </a:ext>
              </a:extLst>
            </p:cNvPr>
            <p:cNvSpPr txBox="1"/>
            <p:nvPr/>
          </p:nvSpPr>
          <p:spPr>
            <a:xfrm>
              <a:off x="7977350" y="3737131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M</a:t>
              </a:r>
              <a:endParaRPr lang="ru-RU" b="1" dirty="0">
                <a:solidFill>
                  <a:schemeClr val="accent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97BE3BE-07F1-4A2A-AFB0-4BFCD2DBCAD0}"/>
                </a:ext>
              </a:extLst>
            </p:cNvPr>
            <p:cNvSpPr txBox="1"/>
            <p:nvPr/>
          </p:nvSpPr>
          <p:spPr>
            <a:xfrm>
              <a:off x="4745185" y="3455655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id="{11E97F96-06D1-42E5-8B48-6521534E67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7740" y="3759083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>
              <a:extLst>
                <a:ext uri="{FF2B5EF4-FFF2-40B4-BE49-F238E27FC236}">
                  <a16:creationId xmlns:a16="http://schemas.microsoft.com/office/drawing/2014/main" id="{EF4C3D21-2B26-45A5-B6A1-C8CD7B9F421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078363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>
              <a:extLst>
                <a:ext uri="{FF2B5EF4-FFF2-40B4-BE49-F238E27FC236}">
                  <a16:creationId xmlns:a16="http://schemas.microsoft.com/office/drawing/2014/main" id="{BD4102FC-915D-4075-8F05-2F9A5FD83DE5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5268049" y="2666216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9A105A1-3C63-4EC9-A840-F68D003CAC60}"/>
                </a:ext>
              </a:extLst>
            </p:cNvPr>
            <p:cNvSpPr txBox="1"/>
            <p:nvPr/>
          </p:nvSpPr>
          <p:spPr>
            <a:xfrm>
              <a:off x="5296628" y="2405567"/>
              <a:ext cx="742150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lang="ru-RU" sz="24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24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E111858-DA47-4940-A89D-838F6D84DFFF}"/>
                </a:ext>
              </a:extLst>
            </p:cNvPr>
            <p:cNvSpPr txBox="1"/>
            <p:nvPr/>
          </p:nvSpPr>
          <p:spPr>
            <a:xfrm>
              <a:off x="6411640" y="3304187"/>
              <a:ext cx="510515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C6D839B-2CD6-4DDC-AB94-A6FA7A04F7E2}"/>
                </a:ext>
              </a:extLst>
            </p:cNvPr>
            <p:cNvSpPr txBox="1"/>
            <p:nvPr/>
          </p:nvSpPr>
          <p:spPr>
            <a:xfrm>
              <a:off x="4344046" y="4570591"/>
              <a:ext cx="805872" cy="532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9920BE4-6A9D-42A3-851D-21B051639CF0}"/>
                </a:ext>
              </a:extLst>
            </p:cNvPr>
            <p:cNvSpPr txBox="1"/>
            <p:nvPr/>
          </p:nvSpPr>
          <p:spPr>
            <a:xfrm>
              <a:off x="3497113" y="3052612"/>
              <a:ext cx="937456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baseline="-250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тр1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Прямая со стрелкой 38">
              <a:extLst>
                <a:ext uri="{FF2B5EF4-FFF2-40B4-BE49-F238E27FC236}">
                  <a16:creationId xmlns:a16="http://schemas.microsoft.com/office/drawing/2014/main" id="{CF09D25E-6C71-4C3D-903C-868CAE3B5A86}"/>
                </a:ext>
              </a:extLst>
            </p:cNvPr>
            <p:cNvCxnSpPr>
              <a:cxnSpLocks/>
            </p:cNvCxnSpPr>
            <p:nvPr/>
          </p:nvCxnSpPr>
          <p:spPr>
            <a:xfrm>
              <a:off x="5335399" y="2405896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>
              <a:extLst>
                <a:ext uri="{FF2B5EF4-FFF2-40B4-BE49-F238E27FC236}">
                  <a16:creationId xmlns:a16="http://schemas.microsoft.com/office/drawing/2014/main" id="{3424B352-E6C0-48FF-8585-B26F6C030A7B}"/>
                </a:ext>
              </a:extLst>
            </p:cNvPr>
            <p:cNvCxnSpPr>
              <a:cxnSpLocks/>
            </p:cNvCxnSpPr>
            <p:nvPr/>
          </p:nvCxnSpPr>
          <p:spPr>
            <a:xfrm>
              <a:off x="6411640" y="3304187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>
              <a:extLst>
                <a:ext uri="{FF2B5EF4-FFF2-40B4-BE49-F238E27FC236}">
                  <a16:creationId xmlns:a16="http://schemas.microsoft.com/office/drawing/2014/main" id="{AAB205F8-D0C6-4C97-96AF-100C8263D5F0}"/>
                </a:ext>
              </a:extLst>
            </p:cNvPr>
            <p:cNvCxnSpPr>
              <a:cxnSpLocks/>
            </p:cNvCxnSpPr>
            <p:nvPr/>
          </p:nvCxnSpPr>
          <p:spPr>
            <a:xfrm>
              <a:off x="3567848" y="3119201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>
              <a:extLst>
                <a:ext uri="{FF2B5EF4-FFF2-40B4-BE49-F238E27FC236}">
                  <a16:creationId xmlns:a16="http://schemas.microsoft.com/office/drawing/2014/main" id="{77BF0310-F4A9-4C87-9EC8-BC7FDDB65DBD}"/>
                </a:ext>
              </a:extLst>
            </p:cNvPr>
            <p:cNvCxnSpPr>
              <a:cxnSpLocks/>
            </p:cNvCxnSpPr>
            <p:nvPr/>
          </p:nvCxnSpPr>
          <p:spPr>
            <a:xfrm>
              <a:off x="4721890" y="4645029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22E1692A-0E79-488A-AB9D-50BC0514C011}"/>
              </a:ext>
            </a:extLst>
          </p:cNvPr>
          <p:cNvGrpSpPr/>
          <p:nvPr/>
        </p:nvGrpSpPr>
        <p:grpSpPr>
          <a:xfrm>
            <a:off x="9197519" y="2833181"/>
            <a:ext cx="1143900" cy="523220"/>
            <a:chOff x="10653197" y="2798057"/>
            <a:chExt cx="1143900" cy="523220"/>
          </a:xfrm>
        </p:grpSpPr>
        <p:cxnSp>
          <p:nvCxnSpPr>
            <p:cNvPr id="52" name="Прямая со стрелкой 51">
              <a:extLst>
                <a:ext uri="{FF2B5EF4-FFF2-40B4-BE49-F238E27FC236}">
                  <a16:creationId xmlns:a16="http://schemas.microsoft.com/office/drawing/2014/main" id="{513D6773-F145-4B39-90DB-DF2E543DDD79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46C3C53-BA56-4595-9018-E33F35C55768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b="0" i="1" baseline="-25000" dirty="0" smtClean="0">
                            <a:solidFill>
                              <a:srgbClr val="000000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2800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46C3C53-BA56-4595-9018-E33F35C557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Прямая со стрелкой 53">
              <a:extLst>
                <a:ext uri="{FF2B5EF4-FFF2-40B4-BE49-F238E27FC236}">
                  <a16:creationId xmlns:a16="http://schemas.microsoft.com/office/drawing/2014/main" id="{61A59C7F-81D3-42AE-86EB-D4C8A2277A5D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13867722-BEE9-491C-BEC3-15D279E35B05}"/>
              </a:ext>
            </a:extLst>
          </p:cNvPr>
          <p:cNvGrpSpPr/>
          <p:nvPr/>
        </p:nvGrpSpPr>
        <p:grpSpPr>
          <a:xfrm>
            <a:off x="10882239" y="3796292"/>
            <a:ext cx="1143900" cy="523220"/>
            <a:chOff x="10653197" y="2798057"/>
            <a:chExt cx="1143900" cy="523220"/>
          </a:xfrm>
        </p:grpSpPr>
        <p:cxnSp>
          <p:nvCxnSpPr>
            <p:cNvPr id="56" name="Прямая со стрелкой 55">
              <a:extLst>
                <a:ext uri="{FF2B5EF4-FFF2-40B4-BE49-F238E27FC236}">
                  <a16:creationId xmlns:a16="http://schemas.microsoft.com/office/drawing/2014/main" id="{0BDA456F-1970-479B-A77F-6A8067E03576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856D965E-EAFB-48BB-B030-C91EB69E3134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i="1" baseline="-25000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oMath>
                    </m:oMathPara>
                  </a14:m>
                  <a:endParaRPr lang="ru-RU" sz="28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856D965E-EAFB-48BB-B030-C91EB69E31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Прямая со стрелкой 57">
              <a:extLst>
                <a:ext uri="{FF2B5EF4-FFF2-40B4-BE49-F238E27FC236}">
                  <a16:creationId xmlns:a16="http://schemas.microsoft.com/office/drawing/2014/main" id="{EE297100-6729-437D-B497-AB650E76C4D9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489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0B57C33B-0DEC-48A9-B753-D490950F0741}"/>
              </a:ext>
            </a:extLst>
          </p:cNvPr>
          <p:cNvSpPr txBox="1"/>
          <p:nvPr/>
        </p:nvSpPr>
        <p:spPr>
          <a:xfrm>
            <a:off x="1122540" y="3231287"/>
            <a:ext cx="2522959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0=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BCB2523-C8B8-47DC-9EFC-5D45F5A31939}"/>
                  </a:ext>
                </a:extLst>
              </p:cNvPr>
              <p:cNvSpPr txBox="1"/>
              <p:nvPr/>
            </p:nvSpPr>
            <p:spPr>
              <a:xfrm>
                <a:off x="1054230" y="2492933"/>
                <a:ext cx="3258200" cy="651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3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600" i="1" dirty="0"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ru-RU" sz="3600" i="1" baseline="-25000" dirty="0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i="1" dirty="0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F-</a:t>
                </a:r>
                <a:r>
                  <a:rPr lang="en-US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3600" i="1" kern="1200" baseline="-250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тр1</a:t>
                </a:r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BCB2523-C8B8-47DC-9EFC-5D45F5A319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30" y="2492933"/>
                <a:ext cx="3258200" cy="651460"/>
              </a:xfrm>
              <a:prstGeom prst="rect">
                <a:avLst/>
              </a:prstGeom>
              <a:blipFill>
                <a:blip r:embed="rId2"/>
                <a:stretch>
                  <a:fillRect l="-5805" t="-15888" b="-327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1FC6A1A5-CDAC-4DDE-A32B-70406278D903}"/>
              </a:ext>
            </a:extLst>
          </p:cNvPr>
          <p:cNvSpPr txBox="1"/>
          <p:nvPr/>
        </p:nvSpPr>
        <p:spPr>
          <a:xfrm>
            <a:off x="406922" y="3969641"/>
            <a:ext cx="3167369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=mg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BC6345-BB0D-4F50-BA53-318E36E50DCE}"/>
              </a:ext>
            </a:extLst>
          </p:cNvPr>
          <p:cNvSpPr txBox="1"/>
          <p:nvPr/>
        </p:nvSpPr>
        <p:spPr>
          <a:xfrm>
            <a:off x="406922" y="4707995"/>
            <a:ext cx="3640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818FB0C-13AB-474C-BE28-0C0BC8728C78}"/>
                  </a:ext>
                </a:extLst>
              </p:cNvPr>
              <p:cNvSpPr txBox="1"/>
              <p:nvPr/>
            </p:nvSpPr>
            <p:spPr>
              <a:xfrm>
                <a:off x="406922" y="5441219"/>
                <a:ext cx="4064307" cy="651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3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600" i="1" dirty="0"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ru-RU" sz="3600" i="1" baseline="-25000" dirty="0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600" i="1" dirty="0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F-</a:t>
                </a:r>
                <a:r>
                  <a:rPr lang="ru-RU" sz="3600" i="1" dirty="0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i="1" dirty="0" err="1">
                    <a:solidFill>
                      <a:srgbClr val="000000"/>
                    </a:solidFill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μmg</a:t>
                </a:r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818FB0C-13AB-474C-BE28-0C0BC8728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22" y="5441219"/>
                <a:ext cx="4064307" cy="651460"/>
              </a:xfrm>
              <a:prstGeom prst="rect">
                <a:avLst/>
              </a:prstGeom>
              <a:blipFill>
                <a:blip r:embed="rId3"/>
                <a:stretch>
                  <a:fillRect l="-4655" t="-16038" b="-339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360D9F7D-AC43-4D22-8BD8-AB933EAA988D}"/>
              </a:ext>
            </a:extLst>
          </p:cNvPr>
          <p:cNvGrpSpPr/>
          <p:nvPr/>
        </p:nvGrpSpPr>
        <p:grpSpPr>
          <a:xfrm>
            <a:off x="5789201" y="2594186"/>
            <a:ext cx="6113913" cy="2697927"/>
            <a:chOff x="2592307" y="2405567"/>
            <a:chExt cx="6113913" cy="2697927"/>
          </a:xfrm>
        </p:grpSpPr>
        <p:sp>
          <p:nvSpPr>
            <p:cNvPr id="97" name="Прямоугольник 96">
              <a:extLst>
                <a:ext uri="{FF2B5EF4-FFF2-40B4-BE49-F238E27FC236}">
                  <a16:creationId xmlns:a16="http://schemas.microsoft.com/office/drawing/2014/main" id="{569A07E8-D4E7-428F-89B0-BD044A6C020A}"/>
                </a:ext>
              </a:extLst>
            </p:cNvPr>
            <p:cNvSpPr/>
            <p:nvPr/>
          </p:nvSpPr>
          <p:spPr>
            <a:xfrm>
              <a:off x="3379306" y="3969026"/>
              <a:ext cx="4472914" cy="24849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64AE8765-710E-4D3C-ABD2-3CC55BBEB6D5}"/>
                </a:ext>
              </a:extLst>
            </p:cNvPr>
            <p:cNvSpPr/>
            <p:nvPr/>
          </p:nvSpPr>
          <p:spPr>
            <a:xfrm>
              <a:off x="4737652" y="3564836"/>
              <a:ext cx="1060174" cy="3884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9" name="Прямая соединительная линия 98">
              <a:extLst>
                <a:ext uri="{FF2B5EF4-FFF2-40B4-BE49-F238E27FC236}">
                  <a16:creationId xmlns:a16="http://schemas.microsoft.com/office/drawing/2014/main" id="{1A6CE5CF-F7A7-49DD-9CA5-B46D5D6A9234}"/>
                </a:ext>
              </a:extLst>
            </p:cNvPr>
            <p:cNvCxnSpPr>
              <a:cxnSpLocks/>
            </p:cNvCxnSpPr>
            <p:nvPr/>
          </p:nvCxnSpPr>
          <p:spPr>
            <a:xfrm>
              <a:off x="2592307" y="4259704"/>
              <a:ext cx="5577964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>
              <a:extLst>
                <a:ext uri="{FF2B5EF4-FFF2-40B4-BE49-F238E27FC236}">
                  <a16:creationId xmlns:a16="http://schemas.microsoft.com/office/drawing/2014/main" id="{95485C84-66FB-4F3E-A41A-27B3D89AD5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2307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>
              <a:extLst>
                <a:ext uri="{FF2B5EF4-FFF2-40B4-BE49-F238E27FC236}">
                  <a16:creationId xmlns:a16="http://schemas.microsoft.com/office/drawing/2014/main" id="{F0A4FEF0-AD6D-4FA6-9F5D-1456225458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49796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>
              <a:extLst>
                <a:ext uri="{FF2B5EF4-FFF2-40B4-BE49-F238E27FC236}">
                  <a16:creationId xmlns:a16="http://schemas.microsoft.com/office/drawing/2014/main" id="{2F2CD562-BAE1-429E-9079-075B8AA419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85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>
              <a:extLst>
                <a:ext uri="{FF2B5EF4-FFF2-40B4-BE49-F238E27FC236}">
                  <a16:creationId xmlns:a16="http://schemas.microsoft.com/office/drawing/2014/main" id="{86B5CFED-F70E-4AF0-A977-0FDCCA1C37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4774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>
              <a:extLst>
                <a:ext uri="{FF2B5EF4-FFF2-40B4-BE49-F238E27FC236}">
                  <a16:creationId xmlns:a16="http://schemas.microsoft.com/office/drawing/2014/main" id="{EE53C173-D66D-4A8A-B3C0-4186D15C47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2263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>
              <a:extLst>
                <a:ext uri="{FF2B5EF4-FFF2-40B4-BE49-F238E27FC236}">
                  <a16:creationId xmlns:a16="http://schemas.microsoft.com/office/drawing/2014/main" id="{5DEE4D19-D70E-454D-9662-B5B886D8CC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975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>
              <a:extLst>
                <a:ext uri="{FF2B5EF4-FFF2-40B4-BE49-F238E27FC236}">
                  <a16:creationId xmlns:a16="http://schemas.microsoft.com/office/drawing/2014/main" id="{2FBF93D7-1AD2-4916-8CF0-B94239915C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7241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>
              <a:extLst>
                <a:ext uri="{FF2B5EF4-FFF2-40B4-BE49-F238E27FC236}">
                  <a16:creationId xmlns:a16="http://schemas.microsoft.com/office/drawing/2014/main" id="{47AE6BF1-4C91-4943-8AA1-CF98A464BA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4730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>
              <a:extLst>
                <a:ext uri="{FF2B5EF4-FFF2-40B4-BE49-F238E27FC236}">
                  <a16:creationId xmlns:a16="http://schemas.microsoft.com/office/drawing/2014/main" id="{8864C671-ABAA-4920-B897-32401A8EE3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219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 стрелкой 108">
              <a:extLst>
                <a:ext uri="{FF2B5EF4-FFF2-40B4-BE49-F238E27FC236}">
                  <a16:creationId xmlns:a16="http://schemas.microsoft.com/office/drawing/2014/main" id="{BE0E6726-9BFC-44EE-B75E-495D03B9B84A}"/>
                </a:ext>
              </a:extLst>
            </p:cNvPr>
            <p:cNvCxnSpPr>
              <a:cxnSpLocks/>
            </p:cNvCxnSpPr>
            <p:nvPr/>
          </p:nvCxnSpPr>
          <p:spPr>
            <a:xfrm>
              <a:off x="5225876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2454FB9-5C64-437E-B22B-5513949382B7}"/>
                </a:ext>
              </a:extLst>
            </p:cNvPr>
            <p:cNvSpPr txBox="1"/>
            <p:nvPr/>
          </p:nvSpPr>
          <p:spPr>
            <a:xfrm>
              <a:off x="7977350" y="3737131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M</a:t>
              </a:r>
              <a:endParaRPr lang="ru-RU" b="1" dirty="0">
                <a:solidFill>
                  <a:schemeClr val="accent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33588AA-F562-4540-BF20-5F673CE9F2C2}"/>
                </a:ext>
              </a:extLst>
            </p:cNvPr>
            <p:cNvSpPr txBox="1"/>
            <p:nvPr/>
          </p:nvSpPr>
          <p:spPr>
            <a:xfrm>
              <a:off x="4745185" y="3455655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  <p:cxnSp>
          <p:nvCxnSpPr>
            <p:cNvPr id="112" name="Прямая со стрелкой 111">
              <a:extLst>
                <a:ext uri="{FF2B5EF4-FFF2-40B4-BE49-F238E27FC236}">
                  <a16:creationId xmlns:a16="http://schemas.microsoft.com/office/drawing/2014/main" id="{AA3A0082-724D-4AD1-A2D4-8513998725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7740" y="3759083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 стрелкой 112">
              <a:extLst>
                <a:ext uri="{FF2B5EF4-FFF2-40B4-BE49-F238E27FC236}">
                  <a16:creationId xmlns:a16="http://schemas.microsoft.com/office/drawing/2014/main" id="{3171B8DA-66C9-4AB2-8182-4F685CAEC7C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078363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 стрелкой 113">
              <a:extLst>
                <a:ext uri="{FF2B5EF4-FFF2-40B4-BE49-F238E27FC236}">
                  <a16:creationId xmlns:a16="http://schemas.microsoft.com/office/drawing/2014/main" id="{F5EE3CCF-BF64-428F-81AE-ED5C15A1CEF3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5268049" y="2666216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A07E9AE-C46F-4137-A48E-A10ACE66C7C5}"/>
                </a:ext>
              </a:extLst>
            </p:cNvPr>
            <p:cNvSpPr txBox="1"/>
            <p:nvPr/>
          </p:nvSpPr>
          <p:spPr>
            <a:xfrm>
              <a:off x="5296628" y="2405567"/>
              <a:ext cx="742150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lang="ru-RU" sz="24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24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8E8BF00-CDD8-4AC5-A9E3-78220309F2F7}"/>
                </a:ext>
              </a:extLst>
            </p:cNvPr>
            <p:cNvSpPr txBox="1"/>
            <p:nvPr/>
          </p:nvSpPr>
          <p:spPr>
            <a:xfrm>
              <a:off x="6411640" y="3304187"/>
              <a:ext cx="510515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52859A1-6402-4FFC-8CF3-1C8333E4F61B}"/>
                </a:ext>
              </a:extLst>
            </p:cNvPr>
            <p:cNvSpPr txBox="1"/>
            <p:nvPr/>
          </p:nvSpPr>
          <p:spPr>
            <a:xfrm>
              <a:off x="4344046" y="4570591"/>
              <a:ext cx="805872" cy="532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EC281CD3-66DF-4873-B8EB-141DAC8B984C}"/>
                </a:ext>
              </a:extLst>
            </p:cNvPr>
            <p:cNvSpPr txBox="1"/>
            <p:nvPr/>
          </p:nvSpPr>
          <p:spPr>
            <a:xfrm>
              <a:off x="3497113" y="3052612"/>
              <a:ext cx="937456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baseline="-250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тр1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9" name="Прямая со стрелкой 118">
              <a:extLst>
                <a:ext uri="{FF2B5EF4-FFF2-40B4-BE49-F238E27FC236}">
                  <a16:creationId xmlns:a16="http://schemas.microsoft.com/office/drawing/2014/main" id="{DC80B004-2337-42ED-9801-C5171C4EC256}"/>
                </a:ext>
              </a:extLst>
            </p:cNvPr>
            <p:cNvCxnSpPr>
              <a:cxnSpLocks/>
            </p:cNvCxnSpPr>
            <p:nvPr/>
          </p:nvCxnSpPr>
          <p:spPr>
            <a:xfrm>
              <a:off x="5335399" y="2405896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Прямая со стрелкой 119">
              <a:extLst>
                <a:ext uri="{FF2B5EF4-FFF2-40B4-BE49-F238E27FC236}">
                  <a16:creationId xmlns:a16="http://schemas.microsoft.com/office/drawing/2014/main" id="{98DBC2CE-3A38-4C2B-A4D0-A39EA08D953C}"/>
                </a:ext>
              </a:extLst>
            </p:cNvPr>
            <p:cNvCxnSpPr>
              <a:cxnSpLocks/>
            </p:cNvCxnSpPr>
            <p:nvPr/>
          </p:nvCxnSpPr>
          <p:spPr>
            <a:xfrm>
              <a:off x="6411640" y="3304187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 стрелкой 120">
              <a:extLst>
                <a:ext uri="{FF2B5EF4-FFF2-40B4-BE49-F238E27FC236}">
                  <a16:creationId xmlns:a16="http://schemas.microsoft.com/office/drawing/2014/main" id="{2971F86E-640D-42C7-9D2A-4B23CB6F7ABE}"/>
                </a:ext>
              </a:extLst>
            </p:cNvPr>
            <p:cNvCxnSpPr>
              <a:cxnSpLocks/>
            </p:cNvCxnSpPr>
            <p:nvPr/>
          </p:nvCxnSpPr>
          <p:spPr>
            <a:xfrm>
              <a:off x="3567848" y="3119201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 стрелкой 121">
              <a:extLst>
                <a:ext uri="{FF2B5EF4-FFF2-40B4-BE49-F238E27FC236}">
                  <a16:creationId xmlns:a16="http://schemas.microsoft.com/office/drawing/2014/main" id="{A2B96BB0-F50B-4D49-96B6-C61083DBC009}"/>
                </a:ext>
              </a:extLst>
            </p:cNvPr>
            <p:cNvCxnSpPr>
              <a:cxnSpLocks/>
            </p:cNvCxnSpPr>
            <p:nvPr/>
          </p:nvCxnSpPr>
          <p:spPr>
            <a:xfrm>
              <a:off x="4721890" y="4645029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7DBA5341-5F84-4FC7-ACE7-64CD87FF5DFE}"/>
              </a:ext>
            </a:extLst>
          </p:cNvPr>
          <p:cNvGrpSpPr/>
          <p:nvPr/>
        </p:nvGrpSpPr>
        <p:grpSpPr>
          <a:xfrm>
            <a:off x="8575439" y="2948021"/>
            <a:ext cx="2250529" cy="3240881"/>
            <a:chOff x="3323966" y="1318170"/>
            <a:chExt cx="2250529" cy="3240881"/>
          </a:xfrm>
        </p:grpSpPr>
        <p:cxnSp>
          <p:nvCxnSpPr>
            <p:cNvPr id="85" name="Прямая со стрелкой 84">
              <a:extLst>
                <a:ext uri="{FF2B5EF4-FFF2-40B4-BE49-F238E27FC236}">
                  <a16:creationId xmlns:a16="http://schemas.microsoft.com/office/drawing/2014/main" id="{4BD762D6-7D73-493A-BD44-C4FB7EB102A4}"/>
                </a:ext>
              </a:extLst>
            </p:cNvPr>
            <p:cNvCxnSpPr>
              <a:cxnSpLocks/>
            </p:cNvCxnSpPr>
            <p:nvPr/>
          </p:nvCxnSpPr>
          <p:spPr>
            <a:xfrm>
              <a:off x="3547223" y="4079776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9D06546-2CE6-41B7-A0A2-6714A375429B}"/>
                </a:ext>
              </a:extLst>
            </p:cNvPr>
            <p:cNvSpPr txBox="1"/>
            <p:nvPr/>
          </p:nvSpPr>
          <p:spPr>
            <a:xfrm>
              <a:off x="3386737" y="3400063"/>
              <a:ext cx="1603513" cy="530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ru-RU" sz="2800" baseline="-25000" dirty="0" err="1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давл</a:t>
              </a:r>
              <a:endParaRPr lang="ru-RU" sz="2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7" name="Прямая со стрелкой 86">
              <a:extLst>
                <a:ext uri="{FF2B5EF4-FFF2-40B4-BE49-F238E27FC236}">
                  <a16:creationId xmlns:a16="http://schemas.microsoft.com/office/drawing/2014/main" id="{2E3DD024-2BC5-44A0-8B43-38FA6D5CF1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3966" y="2659748"/>
              <a:ext cx="9505" cy="985749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 стрелкой 87">
              <a:extLst>
                <a:ext uri="{FF2B5EF4-FFF2-40B4-BE49-F238E27FC236}">
                  <a16:creationId xmlns:a16="http://schemas.microsoft.com/office/drawing/2014/main" id="{2789741A-D523-4CAE-BD3F-66068B7A5371}"/>
                </a:ext>
              </a:extLst>
            </p:cNvPr>
            <p:cNvCxnSpPr>
              <a:cxnSpLocks/>
            </p:cNvCxnSpPr>
            <p:nvPr/>
          </p:nvCxnSpPr>
          <p:spPr>
            <a:xfrm>
              <a:off x="3468994" y="3466323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 стрелкой 88">
              <a:extLst>
                <a:ext uri="{FF2B5EF4-FFF2-40B4-BE49-F238E27FC236}">
                  <a16:creationId xmlns:a16="http://schemas.microsoft.com/office/drawing/2014/main" id="{D7B2699D-BEE0-4A56-B2FB-C3D12829C8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30984" y="2648191"/>
              <a:ext cx="19307" cy="153847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AA9AFE0-1619-41F3-962A-E886C070BF99}"/>
                </a:ext>
              </a:extLst>
            </p:cNvPr>
            <p:cNvSpPr txBox="1"/>
            <p:nvPr/>
          </p:nvSpPr>
          <p:spPr>
            <a:xfrm>
              <a:off x="3445356" y="4026148"/>
              <a:ext cx="805872" cy="532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28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ru-RU" sz="28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1" name="Прямая со стрелкой 90">
              <a:extLst>
                <a:ext uri="{FF2B5EF4-FFF2-40B4-BE49-F238E27FC236}">
                  <a16:creationId xmlns:a16="http://schemas.microsoft.com/office/drawing/2014/main" id="{1A60E3B7-D96E-4AA0-9BFB-C83ADBA8B306}"/>
                </a:ext>
              </a:extLst>
            </p:cNvPr>
            <p:cNvCxnSpPr>
              <a:cxnSpLocks/>
            </p:cNvCxnSpPr>
            <p:nvPr/>
          </p:nvCxnSpPr>
          <p:spPr>
            <a:xfrm>
              <a:off x="3334175" y="2668176"/>
              <a:ext cx="1303864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999B527-AB85-485C-AA24-02902AA5D1F6}"/>
                </a:ext>
              </a:extLst>
            </p:cNvPr>
            <p:cNvSpPr txBox="1"/>
            <p:nvPr/>
          </p:nvSpPr>
          <p:spPr>
            <a:xfrm>
              <a:off x="4637039" y="2127149"/>
              <a:ext cx="937456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тр1</a:t>
              </a:r>
              <a:endParaRPr lang="ru-RU" sz="28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3" name="Прямая со стрелкой 92">
              <a:extLst>
                <a:ext uri="{FF2B5EF4-FFF2-40B4-BE49-F238E27FC236}">
                  <a16:creationId xmlns:a16="http://schemas.microsoft.com/office/drawing/2014/main" id="{62B586F2-5CCB-4283-84DC-4ED4C1732FFF}"/>
                </a:ext>
              </a:extLst>
            </p:cNvPr>
            <p:cNvCxnSpPr>
              <a:cxnSpLocks/>
            </p:cNvCxnSpPr>
            <p:nvPr/>
          </p:nvCxnSpPr>
          <p:spPr>
            <a:xfrm>
              <a:off x="4829315" y="2165231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 стрелкой 93">
              <a:extLst>
                <a:ext uri="{FF2B5EF4-FFF2-40B4-BE49-F238E27FC236}">
                  <a16:creationId xmlns:a16="http://schemas.microsoft.com/office/drawing/2014/main" id="{211ECB17-41DA-4CD5-9BC8-41E824FD00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3894" y="1318170"/>
              <a:ext cx="13843" cy="134157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0780272-84B7-4659-BA4B-B37687DB07D4}"/>
                </a:ext>
              </a:extLst>
            </p:cNvPr>
            <p:cNvSpPr txBox="1"/>
            <p:nvPr/>
          </p:nvSpPr>
          <p:spPr>
            <a:xfrm>
              <a:off x="3419790" y="1326886"/>
              <a:ext cx="742150" cy="5212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lang="en-US" sz="2400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24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6" name="Прямая со стрелкой 95">
              <a:extLst>
                <a:ext uri="{FF2B5EF4-FFF2-40B4-BE49-F238E27FC236}">
                  <a16:creationId xmlns:a16="http://schemas.microsoft.com/office/drawing/2014/main" id="{8364D31A-B147-4D41-B5D6-09A11C590349}"/>
                </a:ext>
              </a:extLst>
            </p:cNvPr>
            <p:cNvCxnSpPr>
              <a:cxnSpLocks/>
            </p:cNvCxnSpPr>
            <p:nvPr/>
          </p:nvCxnSpPr>
          <p:spPr>
            <a:xfrm>
              <a:off x="3503227" y="1419844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8A68005D-3DAF-4981-A666-B2CEDEA8D49C}"/>
              </a:ext>
            </a:extLst>
          </p:cNvPr>
          <p:cNvSpPr txBox="1"/>
          <p:nvPr/>
        </p:nvSpPr>
        <p:spPr>
          <a:xfrm>
            <a:off x="353914" y="678455"/>
            <a:ext cx="43771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  </a:t>
            </a:r>
            <a:r>
              <a:rPr lang="en-US" sz="2800" dirty="0">
                <a:latin typeface="Georgia" panose="02040502050405020303" pitchFamily="18" charset="0"/>
              </a:rPr>
              <a:t>II</a:t>
            </a:r>
            <a:r>
              <a:rPr lang="ru-RU" sz="2800" dirty="0">
                <a:latin typeface="Georgia" panose="02040502050405020303" pitchFamily="18" charset="0"/>
              </a:rPr>
              <a:t> закону Ньютона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72FB0245-1AD4-4069-9CB2-A5901C34DB22}"/>
              </a:ext>
            </a:extLst>
          </p:cNvPr>
          <p:cNvGrpSpPr/>
          <p:nvPr/>
        </p:nvGrpSpPr>
        <p:grpSpPr>
          <a:xfrm>
            <a:off x="353913" y="1595501"/>
            <a:ext cx="5030027" cy="728000"/>
            <a:chOff x="376622" y="1096025"/>
            <a:chExt cx="4708417" cy="1238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AD02BAD-84A2-4E7F-9467-408888859066}"/>
                    </a:ext>
                  </a:extLst>
                </p:cNvPr>
                <p:cNvSpPr txBox="1"/>
                <p:nvPr/>
              </p:nvSpPr>
              <p:spPr>
                <a:xfrm>
                  <a:off x="376622" y="1096025"/>
                  <a:ext cx="4708417" cy="123867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6000"/>
                    </a:lnSpc>
                    <a:spcAft>
                      <a:spcPts val="800"/>
                    </a:spcAft>
                  </a:pPr>
                  <a:r>
                    <a:rPr lang="en-US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sz="3600" dirty="0"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a14:m>
                  <a:r>
                    <a:rPr lang="ru-RU" sz="36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 </a:t>
                  </a:r>
                  <a:r>
                    <a:rPr lang="ru-RU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n-US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mg</a:t>
                  </a:r>
                  <a:r>
                    <a:rPr lang="ru-RU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r>
                    <a:rPr lang="en-US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N</a:t>
                  </a:r>
                  <a:r>
                    <a:rPr lang="ru-RU" sz="36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ru-RU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 </a:t>
                  </a:r>
                  <a:r>
                    <a:rPr lang="en-US" sz="3600" i="1" dirty="0">
                      <a:solidFill>
                        <a:srgbClr val="000000"/>
                      </a:solidFill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 </a:t>
                  </a:r>
                  <a:r>
                    <a:rPr lang="en-US" sz="36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36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тр1</a:t>
                  </a:r>
                  <a:endParaRPr lang="ru-RU" sz="3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AD02BAD-84A2-4E7F-9467-4088888590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622" y="1096025"/>
                  <a:ext cx="4708417" cy="1238672"/>
                </a:xfrm>
                <a:prstGeom prst="rect">
                  <a:avLst/>
                </a:prstGeom>
                <a:blipFill>
                  <a:blip r:embed="rId4"/>
                  <a:stretch>
                    <a:fillRect l="-3636" t="-14286" b="-1932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Прямая со стрелкой 41">
              <a:extLst>
                <a:ext uri="{FF2B5EF4-FFF2-40B4-BE49-F238E27FC236}">
                  <a16:creationId xmlns:a16="http://schemas.microsoft.com/office/drawing/2014/main" id="{5DDFF40F-466C-4B20-9A53-D4A1A6CC5140}"/>
                </a:ext>
              </a:extLst>
            </p:cNvPr>
            <p:cNvCxnSpPr>
              <a:cxnSpLocks/>
            </p:cNvCxnSpPr>
            <p:nvPr/>
          </p:nvCxnSpPr>
          <p:spPr>
            <a:xfrm>
              <a:off x="3373046" y="1173534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>
              <a:extLst>
                <a:ext uri="{FF2B5EF4-FFF2-40B4-BE49-F238E27FC236}">
                  <a16:creationId xmlns:a16="http://schemas.microsoft.com/office/drawing/2014/main" id="{966BC270-331C-478F-BEC1-D134D41CC335}"/>
                </a:ext>
              </a:extLst>
            </p:cNvPr>
            <p:cNvCxnSpPr>
              <a:cxnSpLocks/>
            </p:cNvCxnSpPr>
            <p:nvPr/>
          </p:nvCxnSpPr>
          <p:spPr>
            <a:xfrm>
              <a:off x="2573764" y="1173534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>
              <a:extLst>
                <a:ext uri="{FF2B5EF4-FFF2-40B4-BE49-F238E27FC236}">
                  <a16:creationId xmlns:a16="http://schemas.microsoft.com/office/drawing/2014/main" id="{21A3CD60-9C16-4A64-8AD6-5BFF7711DADA}"/>
                </a:ext>
              </a:extLst>
            </p:cNvPr>
            <p:cNvCxnSpPr>
              <a:cxnSpLocks/>
            </p:cNvCxnSpPr>
            <p:nvPr/>
          </p:nvCxnSpPr>
          <p:spPr>
            <a:xfrm>
              <a:off x="1917783" y="1173534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>
              <a:extLst>
                <a:ext uri="{FF2B5EF4-FFF2-40B4-BE49-F238E27FC236}">
                  <a16:creationId xmlns:a16="http://schemas.microsoft.com/office/drawing/2014/main" id="{3FF6ADA7-82A4-4F25-B10F-CC4B206CE3E7}"/>
                </a:ext>
              </a:extLst>
            </p:cNvPr>
            <p:cNvCxnSpPr>
              <a:cxnSpLocks/>
            </p:cNvCxnSpPr>
            <p:nvPr/>
          </p:nvCxnSpPr>
          <p:spPr>
            <a:xfrm>
              <a:off x="828522" y="1173534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 стрелкой 130">
              <a:extLst>
                <a:ext uri="{FF2B5EF4-FFF2-40B4-BE49-F238E27FC236}">
                  <a16:creationId xmlns:a16="http://schemas.microsoft.com/office/drawing/2014/main" id="{76F163A2-DA76-48FE-96E8-2C6143DDD6BE}"/>
                </a:ext>
              </a:extLst>
            </p:cNvPr>
            <p:cNvCxnSpPr>
              <a:cxnSpLocks/>
            </p:cNvCxnSpPr>
            <p:nvPr/>
          </p:nvCxnSpPr>
          <p:spPr>
            <a:xfrm>
              <a:off x="4082040" y="1173534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8B810C52-2782-4487-A2E7-40C4A2F20195}"/>
              </a:ext>
            </a:extLst>
          </p:cNvPr>
          <p:cNvSpPr txBox="1"/>
          <p:nvPr/>
        </p:nvSpPr>
        <p:spPr>
          <a:xfrm>
            <a:off x="353914" y="2575130"/>
            <a:ext cx="791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0</a:t>
            </a:r>
            <a:r>
              <a:rPr lang="en-US" sz="2800" dirty="0">
                <a:latin typeface="Georgia" panose="02040502050405020303" pitchFamily="18" charset="0"/>
              </a:rPr>
              <a:t>x</a:t>
            </a:r>
            <a:r>
              <a:rPr lang="ru-RU" sz="3200" dirty="0"/>
              <a:t>: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B8A6FD44-6D34-4EB4-822C-17F6318E5201}"/>
              </a:ext>
            </a:extLst>
          </p:cNvPr>
          <p:cNvGrpSpPr/>
          <p:nvPr/>
        </p:nvGrpSpPr>
        <p:grpSpPr>
          <a:xfrm>
            <a:off x="5181690" y="365435"/>
            <a:ext cx="7434187" cy="4571194"/>
            <a:chOff x="5181690" y="307379"/>
            <a:chExt cx="7434187" cy="4571194"/>
          </a:xfrm>
        </p:grpSpPr>
        <p:grpSp>
          <p:nvGrpSpPr>
            <p:cNvPr id="27" name="Группа 26">
              <a:extLst>
                <a:ext uri="{FF2B5EF4-FFF2-40B4-BE49-F238E27FC236}">
                  <a16:creationId xmlns:a16="http://schemas.microsoft.com/office/drawing/2014/main" id="{716200B5-608B-4B3E-8FD5-712A9536475F}"/>
                </a:ext>
              </a:extLst>
            </p:cNvPr>
            <p:cNvGrpSpPr/>
            <p:nvPr/>
          </p:nvGrpSpPr>
          <p:grpSpPr>
            <a:xfrm>
              <a:off x="5388824" y="568989"/>
              <a:ext cx="6608808" cy="4158761"/>
              <a:chOff x="5704158" y="2337259"/>
              <a:chExt cx="6608808" cy="4158761"/>
            </a:xfrm>
          </p:grpSpPr>
          <p:cxnSp>
            <p:nvCxnSpPr>
              <p:cNvPr id="133" name="Прямая со стрелкой 132">
                <a:extLst>
                  <a:ext uri="{FF2B5EF4-FFF2-40B4-BE49-F238E27FC236}">
                    <a16:creationId xmlns:a16="http://schemas.microsoft.com/office/drawing/2014/main" id="{BF26720D-C38D-4213-B1AB-1CC2F555C5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04158" y="6184593"/>
                <a:ext cx="660880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 стрелкой 133">
                <a:extLst>
                  <a:ext uri="{FF2B5EF4-FFF2-40B4-BE49-F238E27FC236}">
                    <a16:creationId xmlns:a16="http://schemas.microsoft.com/office/drawing/2014/main" id="{2D7EEF48-3C0D-4C8B-B78A-7A4C0B2B01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75422" y="2337259"/>
                <a:ext cx="0" cy="415876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F499A808-CA0C-43AE-B324-F81A365E6F3A}"/>
                </a:ext>
              </a:extLst>
            </p:cNvPr>
            <p:cNvSpPr txBox="1"/>
            <p:nvPr/>
          </p:nvSpPr>
          <p:spPr>
            <a:xfrm>
              <a:off x="5181690" y="307379"/>
              <a:ext cx="554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Georgia" panose="02040502050405020303" pitchFamily="18" charset="0"/>
                </a:rPr>
                <a:t>y</a:t>
              </a:r>
              <a:endParaRPr lang="ru-RU" sz="3200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161BE75-3C8E-4188-B284-A7C832CAF111}"/>
                </a:ext>
              </a:extLst>
            </p:cNvPr>
            <p:cNvSpPr txBox="1"/>
            <p:nvPr/>
          </p:nvSpPr>
          <p:spPr>
            <a:xfrm>
              <a:off x="11824835" y="4355353"/>
              <a:ext cx="7910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Georgia" panose="02040502050405020303" pitchFamily="18" charset="0"/>
                </a:rPr>
                <a:t>x</a:t>
              </a:r>
              <a:endParaRPr lang="ru-RU" sz="3200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69FAD9C-DE87-4A56-9B9F-ACACCFFE4BFA}"/>
                </a:ext>
              </a:extLst>
            </p:cNvPr>
            <p:cNvSpPr txBox="1"/>
            <p:nvPr/>
          </p:nvSpPr>
          <p:spPr>
            <a:xfrm>
              <a:off x="5215035" y="3978361"/>
              <a:ext cx="7910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0</a:t>
              </a:r>
              <a:endParaRPr lang="ru-RU" sz="3200" dirty="0"/>
            </a:p>
          </p:txBody>
        </p:sp>
      </p:grpSp>
      <p:sp>
        <p:nvSpPr>
          <p:cNvPr id="138" name="TextBox 137">
            <a:extLst>
              <a:ext uri="{FF2B5EF4-FFF2-40B4-BE49-F238E27FC236}">
                <a16:creationId xmlns:a16="http://schemas.microsoft.com/office/drawing/2014/main" id="{BE8882CA-E97C-487C-B88F-EEE23EE62D5B}"/>
              </a:ext>
            </a:extLst>
          </p:cNvPr>
          <p:cNvSpPr txBox="1"/>
          <p:nvPr/>
        </p:nvSpPr>
        <p:spPr>
          <a:xfrm>
            <a:off x="380341" y="3257153"/>
            <a:ext cx="791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0</a:t>
            </a:r>
            <a:r>
              <a:rPr lang="en-US" sz="2800" dirty="0">
                <a:latin typeface="Georgia" panose="02040502050405020303" pitchFamily="18" charset="0"/>
              </a:rPr>
              <a:t>y</a:t>
            </a:r>
            <a:r>
              <a:rPr lang="ru-RU" sz="3200" dirty="0"/>
              <a:t>:</a:t>
            </a:r>
          </a:p>
        </p:txBody>
      </p:sp>
      <p:grpSp>
        <p:nvGrpSpPr>
          <p:cNvPr id="68" name="Группа 67">
            <a:extLst>
              <a:ext uri="{FF2B5EF4-FFF2-40B4-BE49-F238E27FC236}">
                <a16:creationId xmlns:a16="http://schemas.microsoft.com/office/drawing/2014/main" id="{351DC62F-4BAD-4E54-A7D0-4F4FB6690EC3}"/>
              </a:ext>
            </a:extLst>
          </p:cNvPr>
          <p:cNvGrpSpPr/>
          <p:nvPr/>
        </p:nvGrpSpPr>
        <p:grpSpPr>
          <a:xfrm>
            <a:off x="9197519" y="2209065"/>
            <a:ext cx="1143900" cy="523220"/>
            <a:chOff x="10653197" y="2798057"/>
            <a:chExt cx="1143900" cy="523220"/>
          </a:xfrm>
        </p:grpSpPr>
        <p:cxnSp>
          <p:nvCxnSpPr>
            <p:cNvPr id="69" name="Прямая со стрелкой 68">
              <a:extLst>
                <a:ext uri="{FF2B5EF4-FFF2-40B4-BE49-F238E27FC236}">
                  <a16:creationId xmlns:a16="http://schemas.microsoft.com/office/drawing/2014/main" id="{7EB2A896-9054-4C10-A360-BF7867669697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38DF13FD-E5A4-4155-B975-22C9515C7F3E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b="0" i="1" baseline="-25000" dirty="0" smtClean="0">
                            <a:solidFill>
                              <a:srgbClr val="000000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28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38DF13FD-E5A4-4155-B975-22C9515C7F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1" name="Прямая со стрелкой 70">
              <a:extLst>
                <a:ext uri="{FF2B5EF4-FFF2-40B4-BE49-F238E27FC236}">
                  <a16:creationId xmlns:a16="http://schemas.microsoft.com/office/drawing/2014/main" id="{D2D066FB-249D-4E4C-A39F-ACF8EFBDE7B7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474AF51D-DF48-44A6-AAD0-45BAEE33BE28}"/>
              </a:ext>
            </a:extLst>
          </p:cNvPr>
          <p:cNvGrpSpPr/>
          <p:nvPr/>
        </p:nvGrpSpPr>
        <p:grpSpPr>
          <a:xfrm>
            <a:off x="10882239" y="3172176"/>
            <a:ext cx="1143900" cy="523220"/>
            <a:chOff x="10653197" y="2798057"/>
            <a:chExt cx="1143900" cy="523220"/>
          </a:xfrm>
        </p:grpSpPr>
        <p:cxnSp>
          <p:nvCxnSpPr>
            <p:cNvPr id="73" name="Прямая со стрелкой 72">
              <a:extLst>
                <a:ext uri="{FF2B5EF4-FFF2-40B4-BE49-F238E27FC236}">
                  <a16:creationId xmlns:a16="http://schemas.microsoft.com/office/drawing/2014/main" id="{9D0F49C3-63EB-4F21-84AF-54BFA44CF87B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428FC0CD-8522-4E45-AF78-D6D09D82A8FC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i="1" baseline="-25000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oMath>
                    </m:oMathPara>
                  </a14:m>
                  <a:endParaRPr lang="ru-RU" sz="28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428FC0CD-8522-4E45-AF78-D6D09D82A8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6" name="Прямая со стрелкой 75">
              <a:extLst>
                <a:ext uri="{FF2B5EF4-FFF2-40B4-BE49-F238E27FC236}">
                  <a16:creationId xmlns:a16="http://schemas.microsoft.com/office/drawing/2014/main" id="{55E57CE1-C4BE-4A2D-B005-E2F30349DA10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458B67D8-FDD2-4BB2-A6C6-23A46B2B9406}"/>
              </a:ext>
            </a:extLst>
          </p:cNvPr>
          <p:cNvSpPr txBox="1"/>
          <p:nvPr/>
        </p:nvSpPr>
        <p:spPr>
          <a:xfrm>
            <a:off x="353652" y="32289"/>
            <a:ext cx="11549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Покажем силы, которые будут действовать на блокнот и книгу</a:t>
            </a:r>
          </a:p>
        </p:txBody>
      </p:sp>
    </p:spTree>
    <p:extLst>
      <p:ext uri="{BB962C8B-B14F-4D97-AF65-F5344CB8AC3E}">
        <p14:creationId xmlns:p14="http://schemas.microsoft.com/office/powerpoint/2010/main" val="37743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1" grpId="0"/>
      <p:bldP spid="52" grpId="0"/>
      <p:bldP spid="53" grpId="0"/>
      <p:bldP spid="74" grpId="0"/>
      <p:bldP spid="123" grpId="0"/>
      <p:bldP spid="132" grpId="0"/>
      <p:bldP spid="1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27BAB9D0-AF94-43C0-8426-E598777D6A95}"/>
              </a:ext>
            </a:extLst>
          </p:cNvPr>
          <p:cNvGrpSpPr/>
          <p:nvPr/>
        </p:nvGrpSpPr>
        <p:grpSpPr>
          <a:xfrm>
            <a:off x="520910" y="2200582"/>
            <a:ext cx="3637255" cy="651460"/>
            <a:chOff x="299933" y="2967389"/>
            <a:chExt cx="3637255" cy="6514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253903B-6603-4231-8D12-EFE69F7D348C}"/>
                    </a:ext>
                  </a:extLst>
                </p:cNvPr>
                <p:cNvSpPr txBox="1"/>
                <p:nvPr/>
              </p:nvSpPr>
              <p:spPr>
                <a:xfrm>
                  <a:off x="1003091" y="2967389"/>
                  <a:ext cx="2934097" cy="6514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6000"/>
                    </a:lnSpc>
                    <a:spcAft>
                      <a:spcPts val="800"/>
                    </a:spcAft>
                  </a:pP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a14:m>
                  <a:r>
                    <a:rPr lang="ru-RU" sz="36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= F</a:t>
                  </a:r>
                  <a:r>
                    <a:rPr lang="en-US" sz="36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тр1</a:t>
                  </a:r>
                  <a:endParaRPr lang="ru-RU" sz="3600" dirty="0">
                    <a:solidFill>
                      <a:schemeClr val="accent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253903B-6603-4231-8D12-EFE69F7D34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091" y="2967389"/>
                  <a:ext cx="2934097" cy="651460"/>
                </a:xfrm>
                <a:prstGeom prst="rect">
                  <a:avLst/>
                </a:prstGeom>
                <a:blipFill>
                  <a:blip r:embed="rId2"/>
                  <a:stretch>
                    <a:fillRect l="-6445" t="-15888" b="-3271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D4B180D-BF1A-4BF4-984A-D0322084BC87}"/>
                </a:ext>
              </a:extLst>
            </p:cNvPr>
            <p:cNvSpPr txBox="1"/>
            <p:nvPr/>
          </p:nvSpPr>
          <p:spPr>
            <a:xfrm>
              <a:off x="299933" y="3007735"/>
              <a:ext cx="7910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0</a:t>
              </a:r>
              <a:r>
                <a:rPr lang="en-US" sz="2800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x</a:t>
              </a:r>
              <a:r>
                <a:rPr lang="ru-RU" sz="3200" dirty="0">
                  <a:solidFill>
                    <a:schemeClr val="accent1"/>
                  </a:solidFill>
                </a:rPr>
                <a:t>: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E60035E-58BF-4C8C-8AD4-0B087D240B0A}"/>
              </a:ext>
            </a:extLst>
          </p:cNvPr>
          <p:cNvSpPr txBox="1"/>
          <p:nvPr/>
        </p:nvSpPr>
        <p:spPr>
          <a:xfrm>
            <a:off x="520910" y="2992935"/>
            <a:ext cx="47726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endParaRPr lang="ru-RU" sz="36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ABC041-9745-472F-8C54-F6D6EDA25661}"/>
                  </a:ext>
                </a:extLst>
              </p:cNvPr>
              <p:cNvSpPr txBox="1"/>
              <p:nvPr/>
            </p:nvSpPr>
            <p:spPr>
              <a:xfrm>
                <a:off x="520910" y="3754272"/>
                <a:ext cx="2508380" cy="651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3600" i="1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600" i="1" dirty="0" smtClean="0">
                        <a:solidFill>
                          <a:schemeClr val="accent1"/>
                        </a:solidFill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ru-RU" sz="3600" i="1" kern="1200" baseline="-250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3600" i="1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3600" i="1" kern="1200" dirty="0" err="1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μmg</a:t>
                </a:r>
                <a:endParaRPr lang="ru-RU" sz="36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ABC041-9745-472F-8C54-F6D6EDA25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10" y="3754272"/>
                <a:ext cx="2508380" cy="651460"/>
              </a:xfrm>
              <a:prstGeom prst="rect">
                <a:avLst/>
              </a:prstGeom>
              <a:blipFill>
                <a:blip r:embed="rId3"/>
                <a:stretch>
                  <a:fillRect l="-7282" t="-15888" r="-6311" b="-327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966F1D54-99CB-4820-8FF5-526135A203A7}"/>
              </a:ext>
            </a:extLst>
          </p:cNvPr>
          <p:cNvGrpSpPr/>
          <p:nvPr/>
        </p:nvGrpSpPr>
        <p:grpSpPr>
          <a:xfrm>
            <a:off x="552326" y="332354"/>
            <a:ext cx="6078381" cy="651460"/>
            <a:chOff x="560022" y="1241703"/>
            <a:chExt cx="5897657" cy="6514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010E98C-2F2C-475D-A464-8DF4F04295B5}"/>
                    </a:ext>
                  </a:extLst>
                </p:cNvPr>
                <p:cNvSpPr txBox="1"/>
                <p:nvPr/>
              </p:nvSpPr>
              <p:spPr>
                <a:xfrm>
                  <a:off x="560022" y="1241703"/>
                  <a:ext cx="5897657" cy="6514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6000"/>
                    </a:lnSpc>
                    <a:spcAft>
                      <a:spcPts val="800"/>
                    </a:spcAft>
                  </a:pP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a14:m>
                  <a:r>
                    <a:rPr lang="ru-RU" sz="36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 </a:t>
                  </a: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Mg+N</a:t>
                  </a:r>
                  <a:r>
                    <a:rPr lang="en-US" sz="36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+F</a:t>
                  </a:r>
                  <a:r>
                    <a:rPr lang="en-US" sz="36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тр1</a:t>
                  </a:r>
                  <a:r>
                    <a:rPr lang="en-US" sz="36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+F</a:t>
                  </a:r>
                  <a:r>
                    <a:rPr lang="ru-RU" sz="3600" i="1" kern="1200" baseline="-25000" dirty="0" err="1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давл</a:t>
                  </a:r>
                  <a:endParaRPr lang="ru-RU" sz="3600" dirty="0">
                    <a:solidFill>
                      <a:schemeClr val="accent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010E98C-2F2C-475D-A464-8DF4F04295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022" y="1241703"/>
                  <a:ext cx="5897657" cy="651460"/>
                </a:xfrm>
                <a:prstGeom prst="rect">
                  <a:avLst/>
                </a:prstGeom>
                <a:blipFill>
                  <a:blip r:embed="rId4"/>
                  <a:stretch>
                    <a:fillRect l="-3109" t="-16038" b="-3396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Прямая со стрелкой 33">
              <a:extLst>
                <a:ext uri="{FF2B5EF4-FFF2-40B4-BE49-F238E27FC236}">
                  <a16:creationId xmlns:a16="http://schemas.microsoft.com/office/drawing/2014/main" id="{B2233C2A-A561-4E5D-943E-09C0FB778F1B}"/>
                </a:ext>
              </a:extLst>
            </p:cNvPr>
            <p:cNvCxnSpPr>
              <a:cxnSpLocks/>
            </p:cNvCxnSpPr>
            <p:nvPr/>
          </p:nvCxnSpPr>
          <p:spPr>
            <a:xfrm>
              <a:off x="1028140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>
              <a:extLst>
                <a:ext uri="{FF2B5EF4-FFF2-40B4-BE49-F238E27FC236}">
                  <a16:creationId xmlns:a16="http://schemas.microsoft.com/office/drawing/2014/main" id="{E20D0D10-2F50-44E5-97AD-3B91C59FAE94}"/>
                </a:ext>
              </a:extLst>
            </p:cNvPr>
            <p:cNvCxnSpPr>
              <a:cxnSpLocks/>
            </p:cNvCxnSpPr>
            <p:nvPr/>
          </p:nvCxnSpPr>
          <p:spPr>
            <a:xfrm>
              <a:off x="2133161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>
              <a:extLst>
                <a:ext uri="{FF2B5EF4-FFF2-40B4-BE49-F238E27FC236}">
                  <a16:creationId xmlns:a16="http://schemas.microsoft.com/office/drawing/2014/main" id="{E944CF7D-F7AA-4AA8-B2F2-B1525D13FBF8}"/>
                </a:ext>
              </a:extLst>
            </p:cNvPr>
            <p:cNvCxnSpPr>
              <a:cxnSpLocks/>
            </p:cNvCxnSpPr>
            <p:nvPr/>
          </p:nvCxnSpPr>
          <p:spPr>
            <a:xfrm>
              <a:off x="2815648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>
              <a:extLst>
                <a:ext uri="{FF2B5EF4-FFF2-40B4-BE49-F238E27FC236}">
                  <a16:creationId xmlns:a16="http://schemas.microsoft.com/office/drawing/2014/main" id="{7BF37174-616A-487E-B160-0756E87D63B9}"/>
                </a:ext>
              </a:extLst>
            </p:cNvPr>
            <p:cNvCxnSpPr>
              <a:cxnSpLocks/>
            </p:cNvCxnSpPr>
            <p:nvPr/>
          </p:nvCxnSpPr>
          <p:spPr>
            <a:xfrm>
              <a:off x="3657161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>
              <a:extLst>
                <a:ext uri="{FF2B5EF4-FFF2-40B4-BE49-F238E27FC236}">
                  <a16:creationId xmlns:a16="http://schemas.microsoft.com/office/drawing/2014/main" id="{9FE57D32-BAA9-4751-AAB6-7CD575AB40E0}"/>
                </a:ext>
              </a:extLst>
            </p:cNvPr>
            <p:cNvCxnSpPr>
              <a:cxnSpLocks/>
            </p:cNvCxnSpPr>
            <p:nvPr/>
          </p:nvCxnSpPr>
          <p:spPr>
            <a:xfrm>
              <a:off x="4937150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86BA4B2C-FE28-49D2-AC66-0C4DFB80325A}"/>
              </a:ext>
            </a:extLst>
          </p:cNvPr>
          <p:cNvGrpSpPr/>
          <p:nvPr/>
        </p:nvGrpSpPr>
        <p:grpSpPr>
          <a:xfrm>
            <a:off x="6412054" y="3598960"/>
            <a:ext cx="6113913" cy="3594716"/>
            <a:chOff x="5136498" y="3760752"/>
            <a:chExt cx="6113913" cy="3594716"/>
          </a:xfrm>
        </p:grpSpPr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FFDD60F2-671B-4861-A854-D5E473136532}"/>
                </a:ext>
              </a:extLst>
            </p:cNvPr>
            <p:cNvGrpSpPr/>
            <p:nvPr/>
          </p:nvGrpSpPr>
          <p:grpSpPr>
            <a:xfrm>
              <a:off x="5136498" y="3760752"/>
              <a:ext cx="6113913" cy="2697927"/>
              <a:chOff x="2592307" y="2405567"/>
              <a:chExt cx="6113913" cy="2697927"/>
            </a:xfrm>
          </p:grpSpPr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D64E2158-2AC8-4585-A156-86D6ADB984A0}"/>
                  </a:ext>
                </a:extLst>
              </p:cNvPr>
              <p:cNvSpPr/>
              <p:nvPr/>
            </p:nvSpPr>
            <p:spPr>
              <a:xfrm>
                <a:off x="3379306" y="3969026"/>
                <a:ext cx="4472914" cy="2484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12AC8B01-3D75-4A64-A704-D43A9E858266}"/>
                  </a:ext>
                </a:extLst>
              </p:cNvPr>
              <p:cNvSpPr/>
              <p:nvPr/>
            </p:nvSpPr>
            <p:spPr>
              <a:xfrm>
                <a:off x="4737652" y="3564836"/>
                <a:ext cx="1060174" cy="38849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8" name="Прямая соединительная линия 57">
                <a:extLst>
                  <a:ext uri="{FF2B5EF4-FFF2-40B4-BE49-F238E27FC236}">
                    <a16:creationId xmlns:a16="http://schemas.microsoft.com/office/drawing/2014/main" id="{E04463F8-C06E-4663-AE56-F080E3AB98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2307" y="4259704"/>
                <a:ext cx="5577964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>
                <a:extLst>
                  <a:ext uri="{FF2B5EF4-FFF2-40B4-BE49-F238E27FC236}">
                    <a16:creationId xmlns:a16="http://schemas.microsoft.com/office/drawing/2014/main" id="{6A6902FE-7DE0-4807-9F7B-7C85FAAE8F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92307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>
                <a:extLst>
                  <a:ext uri="{FF2B5EF4-FFF2-40B4-BE49-F238E27FC236}">
                    <a16:creationId xmlns:a16="http://schemas.microsoft.com/office/drawing/2014/main" id="{BA98470A-8CED-4F2F-9E02-A08634025E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49796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>
                <a:extLst>
                  <a:ext uri="{FF2B5EF4-FFF2-40B4-BE49-F238E27FC236}">
                    <a16:creationId xmlns:a16="http://schemas.microsoft.com/office/drawing/2014/main" id="{A29DD996-9668-4DFF-92C2-3B8A1E16F8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07285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>
                <a:extLst>
                  <a:ext uri="{FF2B5EF4-FFF2-40B4-BE49-F238E27FC236}">
                    <a16:creationId xmlns:a16="http://schemas.microsoft.com/office/drawing/2014/main" id="{54A9AAEB-6CAD-4FB6-912F-A52A140B30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64774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>
                <a:extLst>
                  <a:ext uri="{FF2B5EF4-FFF2-40B4-BE49-F238E27FC236}">
                    <a16:creationId xmlns:a16="http://schemas.microsoft.com/office/drawing/2014/main" id="{C0C876B7-F9A9-425E-A750-352695FC14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22263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>
                <a:extLst>
                  <a:ext uri="{FF2B5EF4-FFF2-40B4-BE49-F238E27FC236}">
                    <a16:creationId xmlns:a16="http://schemas.microsoft.com/office/drawing/2014/main" id="{35E97C82-E281-4A78-B72B-F6B54094CA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79752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>
                <a:extLst>
                  <a:ext uri="{FF2B5EF4-FFF2-40B4-BE49-F238E27FC236}">
                    <a16:creationId xmlns:a16="http://schemas.microsoft.com/office/drawing/2014/main" id="{11B929C2-E8A2-4B96-82D5-7504F03FFC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37241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>
                <a:extLst>
                  <a:ext uri="{FF2B5EF4-FFF2-40B4-BE49-F238E27FC236}">
                    <a16:creationId xmlns:a16="http://schemas.microsoft.com/office/drawing/2014/main" id="{F77A1292-F150-4993-8E41-20D53008A0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94730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>
                <a:extLst>
                  <a:ext uri="{FF2B5EF4-FFF2-40B4-BE49-F238E27FC236}">
                    <a16:creationId xmlns:a16="http://schemas.microsoft.com/office/drawing/2014/main" id="{31B15E8E-C31B-418B-9E2A-B1E25B8C02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52219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 стрелкой 70">
                <a:extLst>
                  <a:ext uri="{FF2B5EF4-FFF2-40B4-BE49-F238E27FC236}">
                    <a16:creationId xmlns:a16="http://schemas.microsoft.com/office/drawing/2014/main" id="{E5202BF6-2FFB-4A7C-80BA-63A17181AB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5876" y="3763619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7FC3010-662C-4515-B1CE-8BE8BAA33DC0}"/>
                  </a:ext>
                </a:extLst>
              </p:cNvPr>
              <p:cNvSpPr txBox="1"/>
              <p:nvPr/>
            </p:nvSpPr>
            <p:spPr>
              <a:xfrm>
                <a:off x="7977350" y="3737131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accent1"/>
                    </a:solidFill>
                    <a:latin typeface="Georgia" panose="02040502050405020303" pitchFamily="18" charset="0"/>
                  </a:rPr>
                  <a:t>M</a:t>
                </a:r>
                <a:endParaRPr lang="ru-RU" b="1" dirty="0">
                  <a:solidFill>
                    <a:schemeClr val="accent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AF6B02E-E8CF-47E5-A281-1855C0644063}"/>
                  </a:ext>
                </a:extLst>
              </p:cNvPr>
              <p:cNvSpPr txBox="1"/>
              <p:nvPr/>
            </p:nvSpPr>
            <p:spPr>
              <a:xfrm>
                <a:off x="4745185" y="3455655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</a:t>
                </a:r>
                <a:endParaRPr lang="ru-RU" dirty="0"/>
              </a:p>
            </p:txBody>
          </p:sp>
          <p:cxnSp>
            <p:nvCxnSpPr>
              <p:cNvPr id="74" name="Прямая со стрелкой 73">
                <a:extLst>
                  <a:ext uri="{FF2B5EF4-FFF2-40B4-BE49-F238E27FC236}">
                    <a16:creationId xmlns:a16="http://schemas.microsoft.com/office/drawing/2014/main" id="{7BAEC76A-7160-40AD-8F64-23988DB2E2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67740" y="3759083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Прямая со стрелкой 74">
                <a:extLst>
                  <a:ext uri="{FF2B5EF4-FFF2-40B4-BE49-F238E27FC236}">
                    <a16:creationId xmlns:a16="http://schemas.microsoft.com/office/drawing/2014/main" id="{72D4D978-F0A1-4D8C-A655-ED364CD8710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4078363" y="3763619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 стрелкой 75">
                <a:extLst>
                  <a:ext uri="{FF2B5EF4-FFF2-40B4-BE49-F238E27FC236}">
                    <a16:creationId xmlns:a16="http://schemas.microsoft.com/office/drawing/2014/main" id="{F20D2A1B-A389-4EBB-A898-D0A9FC9F3C1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5268049" y="2666216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17119DF5-9901-43A0-B3F8-3DA121DD9F06}"/>
                  </a:ext>
                </a:extLst>
              </p:cNvPr>
              <p:cNvSpPr txBox="1"/>
              <p:nvPr/>
            </p:nvSpPr>
            <p:spPr>
              <a:xfrm>
                <a:off x="5296628" y="2405567"/>
                <a:ext cx="742150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ru-RU" sz="24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ru-RU" sz="24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9B6F6EE-2F8C-4002-8BFD-43E5C72DF1D3}"/>
                  </a:ext>
                </a:extLst>
              </p:cNvPr>
              <p:cNvSpPr txBox="1"/>
              <p:nvPr/>
            </p:nvSpPr>
            <p:spPr>
              <a:xfrm>
                <a:off x="6411640" y="3304187"/>
                <a:ext cx="510515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1861C3A-0376-4865-A81A-4E95AD7D7B5B}"/>
                  </a:ext>
                </a:extLst>
              </p:cNvPr>
              <p:cNvSpPr txBox="1"/>
              <p:nvPr/>
            </p:nvSpPr>
            <p:spPr>
              <a:xfrm>
                <a:off x="4344046" y="4570591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8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ADD74F3-F9D3-48B6-BB06-732559250B11}"/>
                  </a:ext>
                </a:extLst>
              </p:cNvPr>
              <p:cNvSpPr txBox="1"/>
              <p:nvPr/>
            </p:nvSpPr>
            <p:spPr>
              <a:xfrm>
                <a:off x="3497113" y="3052612"/>
                <a:ext cx="937456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i="1" kern="1200" baseline="-250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тр1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1" name="Прямая со стрелкой 80">
                <a:extLst>
                  <a:ext uri="{FF2B5EF4-FFF2-40B4-BE49-F238E27FC236}">
                    <a16:creationId xmlns:a16="http://schemas.microsoft.com/office/drawing/2014/main" id="{BA77C429-10BD-4BEE-AB7D-F53E8964A8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35399" y="2405896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 стрелкой 81">
                <a:extLst>
                  <a:ext uri="{FF2B5EF4-FFF2-40B4-BE49-F238E27FC236}">
                    <a16:creationId xmlns:a16="http://schemas.microsoft.com/office/drawing/2014/main" id="{90E7F670-FDF6-4468-9E31-C3CA2F04B7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1640" y="3304187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 стрелкой 82">
                <a:extLst>
                  <a:ext uri="{FF2B5EF4-FFF2-40B4-BE49-F238E27FC236}">
                    <a16:creationId xmlns:a16="http://schemas.microsoft.com/office/drawing/2014/main" id="{B21625E5-241A-4282-97A0-6D9666343D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7848" y="3119201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 стрелкой 83">
                <a:extLst>
                  <a:ext uri="{FF2B5EF4-FFF2-40B4-BE49-F238E27FC236}">
                    <a16:creationId xmlns:a16="http://schemas.microsoft.com/office/drawing/2014/main" id="{80B253C2-D8C4-453C-9FA8-542E256B8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1890" y="4645029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856E3DD3-4223-47B8-8231-5AA0889D2883}"/>
                </a:ext>
              </a:extLst>
            </p:cNvPr>
            <p:cNvGrpSpPr/>
            <p:nvPr/>
          </p:nvGrpSpPr>
          <p:grpSpPr>
            <a:xfrm>
              <a:off x="7922736" y="4114587"/>
              <a:ext cx="2250529" cy="3240881"/>
              <a:chOff x="3323966" y="1318170"/>
              <a:chExt cx="2250529" cy="3240881"/>
            </a:xfrm>
          </p:grpSpPr>
          <p:cxnSp>
            <p:nvCxnSpPr>
              <p:cNvPr id="44" name="Прямая со стрелкой 43">
                <a:extLst>
                  <a:ext uri="{FF2B5EF4-FFF2-40B4-BE49-F238E27FC236}">
                    <a16:creationId xmlns:a16="http://schemas.microsoft.com/office/drawing/2014/main" id="{252F07D1-C2DD-4C47-88D9-A7B29D76C1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7223" y="4079776"/>
                <a:ext cx="321871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029CC29-B7AF-4241-B849-82A52CB9722F}"/>
                  </a:ext>
                </a:extLst>
              </p:cNvPr>
              <p:cNvSpPr txBox="1"/>
              <p:nvPr/>
            </p:nvSpPr>
            <p:spPr>
              <a:xfrm>
                <a:off x="3386737" y="3400063"/>
                <a:ext cx="1603513" cy="530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baseline="-25000" dirty="0" err="1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давл</a:t>
                </a:r>
                <a:endParaRPr lang="ru-RU" sz="28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6" name="Прямая со стрелкой 45">
                <a:extLst>
                  <a:ext uri="{FF2B5EF4-FFF2-40B4-BE49-F238E27FC236}">
                    <a16:creationId xmlns:a16="http://schemas.microsoft.com/office/drawing/2014/main" id="{5BB7BAA9-C16E-4175-946A-2FD6590DCD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23966" y="2659748"/>
                <a:ext cx="9505" cy="985749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 стрелкой 46">
                <a:extLst>
                  <a:ext uri="{FF2B5EF4-FFF2-40B4-BE49-F238E27FC236}">
                    <a16:creationId xmlns:a16="http://schemas.microsoft.com/office/drawing/2014/main" id="{59648D12-45E0-40CF-AEC9-E6BC03CBA0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8994" y="3466323"/>
                <a:ext cx="321871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 стрелкой 47">
                <a:extLst>
                  <a:ext uri="{FF2B5EF4-FFF2-40B4-BE49-F238E27FC236}">
                    <a16:creationId xmlns:a16="http://schemas.microsoft.com/office/drawing/2014/main" id="{62C6B55A-DE62-4CC9-A8B6-1BEC6D5FA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30984" y="2648191"/>
                <a:ext cx="19307" cy="153847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1B45798-2C63-412D-AA14-DEBF52D37C9D}"/>
                  </a:ext>
                </a:extLst>
              </p:cNvPr>
              <p:cNvSpPr txBox="1"/>
              <p:nvPr/>
            </p:nvSpPr>
            <p:spPr>
              <a:xfrm>
                <a:off x="3445356" y="4026148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800" i="1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ru-RU" sz="28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" name="Прямая со стрелкой 49">
                <a:extLst>
                  <a:ext uri="{FF2B5EF4-FFF2-40B4-BE49-F238E27FC236}">
                    <a16:creationId xmlns:a16="http://schemas.microsoft.com/office/drawing/2014/main" id="{15D754A6-7C8C-48A1-B946-8B3601206F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4175" y="2668176"/>
                <a:ext cx="1303864" cy="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48ECD70-5E73-4B3C-9F19-6473BF67ED23}"/>
                  </a:ext>
                </a:extLst>
              </p:cNvPr>
              <p:cNvSpPr txBox="1"/>
              <p:nvPr/>
            </p:nvSpPr>
            <p:spPr>
              <a:xfrm>
                <a:off x="4637039" y="2127149"/>
                <a:ext cx="937456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i="1" kern="1200" baseline="-250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тр1</a:t>
                </a:r>
                <a:endParaRPr lang="ru-RU" sz="28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2" name="Прямая со стрелкой 51">
                <a:extLst>
                  <a:ext uri="{FF2B5EF4-FFF2-40B4-BE49-F238E27FC236}">
                    <a16:creationId xmlns:a16="http://schemas.microsoft.com/office/drawing/2014/main" id="{DE5B2A26-17DF-4A01-9924-C8FAD13F0B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29315" y="2165231"/>
                <a:ext cx="321871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 стрелкой 52">
                <a:extLst>
                  <a:ext uri="{FF2B5EF4-FFF2-40B4-BE49-F238E27FC236}">
                    <a16:creationId xmlns:a16="http://schemas.microsoft.com/office/drawing/2014/main" id="{D6153FB9-20AB-4382-87C8-D989C48D15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3894" y="1318170"/>
                <a:ext cx="13843" cy="134157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3990ADD-27B7-405E-B35F-25C8B3ADF7BC}"/>
                  </a:ext>
                </a:extLst>
              </p:cNvPr>
              <p:cNvSpPr txBox="1"/>
              <p:nvPr/>
            </p:nvSpPr>
            <p:spPr>
              <a:xfrm>
                <a:off x="3419790" y="1326886"/>
                <a:ext cx="742150" cy="5212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kern="12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endParaRPr lang="ru-RU" sz="24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5" name="Прямая со стрелкой 54">
                <a:extLst>
                  <a:ext uri="{FF2B5EF4-FFF2-40B4-BE49-F238E27FC236}">
                    <a16:creationId xmlns:a16="http://schemas.microsoft.com/office/drawing/2014/main" id="{9FCE4EDC-F803-4887-84E7-D14DDC2717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3227" y="1419844"/>
                <a:ext cx="321871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9D302E42-B159-41D5-AB81-BA0982A059C7}"/>
              </a:ext>
            </a:extLst>
          </p:cNvPr>
          <p:cNvGrpSpPr/>
          <p:nvPr/>
        </p:nvGrpSpPr>
        <p:grpSpPr>
          <a:xfrm>
            <a:off x="11001812" y="4203325"/>
            <a:ext cx="1143900" cy="523220"/>
            <a:chOff x="10653197" y="2798057"/>
            <a:chExt cx="1143900" cy="523220"/>
          </a:xfrm>
        </p:grpSpPr>
        <p:cxnSp>
          <p:nvCxnSpPr>
            <p:cNvPr id="85" name="Прямая со стрелкой 84">
              <a:extLst>
                <a:ext uri="{FF2B5EF4-FFF2-40B4-BE49-F238E27FC236}">
                  <a16:creationId xmlns:a16="http://schemas.microsoft.com/office/drawing/2014/main" id="{2AD9CD85-1E6C-4DC8-ADF8-206905D783BF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8B02C8B-81DD-45B7-A7CF-F6D9B609396A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i="1" baseline="-25000" dirty="0" smtClean="0">
                            <a:solidFill>
                              <a:schemeClr val="accent1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oMath>
                    </m:oMathPara>
                  </a14:m>
                  <a:endParaRPr lang="ru-RU" sz="28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8B02C8B-81DD-45B7-A7CF-F6D9B60939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7" name="Прямая со стрелкой 86">
              <a:extLst>
                <a:ext uri="{FF2B5EF4-FFF2-40B4-BE49-F238E27FC236}">
                  <a16:creationId xmlns:a16="http://schemas.microsoft.com/office/drawing/2014/main" id="{AEB78C59-9956-4D24-ADB4-2148B5F4B7CA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Группа 131">
            <a:extLst>
              <a:ext uri="{FF2B5EF4-FFF2-40B4-BE49-F238E27FC236}">
                <a16:creationId xmlns:a16="http://schemas.microsoft.com/office/drawing/2014/main" id="{B77935AD-1BB8-42E2-BF63-76A5C6748711}"/>
              </a:ext>
            </a:extLst>
          </p:cNvPr>
          <p:cNvGrpSpPr/>
          <p:nvPr/>
        </p:nvGrpSpPr>
        <p:grpSpPr>
          <a:xfrm>
            <a:off x="5989805" y="1865767"/>
            <a:ext cx="6596567" cy="4074209"/>
            <a:chOff x="5181690" y="307379"/>
            <a:chExt cx="7761633" cy="4644422"/>
          </a:xfrm>
        </p:grpSpPr>
        <p:grpSp>
          <p:nvGrpSpPr>
            <p:cNvPr id="133" name="Группа 132">
              <a:extLst>
                <a:ext uri="{FF2B5EF4-FFF2-40B4-BE49-F238E27FC236}">
                  <a16:creationId xmlns:a16="http://schemas.microsoft.com/office/drawing/2014/main" id="{09098BA0-97EB-4F9B-B6E7-1F10754E88FE}"/>
                </a:ext>
              </a:extLst>
            </p:cNvPr>
            <p:cNvGrpSpPr/>
            <p:nvPr/>
          </p:nvGrpSpPr>
          <p:grpSpPr>
            <a:xfrm>
              <a:off x="5388824" y="568989"/>
              <a:ext cx="7090478" cy="4158761"/>
              <a:chOff x="5704158" y="2337259"/>
              <a:chExt cx="7090478" cy="4158761"/>
            </a:xfrm>
          </p:grpSpPr>
          <p:cxnSp>
            <p:nvCxnSpPr>
              <p:cNvPr id="137" name="Прямая со стрелкой 136">
                <a:extLst>
                  <a:ext uri="{FF2B5EF4-FFF2-40B4-BE49-F238E27FC236}">
                    <a16:creationId xmlns:a16="http://schemas.microsoft.com/office/drawing/2014/main" id="{4057EE6C-1DF4-43D7-A131-2EDB51B6C1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04158" y="6165051"/>
                <a:ext cx="7090478" cy="195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 стрелкой 137">
                <a:extLst>
                  <a:ext uri="{FF2B5EF4-FFF2-40B4-BE49-F238E27FC236}">
                    <a16:creationId xmlns:a16="http://schemas.microsoft.com/office/drawing/2014/main" id="{4335BC2E-D540-44EB-942C-D39949DE5E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75422" y="2337259"/>
                <a:ext cx="0" cy="415876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449448B-51CD-4783-B6B0-40B15E250174}"/>
                </a:ext>
              </a:extLst>
            </p:cNvPr>
            <p:cNvSpPr txBox="1"/>
            <p:nvPr/>
          </p:nvSpPr>
          <p:spPr>
            <a:xfrm>
              <a:off x="5181690" y="307379"/>
              <a:ext cx="554547" cy="59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у</a:t>
              </a:r>
              <a:endParaRPr lang="ru-RU" sz="3200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14CBA0A-DA2A-4523-B81C-F5FC02C9B42C}"/>
                </a:ext>
              </a:extLst>
            </p:cNvPr>
            <p:cNvSpPr txBox="1"/>
            <p:nvPr/>
          </p:nvSpPr>
          <p:spPr>
            <a:xfrm>
              <a:off x="12152281" y="4355353"/>
              <a:ext cx="791042" cy="596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х</a:t>
              </a:r>
              <a:endParaRPr lang="ru-RU" sz="3200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08B23D1-02E0-4E69-BBC4-138F4C2879BA}"/>
                </a:ext>
              </a:extLst>
            </p:cNvPr>
            <p:cNvSpPr txBox="1"/>
            <p:nvPr/>
          </p:nvSpPr>
          <p:spPr>
            <a:xfrm>
              <a:off x="5215035" y="3978361"/>
              <a:ext cx="7910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0</a:t>
              </a:r>
              <a:endParaRPr lang="ru-RU" sz="3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5D2D311-7DB4-4F65-B8D0-F8E45619A5E6}"/>
                  </a:ext>
                </a:extLst>
              </p:cNvPr>
              <p:cNvSpPr txBox="1"/>
              <p:nvPr/>
            </p:nvSpPr>
            <p:spPr>
              <a:xfrm>
                <a:off x="177874" y="4321714"/>
                <a:ext cx="2715273" cy="14094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ru-RU" sz="3600" i="1" baseline="-25000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36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600" i="1" kern="1200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3600" i="1" dirty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3600" i="1" dirty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μmg</m:t>
                          </m:r>
                        </m:den>
                      </m:f>
                    </m:oMath>
                  </m:oMathPara>
                </a14:m>
                <a:endParaRPr lang="ru-RU" sz="36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5D2D311-7DB4-4F65-B8D0-F8E45619A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74" y="4321714"/>
                <a:ext cx="2715273" cy="14094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3DF94FD-DFA6-436E-8985-38CF409512BA}"/>
                  </a:ext>
                </a:extLst>
              </p:cNvPr>
              <p:cNvSpPr txBox="1"/>
              <p:nvPr/>
            </p:nvSpPr>
            <p:spPr>
              <a:xfrm>
                <a:off x="447342" y="5352693"/>
                <a:ext cx="5342175" cy="1396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ru-RU" sz="3600" i="1" baseline="-25000" dirty="0" smtClean="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sz="36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600" i="1" kern="1200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3600" b="0" i="1" dirty="0" smtClean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3600" b="0" i="1" dirty="0" smtClean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</m:t>
                          </m:r>
                          <m:r>
                            <a:rPr lang="ru-RU" sz="3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en-US" sz="3600" i="1" dirty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·</m:t>
                          </m:r>
                          <m:r>
                            <a:rPr lang="ru-RU" sz="3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0,15</m:t>
                          </m:r>
                          <m:r>
                            <m:rPr>
                              <m:nor/>
                            </m:rPr>
                            <a:rPr lang="en-US" sz="3600" i="1" dirty="0">
                              <a:solidFill>
                                <a:schemeClr val="accent1"/>
                              </a:solidFill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·</m:t>
                          </m:r>
                          <m:r>
                            <a:rPr lang="ru-RU" sz="36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  <m:r>
                        <a:rPr lang="ru-RU" sz="36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≈1 м/</m:t>
                      </m:r>
                      <m:r>
                        <m:rPr>
                          <m:nor/>
                        </m:rPr>
                        <a:rPr lang="en-US" sz="3600" i="1">
                          <a:solidFill>
                            <a:schemeClr val="accent1"/>
                          </a:solidFill>
                        </a:rPr>
                        <m:t>c</m:t>
                      </m:r>
                      <m:r>
                        <m:rPr>
                          <m:nor/>
                        </m:rPr>
                        <a:rPr lang="ru-RU" sz="3600" i="1" baseline="30000">
                          <a:solidFill>
                            <a:schemeClr val="accent1"/>
                          </a:solidFill>
                        </a:rPr>
                        <m:t>2</m:t>
                      </m:r>
                    </m:oMath>
                  </m:oMathPara>
                </a14:m>
                <a:endParaRPr lang="ru-RU" sz="36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3DF94FD-DFA6-436E-8985-38CF40951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342" y="5352693"/>
                <a:ext cx="5342175" cy="13960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TextBox 87">
            <a:extLst>
              <a:ext uri="{FF2B5EF4-FFF2-40B4-BE49-F238E27FC236}">
                <a16:creationId xmlns:a16="http://schemas.microsoft.com/office/drawing/2014/main" id="{6EB339A8-18C2-402D-B591-7F6943BCD294}"/>
              </a:ext>
            </a:extLst>
          </p:cNvPr>
          <p:cNvSpPr txBox="1"/>
          <p:nvPr/>
        </p:nvSpPr>
        <p:spPr>
          <a:xfrm>
            <a:off x="447342" y="1007378"/>
            <a:ext cx="110006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На ось оу проецировать не надо, т.к. силы трения между столом и книгой нет. </a:t>
            </a:r>
          </a:p>
        </p:txBody>
      </p:sp>
      <p:grpSp>
        <p:nvGrpSpPr>
          <p:cNvPr id="90" name="Группа 89">
            <a:extLst>
              <a:ext uri="{FF2B5EF4-FFF2-40B4-BE49-F238E27FC236}">
                <a16:creationId xmlns:a16="http://schemas.microsoft.com/office/drawing/2014/main" id="{56E3BDD3-6137-45CE-9F97-35021F9D2BE2}"/>
              </a:ext>
            </a:extLst>
          </p:cNvPr>
          <p:cNvGrpSpPr/>
          <p:nvPr/>
        </p:nvGrpSpPr>
        <p:grpSpPr>
          <a:xfrm>
            <a:off x="10098319" y="3442643"/>
            <a:ext cx="1143900" cy="523220"/>
            <a:chOff x="10653197" y="2798057"/>
            <a:chExt cx="1143900" cy="523220"/>
          </a:xfrm>
        </p:grpSpPr>
        <p:cxnSp>
          <p:nvCxnSpPr>
            <p:cNvPr id="91" name="Прямая со стрелкой 90">
              <a:extLst>
                <a:ext uri="{FF2B5EF4-FFF2-40B4-BE49-F238E27FC236}">
                  <a16:creationId xmlns:a16="http://schemas.microsoft.com/office/drawing/2014/main" id="{B9858B98-8A85-4BA0-8591-CCDBE6D17C22}"/>
                </a:ext>
              </a:extLst>
            </p:cNvPr>
            <p:cNvCxnSpPr/>
            <p:nvPr/>
          </p:nvCxnSpPr>
          <p:spPr>
            <a:xfrm>
              <a:off x="10653197" y="328077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5EAF126-FC24-454A-88D7-593B1E27CBEA}"/>
                    </a:ext>
                  </a:extLst>
                </p:cNvPr>
                <p:cNvSpPr txBox="1"/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800" i="1" dirty="0"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800" b="0" i="1" baseline="-25000" dirty="0" smtClean="0">
                            <a:solidFill>
                              <a:srgbClr val="000000"/>
                            </a:solidFill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oMath>
                    </m:oMathPara>
                  </a14:m>
                  <a:endParaRPr lang="ru-RU" sz="2800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5EAF126-FC24-454A-88D7-593B1E27CB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9222" y="2798057"/>
                  <a:ext cx="753353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Прямая со стрелкой 92">
              <a:extLst>
                <a:ext uri="{FF2B5EF4-FFF2-40B4-BE49-F238E27FC236}">
                  <a16:creationId xmlns:a16="http://schemas.microsoft.com/office/drawing/2014/main" id="{AB07C055-64D2-408D-A0F1-46653F2CFF54}"/>
                </a:ext>
              </a:extLst>
            </p:cNvPr>
            <p:cNvCxnSpPr>
              <a:cxnSpLocks/>
            </p:cNvCxnSpPr>
            <p:nvPr/>
          </p:nvCxnSpPr>
          <p:spPr>
            <a:xfrm>
              <a:off x="11025512" y="294960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743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69" grpId="0"/>
      <p:bldP spid="70" grpId="0"/>
      <p:bldP spid="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18E66E47-7335-477E-95C0-A22A4FAD617F}"/>
              </a:ext>
            </a:extLst>
          </p:cNvPr>
          <p:cNvSpPr txBox="1"/>
          <p:nvPr/>
        </p:nvSpPr>
        <p:spPr>
          <a:xfrm>
            <a:off x="194324" y="632721"/>
            <a:ext cx="6460617" cy="513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Призма находится на горизонтальной поверхности шероховатого стола. На поверхность призмы, наклоненную под углом 45</a:t>
            </a:r>
            <a:r>
              <a:rPr lang="ru-RU" sz="2800" baseline="300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горизонту, положили брусок массой 200г и отпустили. Он стал соскальзывать, а призма осталась в покое. Коэффициент трения скольжения между бруском и призмой 0,5. Найти силу трения между призмой и столом.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436C01-9DB7-407C-BD27-A004ADA834B1}"/>
              </a:ext>
            </a:extLst>
          </p:cNvPr>
          <p:cNvSpPr txBox="1"/>
          <p:nvPr/>
        </p:nvSpPr>
        <p:spPr>
          <a:xfrm>
            <a:off x="4830391" y="109501"/>
            <a:ext cx="1378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№5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2D3D010C-7581-469E-AA54-052CFB305911}"/>
              </a:ext>
            </a:extLst>
          </p:cNvPr>
          <p:cNvGrpSpPr/>
          <p:nvPr/>
        </p:nvGrpSpPr>
        <p:grpSpPr>
          <a:xfrm>
            <a:off x="6654941" y="1909262"/>
            <a:ext cx="5183242" cy="4378212"/>
            <a:chOff x="6294419" y="1424281"/>
            <a:chExt cx="5703256" cy="4902001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3280BCF8-CAC4-4F0B-974D-9738F52E7ED1}"/>
                </a:ext>
              </a:extLst>
            </p:cNvPr>
            <p:cNvGrpSpPr/>
            <p:nvPr/>
          </p:nvGrpSpPr>
          <p:grpSpPr>
            <a:xfrm>
              <a:off x="7219614" y="1424281"/>
              <a:ext cx="4426222" cy="4902001"/>
              <a:chOff x="7219614" y="1424281"/>
              <a:chExt cx="4426222" cy="4902001"/>
            </a:xfrm>
          </p:grpSpPr>
          <p:cxnSp>
            <p:nvCxnSpPr>
              <p:cNvPr id="3" name="Прямая соединительная линия 2">
                <a:extLst>
                  <a:ext uri="{FF2B5EF4-FFF2-40B4-BE49-F238E27FC236}">
                    <a16:creationId xmlns:a16="http://schemas.microsoft.com/office/drawing/2014/main" id="{DBECEA07-2EE8-4748-B77B-427D8BCDA3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19614" y="1424281"/>
                <a:ext cx="4399718" cy="422744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Прямая соединительная линия 4">
                <a:extLst>
                  <a:ext uri="{FF2B5EF4-FFF2-40B4-BE49-F238E27FC236}">
                    <a16:creationId xmlns:a16="http://schemas.microsoft.com/office/drawing/2014/main" id="{873858C7-4FE9-4BA1-BC5F-D4A4F4E719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9614" y="5651726"/>
                <a:ext cx="44262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>
                <a:extLst>
                  <a:ext uri="{FF2B5EF4-FFF2-40B4-BE49-F238E27FC236}">
                    <a16:creationId xmlns:a16="http://schemas.microsoft.com/office/drawing/2014/main" id="{F78668BC-41A8-4D2F-92A0-BC26782782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19332" y="1424281"/>
                <a:ext cx="26504" cy="422744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A88169F4-AC5F-45A3-AA6C-1ED8FD0DEBF0}"/>
                  </a:ext>
                </a:extLst>
              </p:cNvPr>
              <p:cNvSpPr/>
              <p:nvPr/>
            </p:nvSpPr>
            <p:spPr>
              <a:xfrm rot="8100000">
                <a:off x="9522337" y="2573653"/>
                <a:ext cx="702366" cy="43730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Дуга 38">
                <a:extLst>
                  <a:ext uri="{FF2B5EF4-FFF2-40B4-BE49-F238E27FC236}">
                    <a16:creationId xmlns:a16="http://schemas.microsoft.com/office/drawing/2014/main" id="{73FC878A-9C5F-488C-959D-F53051088BC6}"/>
                  </a:ext>
                </a:extLst>
              </p:cNvPr>
              <p:cNvSpPr/>
              <p:nvPr/>
            </p:nvSpPr>
            <p:spPr>
              <a:xfrm>
                <a:off x="7731748" y="4977171"/>
                <a:ext cx="461816" cy="1349111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8F07A0-6904-4A83-9D8D-DBF444E5B932}"/>
                  </a:ext>
                </a:extLst>
              </p:cNvPr>
              <p:cNvSpPr txBox="1"/>
              <p:nvPr/>
            </p:nvSpPr>
            <p:spPr>
              <a:xfrm>
                <a:off x="8154145" y="5019853"/>
                <a:ext cx="805872" cy="52322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/>
                  <a:t>α</a:t>
                </a:r>
                <a:endParaRPr lang="ru-RU" sz="28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F1EE6C5-2800-4229-B95A-2BB521EA2DB7}"/>
                  </a:ext>
                </a:extLst>
              </p:cNvPr>
              <p:cNvSpPr txBox="1"/>
              <p:nvPr/>
            </p:nvSpPr>
            <p:spPr>
              <a:xfrm>
                <a:off x="10839964" y="4594770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97726DF-4A6A-4159-8C1E-BE06D5F39298}"/>
                  </a:ext>
                </a:extLst>
              </p:cNvPr>
              <p:cNvSpPr txBox="1"/>
              <p:nvPr/>
            </p:nvSpPr>
            <p:spPr>
              <a:xfrm>
                <a:off x="9651596" y="2386915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BE34600E-D55A-48CE-AD4D-4EC015138063}"/>
                </a:ext>
              </a:extLst>
            </p:cNvPr>
            <p:cNvCxnSpPr>
              <a:cxnSpLocks/>
            </p:cNvCxnSpPr>
            <p:nvPr/>
          </p:nvCxnSpPr>
          <p:spPr>
            <a:xfrm>
              <a:off x="6294419" y="5650290"/>
              <a:ext cx="5703256" cy="28383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>
              <a:extLst>
                <a:ext uri="{FF2B5EF4-FFF2-40B4-BE49-F238E27FC236}">
                  <a16:creationId xmlns:a16="http://schemas.microsoft.com/office/drawing/2014/main" id="{646CEEDF-C6BD-4502-84D8-D47D9EA41A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6890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C29345BC-6BB1-4953-AA5F-CA377B883B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94379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id="{8869A8D4-8253-421E-B449-698F9F5DAC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51868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id="{2B8284F9-2A41-40C0-9557-A45271E788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09357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546FB589-A68C-40E3-B259-77C215D946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66846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10ACC50A-5B4D-4285-BFA7-7073713710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4335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>
              <a:extLst>
                <a:ext uri="{FF2B5EF4-FFF2-40B4-BE49-F238E27FC236}">
                  <a16:creationId xmlns:a16="http://schemas.microsoft.com/office/drawing/2014/main" id="{C6994290-FF13-4CC9-AACF-47E56DDF78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81824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>
              <a:extLst>
                <a:ext uri="{FF2B5EF4-FFF2-40B4-BE49-F238E27FC236}">
                  <a16:creationId xmlns:a16="http://schemas.microsoft.com/office/drawing/2014/main" id="{96C7F15A-911B-4B16-8CEB-3CDDEF33DE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39313" y="566542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>
              <a:extLst>
                <a:ext uri="{FF2B5EF4-FFF2-40B4-BE49-F238E27FC236}">
                  <a16:creationId xmlns:a16="http://schemas.microsoft.com/office/drawing/2014/main" id="{ACB0195A-4E7B-4AF8-B51F-22E1DC15CB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96797" y="5695237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2521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CB6A93F-98EF-410A-B012-82F42E1919E5}"/>
              </a:ext>
            </a:extLst>
          </p:cNvPr>
          <p:cNvSpPr txBox="1"/>
          <p:nvPr/>
        </p:nvSpPr>
        <p:spPr>
          <a:xfrm>
            <a:off x="3136202" y="189803"/>
            <a:ext cx="437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  </a:t>
            </a:r>
            <a:r>
              <a:rPr lang="en-US" sz="2800" dirty="0">
                <a:latin typeface="Georgia" panose="02040502050405020303" pitchFamily="18" charset="0"/>
              </a:rPr>
              <a:t>II</a:t>
            </a:r>
            <a:r>
              <a:rPr lang="ru-RU" sz="2800" dirty="0">
                <a:latin typeface="Georgia" panose="02040502050405020303" pitchFamily="18" charset="0"/>
              </a:rPr>
              <a:t> закону Ньютона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451671-BC34-49B2-A754-8002B71AF52B}"/>
              </a:ext>
            </a:extLst>
          </p:cNvPr>
          <p:cNvSpPr txBox="1"/>
          <p:nvPr/>
        </p:nvSpPr>
        <p:spPr>
          <a:xfrm>
            <a:off x="2407241" y="1819552"/>
            <a:ext cx="955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0</a:t>
            </a:r>
            <a:r>
              <a:rPr lang="en-US" sz="3200" dirty="0">
                <a:latin typeface="Georgia" panose="02040502050405020303" pitchFamily="18" charset="0"/>
              </a:rPr>
              <a:t>x</a:t>
            </a:r>
            <a:r>
              <a:rPr lang="ru-RU" sz="3200" dirty="0"/>
              <a:t>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6DE13A-F2C9-4A81-8497-29A0EE5920C7}"/>
              </a:ext>
            </a:extLst>
          </p:cNvPr>
          <p:cNvSpPr txBox="1"/>
          <p:nvPr/>
        </p:nvSpPr>
        <p:spPr>
          <a:xfrm>
            <a:off x="2442541" y="2552906"/>
            <a:ext cx="877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0</a:t>
            </a:r>
            <a:r>
              <a:rPr lang="en-US" sz="3200" dirty="0">
                <a:latin typeface="Georgia" panose="02040502050405020303" pitchFamily="18" charset="0"/>
              </a:rPr>
              <a:t>y</a:t>
            </a:r>
            <a:r>
              <a:rPr lang="ru-RU" sz="3200" dirty="0">
                <a:latin typeface="Georgia" panose="02040502050405020303" pitchFamily="18" charset="0"/>
              </a:rPr>
              <a:t>: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F26CE63-9503-4A90-AF0B-9C509EECEF9E}"/>
              </a:ext>
            </a:extLst>
          </p:cNvPr>
          <p:cNvSpPr txBox="1"/>
          <p:nvPr/>
        </p:nvSpPr>
        <p:spPr>
          <a:xfrm>
            <a:off x="3248357" y="2558440"/>
            <a:ext cx="3977982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0=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mgcos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5204597E-ABFD-496E-AE8D-CFA7596720C4}"/>
              </a:ext>
            </a:extLst>
          </p:cNvPr>
          <p:cNvGrpSpPr/>
          <p:nvPr/>
        </p:nvGrpSpPr>
        <p:grpSpPr>
          <a:xfrm>
            <a:off x="3159007" y="966042"/>
            <a:ext cx="3977982" cy="651460"/>
            <a:chOff x="532770" y="2374381"/>
            <a:chExt cx="3977982" cy="65146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D4C06D-98D8-4286-98B2-43B7070D2A86}"/>
                </a:ext>
              </a:extLst>
            </p:cNvPr>
            <p:cNvSpPr txBox="1"/>
            <p:nvPr/>
          </p:nvSpPr>
          <p:spPr>
            <a:xfrm>
              <a:off x="532770" y="2374381"/>
              <a:ext cx="3977982" cy="651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mg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ru-RU" sz="3600" i="1" kern="1200" baseline="-250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3600" i="1" kern="1200" baseline="-250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тр1</a:t>
              </a:r>
              <a:endPara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Прямая со стрелкой 40">
              <a:extLst>
                <a:ext uri="{FF2B5EF4-FFF2-40B4-BE49-F238E27FC236}">
                  <a16:creationId xmlns:a16="http://schemas.microsoft.com/office/drawing/2014/main" id="{3416A06A-F33F-43DC-BBD7-BBE121FF6BCB}"/>
                </a:ext>
              </a:extLst>
            </p:cNvPr>
            <p:cNvCxnSpPr>
              <a:cxnSpLocks/>
            </p:cNvCxnSpPr>
            <p:nvPr/>
          </p:nvCxnSpPr>
          <p:spPr>
            <a:xfrm>
              <a:off x="3396673" y="2471766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>
              <a:extLst>
                <a:ext uri="{FF2B5EF4-FFF2-40B4-BE49-F238E27FC236}">
                  <a16:creationId xmlns:a16="http://schemas.microsoft.com/office/drawing/2014/main" id="{88E29B69-63EA-44D6-A5C3-0305EB4B0DCC}"/>
                </a:ext>
              </a:extLst>
            </p:cNvPr>
            <p:cNvCxnSpPr>
              <a:cxnSpLocks/>
            </p:cNvCxnSpPr>
            <p:nvPr/>
          </p:nvCxnSpPr>
          <p:spPr>
            <a:xfrm>
              <a:off x="2699612" y="2471766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>
              <a:extLst>
                <a:ext uri="{FF2B5EF4-FFF2-40B4-BE49-F238E27FC236}">
                  <a16:creationId xmlns:a16="http://schemas.microsoft.com/office/drawing/2014/main" id="{944356BC-2C2F-426A-BBE9-2DE6A5F7F9DC}"/>
                </a:ext>
              </a:extLst>
            </p:cNvPr>
            <p:cNvCxnSpPr>
              <a:cxnSpLocks/>
            </p:cNvCxnSpPr>
            <p:nvPr/>
          </p:nvCxnSpPr>
          <p:spPr>
            <a:xfrm>
              <a:off x="2043631" y="2471766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>
              <a:extLst>
                <a:ext uri="{FF2B5EF4-FFF2-40B4-BE49-F238E27FC236}">
                  <a16:creationId xmlns:a16="http://schemas.microsoft.com/office/drawing/2014/main" id="{CC455C36-09FD-458A-9F30-8307353D0C5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70" y="2471766"/>
              <a:ext cx="3788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9CFB397-09E1-4627-A493-1FDD9C6D46E8}"/>
              </a:ext>
            </a:extLst>
          </p:cNvPr>
          <p:cNvSpPr txBox="1"/>
          <p:nvPr/>
        </p:nvSpPr>
        <p:spPr>
          <a:xfrm>
            <a:off x="3251880" y="1754405"/>
            <a:ext cx="4064307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mgsin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E42B340-F9FA-4733-9D39-DCC3380AC7C6}"/>
              </a:ext>
            </a:extLst>
          </p:cNvPr>
          <p:cNvSpPr txBox="1"/>
          <p:nvPr/>
        </p:nvSpPr>
        <p:spPr>
          <a:xfrm>
            <a:off x="1057338" y="3611777"/>
            <a:ext cx="3167369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mgcos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EB486AD-1B0D-47AA-96D7-083602C5EFF8}"/>
              </a:ext>
            </a:extLst>
          </p:cNvPr>
          <p:cNvSpPr txBox="1"/>
          <p:nvPr/>
        </p:nvSpPr>
        <p:spPr>
          <a:xfrm>
            <a:off x="775040" y="4436100"/>
            <a:ext cx="47726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μmgcos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ru-RU" sz="3600" dirty="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F170AB5-39D3-4074-972E-BC96043225E1}"/>
              </a:ext>
            </a:extLst>
          </p:cNvPr>
          <p:cNvCxnSpPr>
            <a:cxnSpLocks/>
          </p:cNvCxnSpPr>
          <p:nvPr/>
        </p:nvCxnSpPr>
        <p:spPr>
          <a:xfrm flipH="1">
            <a:off x="7174643" y="1409291"/>
            <a:ext cx="4399718" cy="42274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F20B009-BBA1-4E13-9B2F-657F042F5A62}"/>
              </a:ext>
            </a:extLst>
          </p:cNvPr>
          <p:cNvCxnSpPr>
            <a:cxnSpLocks/>
          </p:cNvCxnSpPr>
          <p:nvPr/>
        </p:nvCxnSpPr>
        <p:spPr>
          <a:xfrm>
            <a:off x="7174643" y="5636736"/>
            <a:ext cx="44262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C6D7AA5-30A9-4693-B89A-C0FDB22BF14B}"/>
              </a:ext>
            </a:extLst>
          </p:cNvPr>
          <p:cNvCxnSpPr>
            <a:cxnSpLocks/>
          </p:cNvCxnSpPr>
          <p:nvPr/>
        </p:nvCxnSpPr>
        <p:spPr>
          <a:xfrm>
            <a:off x="11574361" y="1409291"/>
            <a:ext cx="26504" cy="42274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84755EC-362C-4EDD-8C23-6008CEC28AF2}"/>
              </a:ext>
            </a:extLst>
          </p:cNvPr>
          <p:cNvSpPr/>
          <p:nvPr/>
        </p:nvSpPr>
        <p:spPr>
          <a:xfrm rot="8100000">
            <a:off x="9477366" y="2558663"/>
            <a:ext cx="702366" cy="4373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F868AA9E-16AF-4C55-A050-C397AF5EFFFA}"/>
              </a:ext>
            </a:extLst>
          </p:cNvPr>
          <p:cNvCxnSpPr>
            <a:cxnSpLocks/>
          </p:cNvCxnSpPr>
          <p:nvPr/>
        </p:nvCxnSpPr>
        <p:spPr>
          <a:xfrm flipH="1">
            <a:off x="9795964" y="2777317"/>
            <a:ext cx="32587" cy="13680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12F0895B-8124-451A-A76C-E8B24B88D918}"/>
              </a:ext>
            </a:extLst>
          </p:cNvPr>
          <p:cNvCxnSpPr>
            <a:cxnSpLocks/>
          </p:cNvCxnSpPr>
          <p:nvPr/>
        </p:nvCxnSpPr>
        <p:spPr>
          <a:xfrm flipH="1" flipV="1">
            <a:off x="9056422" y="2098623"/>
            <a:ext cx="742150" cy="6786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D6BD72C6-0F1A-4577-8BB1-AB7693EDFBAD}"/>
              </a:ext>
            </a:extLst>
          </p:cNvPr>
          <p:cNvCxnSpPr>
            <a:cxnSpLocks/>
          </p:cNvCxnSpPr>
          <p:nvPr/>
        </p:nvCxnSpPr>
        <p:spPr>
          <a:xfrm flipV="1">
            <a:off x="9812257" y="1777234"/>
            <a:ext cx="995651" cy="10000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>
            <a:extLst>
              <a:ext uri="{FF2B5EF4-FFF2-40B4-BE49-F238E27FC236}">
                <a16:creationId xmlns:a16="http://schemas.microsoft.com/office/drawing/2014/main" id="{ACFD7772-33F4-4C55-A438-641B29822C66}"/>
              </a:ext>
            </a:extLst>
          </p:cNvPr>
          <p:cNvSpPr/>
          <p:nvPr/>
        </p:nvSpPr>
        <p:spPr>
          <a:xfrm>
            <a:off x="7686777" y="4962181"/>
            <a:ext cx="461816" cy="1349111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469F5A-CFED-4A4F-9CAA-E0E0F2D7A038}"/>
              </a:ext>
            </a:extLst>
          </p:cNvPr>
          <p:cNvSpPr txBox="1"/>
          <p:nvPr/>
        </p:nvSpPr>
        <p:spPr>
          <a:xfrm>
            <a:off x="9877489" y="3318640"/>
            <a:ext cx="805872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l-GR" sz="2800" dirty="0"/>
              <a:t>α</a:t>
            </a:r>
            <a:endParaRPr lang="ru-RU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CA249-C474-4034-B695-5F2ECE0FC002}"/>
              </a:ext>
            </a:extLst>
          </p:cNvPr>
          <p:cNvSpPr txBox="1"/>
          <p:nvPr/>
        </p:nvSpPr>
        <p:spPr>
          <a:xfrm>
            <a:off x="10485199" y="1148641"/>
            <a:ext cx="937456" cy="521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28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тр1</a:t>
            </a:r>
            <a:endParaRPr lang="ru-RU" sz="28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95FD70-0E33-4421-9BE9-1B93EE5C3544}"/>
              </a:ext>
            </a:extLst>
          </p:cNvPr>
          <p:cNvSpPr txBox="1"/>
          <p:nvPr/>
        </p:nvSpPr>
        <p:spPr>
          <a:xfrm>
            <a:off x="8933563" y="1603045"/>
            <a:ext cx="852190" cy="521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N1</a:t>
            </a:r>
            <a:endParaRPr lang="ru-RU" sz="28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1ECFC6-6102-404C-91C1-1E9304CA948C}"/>
              </a:ext>
            </a:extLst>
          </p:cNvPr>
          <p:cNvSpPr txBox="1"/>
          <p:nvPr/>
        </p:nvSpPr>
        <p:spPr>
          <a:xfrm>
            <a:off x="9907146" y="3806982"/>
            <a:ext cx="805872" cy="53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8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ru-RU" sz="28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AE1026C-B84A-4A74-8281-90CD5072A173}"/>
              </a:ext>
            </a:extLst>
          </p:cNvPr>
          <p:cNvCxnSpPr>
            <a:cxnSpLocks/>
          </p:cNvCxnSpPr>
          <p:nvPr/>
        </p:nvCxnSpPr>
        <p:spPr>
          <a:xfrm>
            <a:off x="9017000" y="1669938"/>
            <a:ext cx="3218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F96ED9BA-AAE0-4D49-BD38-4ADE95DC4C19}"/>
              </a:ext>
            </a:extLst>
          </p:cNvPr>
          <p:cNvCxnSpPr>
            <a:cxnSpLocks/>
          </p:cNvCxnSpPr>
          <p:nvPr/>
        </p:nvCxnSpPr>
        <p:spPr>
          <a:xfrm>
            <a:off x="10238278" y="3950942"/>
            <a:ext cx="3218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988478C-9056-4B86-B13D-3888B0A75A02}"/>
              </a:ext>
            </a:extLst>
          </p:cNvPr>
          <p:cNvCxnSpPr>
            <a:cxnSpLocks/>
          </p:cNvCxnSpPr>
          <p:nvPr/>
        </p:nvCxnSpPr>
        <p:spPr>
          <a:xfrm>
            <a:off x="10545159" y="1159668"/>
            <a:ext cx="3218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7231D3C3-A32F-473B-A730-39507FF77E1C}"/>
              </a:ext>
            </a:extLst>
          </p:cNvPr>
          <p:cNvCxnSpPr>
            <a:cxnSpLocks/>
          </p:cNvCxnSpPr>
          <p:nvPr/>
        </p:nvCxnSpPr>
        <p:spPr>
          <a:xfrm flipH="1">
            <a:off x="7728829" y="3213647"/>
            <a:ext cx="445963" cy="3910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F46D32F-B1C8-4E05-B226-47F34DAE7319}"/>
              </a:ext>
            </a:extLst>
          </p:cNvPr>
          <p:cNvSpPr txBox="1"/>
          <p:nvPr/>
        </p:nvSpPr>
        <p:spPr>
          <a:xfrm>
            <a:off x="7639083" y="2756319"/>
            <a:ext cx="5357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3600" dirty="0"/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2F4F914C-DD02-411B-9215-63B5FD2D36E9}"/>
              </a:ext>
            </a:extLst>
          </p:cNvPr>
          <p:cNvCxnSpPr>
            <a:cxnSpLocks/>
          </p:cNvCxnSpPr>
          <p:nvPr/>
        </p:nvCxnSpPr>
        <p:spPr>
          <a:xfrm>
            <a:off x="7669300" y="2952065"/>
            <a:ext cx="37882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044738A7-91A7-49A1-B1E1-D8E12DE4D862}"/>
              </a:ext>
            </a:extLst>
          </p:cNvPr>
          <p:cNvGrpSpPr/>
          <p:nvPr/>
        </p:nvGrpSpPr>
        <p:grpSpPr>
          <a:xfrm rot="18791030">
            <a:off x="6152852" y="526536"/>
            <a:ext cx="7067640" cy="5260040"/>
            <a:chOff x="4482563" y="1010551"/>
            <a:chExt cx="8745580" cy="6211117"/>
          </a:xfrm>
        </p:grpSpPr>
        <p:cxnSp>
          <p:nvCxnSpPr>
            <p:cNvPr id="60" name="Прямая со стрелкой 59">
              <a:extLst>
                <a:ext uri="{FF2B5EF4-FFF2-40B4-BE49-F238E27FC236}">
                  <a16:creationId xmlns:a16="http://schemas.microsoft.com/office/drawing/2014/main" id="{F78DB26F-B2EF-45ED-BDA0-B04E187022CF}"/>
                </a:ext>
              </a:extLst>
            </p:cNvPr>
            <p:cNvCxnSpPr>
              <a:cxnSpLocks/>
            </p:cNvCxnSpPr>
            <p:nvPr/>
          </p:nvCxnSpPr>
          <p:spPr>
            <a:xfrm rot="2808970" flipH="1">
              <a:off x="4447871" y="1045243"/>
              <a:ext cx="6211117" cy="614173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>
              <a:extLst>
                <a:ext uri="{FF2B5EF4-FFF2-40B4-BE49-F238E27FC236}">
                  <a16:creationId xmlns:a16="http://schemas.microsoft.com/office/drawing/2014/main" id="{C6513773-584A-405D-89E2-0BE891C18A2C}"/>
                </a:ext>
              </a:extLst>
            </p:cNvPr>
            <p:cNvCxnSpPr>
              <a:cxnSpLocks/>
            </p:cNvCxnSpPr>
            <p:nvPr/>
          </p:nvCxnSpPr>
          <p:spPr>
            <a:xfrm rot="2808970" flipH="1" flipV="1">
              <a:off x="10751164" y="3363901"/>
              <a:ext cx="2516416" cy="243754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18323CD9-B80A-4B3C-9B4B-75DF7D1874E4}"/>
              </a:ext>
            </a:extLst>
          </p:cNvPr>
          <p:cNvSpPr txBox="1"/>
          <p:nvPr/>
        </p:nvSpPr>
        <p:spPr>
          <a:xfrm>
            <a:off x="6675173" y="7234315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x</a:t>
            </a:r>
            <a:endParaRPr lang="ru-RU" sz="28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61655A1-D1CF-46D2-9CD1-6459C40FA040}"/>
              </a:ext>
            </a:extLst>
          </p:cNvPr>
          <p:cNvSpPr txBox="1"/>
          <p:nvPr/>
        </p:nvSpPr>
        <p:spPr>
          <a:xfrm>
            <a:off x="10729057" y="196527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y</a:t>
            </a:r>
            <a:endParaRPr lang="ru-RU" sz="28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1DD2567-59BB-4AF4-B685-162B8208DA01}"/>
              </a:ext>
            </a:extLst>
          </p:cNvPr>
          <p:cNvSpPr txBox="1"/>
          <p:nvPr/>
        </p:nvSpPr>
        <p:spPr>
          <a:xfrm>
            <a:off x="11587613" y="1016862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0</a:t>
            </a:r>
            <a:endParaRPr lang="ru-RU" sz="2800" dirty="0"/>
          </a:p>
        </p:txBody>
      </p: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id="{0BA4DC72-C185-42FC-BE74-CDA6C16F8653}"/>
              </a:ext>
            </a:extLst>
          </p:cNvPr>
          <p:cNvCxnSpPr>
            <a:cxnSpLocks/>
          </p:cNvCxnSpPr>
          <p:nvPr/>
        </p:nvCxnSpPr>
        <p:spPr>
          <a:xfrm>
            <a:off x="9797567" y="2768420"/>
            <a:ext cx="1393306" cy="13769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Дуга 74">
            <a:extLst>
              <a:ext uri="{FF2B5EF4-FFF2-40B4-BE49-F238E27FC236}">
                <a16:creationId xmlns:a16="http://schemas.microsoft.com/office/drawing/2014/main" id="{6B09048F-471A-4620-BAC9-712A596FF4E0}"/>
              </a:ext>
            </a:extLst>
          </p:cNvPr>
          <p:cNvSpPr/>
          <p:nvPr/>
        </p:nvSpPr>
        <p:spPr>
          <a:xfrm rot="5400000">
            <a:off x="9558718" y="2795491"/>
            <a:ext cx="461816" cy="776001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3748A68-F9FD-4DA1-AB57-DDE10BAACE52}"/>
              </a:ext>
            </a:extLst>
          </p:cNvPr>
          <p:cNvSpPr txBox="1"/>
          <p:nvPr/>
        </p:nvSpPr>
        <p:spPr>
          <a:xfrm>
            <a:off x="8158088" y="4915497"/>
            <a:ext cx="805872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l-GR" sz="2800" dirty="0"/>
              <a:t>α</a:t>
            </a:r>
            <a:endParaRPr lang="ru-RU" sz="2800" dirty="0"/>
          </a:p>
        </p:txBody>
      </p: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D8B11BA7-27C8-41C9-A886-A22BC0954947}"/>
              </a:ext>
            </a:extLst>
          </p:cNvPr>
          <p:cNvCxnSpPr/>
          <p:nvPr/>
        </p:nvCxnSpPr>
        <p:spPr>
          <a:xfrm>
            <a:off x="4715166" y="5665483"/>
            <a:ext cx="731520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CA776198-E229-44D0-8BBE-AEF24FE00804}"/>
              </a:ext>
            </a:extLst>
          </p:cNvPr>
          <p:cNvCxnSpPr>
            <a:cxnSpLocks/>
          </p:cNvCxnSpPr>
          <p:nvPr/>
        </p:nvCxnSpPr>
        <p:spPr>
          <a:xfrm flipH="1">
            <a:off x="5006714" y="6990700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87B8A1A7-5640-4C60-9EA4-4B3DD0340E38}"/>
              </a:ext>
            </a:extLst>
          </p:cNvPr>
          <p:cNvCxnSpPr>
            <a:cxnSpLocks/>
          </p:cNvCxnSpPr>
          <p:nvPr/>
        </p:nvCxnSpPr>
        <p:spPr>
          <a:xfrm flipH="1">
            <a:off x="5637699" y="6990700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0D74B10A-E73E-45B4-AA4A-EEB93689D6DD}"/>
              </a:ext>
            </a:extLst>
          </p:cNvPr>
          <p:cNvCxnSpPr>
            <a:cxnSpLocks/>
          </p:cNvCxnSpPr>
          <p:nvPr/>
        </p:nvCxnSpPr>
        <p:spPr>
          <a:xfrm flipH="1">
            <a:off x="6295188" y="6990700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27CC5A41-3A65-4D4F-A463-FC951F2BF1A1}"/>
              </a:ext>
            </a:extLst>
          </p:cNvPr>
          <p:cNvCxnSpPr>
            <a:cxnSpLocks/>
          </p:cNvCxnSpPr>
          <p:nvPr/>
        </p:nvCxnSpPr>
        <p:spPr>
          <a:xfrm flipH="1">
            <a:off x="6952677" y="6990700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E4475FBF-CE26-4E36-82F7-F60423BCF03F}"/>
              </a:ext>
            </a:extLst>
          </p:cNvPr>
          <p:cNvCxnSpPr>
            <a:cxnSpLocks/>
          </p:cNvCxnSpPr>
          <p:nvPr/>
        </p:nvCxnSpPr>
        <p:spPr>
          <a:xfrm flipH="1">
            <a:off x="7027070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5B10E3DF-AD58-4AAE-AFDE-5C7C29680C0C}"/>
              </a:ext>
            </a:extLst>
          </p:cNvPr>
          <p:cNvCxnSpPr>
            <a:cxnSpLocks/>
          </p:cNvCxnSpPr>
          <p:nvPr/>
        </p:nvCxnSpPr>
        <p:spPr>
          <a:xfrm flipH="1">
            <a:off x="7684559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2497600E-337D-441B-A09B-8A875B458C4C}"/>
              </a:ext>
            </a:extLst>
          </p:cNvPr>
          <p:cNvCxnSpPr>
            <a:cxnSpLocks/>
          </p:cNvCxnSpPr>
          <p:nvPr/>
        </p:nvCxnSpPr>
        <p:spPr>
          <a:xfrm flipH="1">
            <a:off x="8342048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>
            <a:extLst>
              <a:ext uri="{FF2B5EF4-FFF2-40B4-BE49-F238E27FC236}">
                <a16:creationId xmlns:a16="http://schemas.microsoft.com/office/drawing/2014/main" id="{29952B41-5D04-4CA3-9EC1-02F8354D70FE}"/>
              </a:ext>
            </a:extLst>
          </p:cNvPr>
          <p:cNvCxnSpPr>
            <a:cxnSpLocks/>
          </p:cNvCxnSpPr>
          <p:nvPr/>
        </p:nvCxnSpPr>
        <p:spPr>
          <a:xfrm flipH="1">
            <a:off x="8999537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>
            <a:extLst>
              <a:ext uri="{FF2B5EF4-FFF2-40B4-BE49-F238E27FC236}">
                <a16:creationId xmlns:a16="http://schemas.microsoft.com/office/drawing/2014/main" id="{47FFEE47-B552-4C3A-8693-60D30944CA5B}"/>
              </a:ext>
            </a:extLst>
          </p:cNvPr>
          <p:cNvCxnSpPr>
            <a:cxnSpLocks/>
          </p:cNvCxnSpPr>
          <p:nvPr/>
        </p:nvCxnSpPr>
        <p:spPr>
          <a:xfrm flipH="1">
            <a:off x="9657026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id="{8AA17C42-356D-4124-8A80-A00609A0DBC0}"/>
              </a:ext>
            </a:extLst>
          </p:cNvPr>
          <p:cNvCxnSpPr>
            <a:cxnSpLocks/>
          </p:cNvCxnSpPr>
          <p:nvPr/>
        </p:nvCxnSpPr>
        <p:spPr>
          <a:xfrm flipH="1">
            <a:off x="10314515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id="{9406E6B3-1B1B-490B-B8E5-395F54AA6D2C}"/>
              </a:ext>
            </a:extLst>
          </p:cNvPr>
          <p:cNvCxnSpPr>
            <a:cxnSpLocks/>
          </p:cNvCxnSpPr>
          <p:nvPr/>
        </p:nvCxnSpPr>
        <p:spPr>
          <a:xfrm flipH="1">
            <a:off x="10972004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6594B8EF-31BC-4FE1-B4C1-FC9405BC7F86}"/>
              </a:ext>
            </a:extLst>
          </p:cNvPr>
          <p:cNvCxnSpPr>
            <a:cxnSpLocks/>
          </p:cNvCxnSpPr>
          <p:nvPr/>
        </p:nvCxnSpPr>
        <p:spPr>
          <a:xfrm flipH="1">
            <a:off x="11629488" y="5682048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Группа 56">
            <a:extLst>
              <a:ext uri="{FF2B5EF4-FFF2-40B4-BE49-F238E27FC236}">
                <a16:creationId xmlns:a16="http://schemas.microsoft.com/office/drawing/2014/main" id="{D10CD3CB-B94A-40CC-B3C3-49C1EE5290A5}"/>
              </a:ext>
            </a:extLst>
          </p:cNvPr>
          <p:cNvGrpSpPr/>
          <p:nvPr/>
        </p:nvGrpSpPr>
        <p:grpSpPr>
          <a:xfrm>
            <a:off x="296282" y="157491"/>
            <a:ext cx="2189145" cy="3053278"/>
            <a:chOff x="296282" y="157491"/>
            <a:chExt cx="2189145" cy="305327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105C421-73C6-471B-BA59-B8845790ACC0}"/>
                </a:ext>
              </a:extLst>
            </p:cNvPr>
            <p:cNvSpPr txBox="1"/>
            <p:nvPr/>
          </p:nvSpPr>
          <p:spPr>
            <a:xfrm>
              <a:off x="308592" y="157491"/>
              <a:ext cx="1775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Дано: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38F74CA-1F96-46C0-BF32-31AB5FB86F73}"/>
                </a:ext>
              </a:extLst>
            </p:cNvPr>
            <p:cNvSpPr txBox="1"/>
            <p:nvPr/>
          </p:nvSpPr>
          <p:spPr>
            <a:xfrm>
              <a:off x="296282" y="1383691"/>
              <a:ext cx="14956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=0,5</a:t>
              </a:r>
              <a:endParaRPr lang="ru-RU" sz="28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6305FF6-DD58-48A8-89AC-84C9B0C162A3}"/>
                </a:ext>
              </a:extLst>
            </p:cNvPr>
            <p:cNvSpPr txBox="1"/>
            <p:nvPr/>
          </p:nvSpPr>
          <p:spPr>
            <a:xfrm>
              <a:off x="296282" y="966042"/>
              <a:ext cx="177579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=0,2кг</a:t>
              </a:r>
              <a:endParaRPr lang="ru-RU" sz="28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9802BFA-AE24-4B6A-A099-9E079A885393}"/>
                </a:ext>
              </a:extLst>
            </p:cNvPr>
            <p:cNvSpPr txBox="1"/>
            <p:nvPr/>
          </p:nvSpPr>
          <p:spPr>
            <a:xfrm>
              <a:off x="296282" y="595479"/>
              <a:ext cx="193755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800" dirty="0">
                  <a:latin typeface="Georgia" panose="02040502050405020303" pitchFamily="18" charset="0"/>
                </a:rPr>
                <a:t>α</a:t>
              </a:r>
              <a:r>
                <a:rPr lang="ru-RU" sz="2800" dirty="0">
                  <a:latin typeface="Georgia" panose="02040502050405020303" pitchFamily="18" charset="0"/>
                </a:rPr>
                <a:t>=45°</a:t>
              </a:r>
              <a:endParaRPr lang="ru-RU" sz="28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901A0C3-D3B4-493E-9612-F87941AB34B6}"/>
                </a:ext>
              </a:extLst>
            </p:cNvPr>
            <p:cNvSpPr txBox="1"/>
            <p:nvPr/>
          </p:nvSpPr>
          <p:spPr>
            <a:xfrm>
              <a:off x="296282" y="1827610"/>
              <a:ext cx="218914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=10м/</a:t>
              </a:r>
              <a:r>
                <a:rPr lang="ru-RU" sz="2800" i="1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с</a:t>
              </a:r>
              <a:r>
                <a:rPr lang="ru-RU" sz="2800" i="1" baseline="300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2</a:t>
              </a:r>
              <a:endParaRPr lang="ru-RU" sz="2800" dirty="0"/>
            </a:p>
          </p:txBody>
        </p:sp>
        <p:cxnSp>
          <p:nvCxnSpPr>
            <p:cNvPr id="69" name="Прямая соединительная линия 68">
              <a:extLst>
                <a:ext uri="{FF2B5EF4-FFF2-40B4-BE49-F238E27FC236}">
                  <a16:creationId xmlns:a16="http://schemas.microsoft.com/office/drawing/2014/main" id="{0B8BDD37-52C1-4719-B9E1-74039BE8AE17}"/>
                </a:ext>
              </a:extLst>
            </p:cNvPr>
            <p:cNvCxnSpPr>
              <a:cxnSpLocks/>
            </p:cNvCxnSpPr>
            <p:nvPr/>
          </p:nvCxnSpPr>
          <p:spPr>
            <a:xfrm>
              <a:off x="308592" y="2438029"/>
              <a:ext cx="193755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>
              <a:extLst>
                <a:ext uri="{FF2B5EF4-FFF2-40B4-BE49-F238E27FC236}">
                  <a16:creationId xmlns:a16="http://schemas.microsoft.com/office/drawing/2014/main" id="{892D6E7E-066C-4A3A-9FF2-E0EBE0A5E18B}"/>
                </a:ext>
              </a:extLst>
            </p:cNvPr>
            <p:cNvCxnSpPr>
              <a:cxnSpLocks/>
            </p:cNvCxnSpPr>
            <p:nvPr/>
          </p:nvCxnSpPr>
          <p:spPr>
            <a:xfrm>
              <a:off x="2260222" y="204788"/>
              <a:ext cx="0" cy="3005981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4BA69D0-9ADB-4926-98DD-CA62B3DB77C0}"/>
                </a:ext>
              </a:extLst>
            </p:cNvPr>
            <p:cNvSpPr txBox="1"/>
            <p:nvPr/>
          </p:nvSpPr>
          <p:spPr>
            <a:xfrm>
              <a:off x="417776" y="2537406"/>
              <a:ext cx="184765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3600" i="1" kern="1200" baseline="-250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тр2</a:t>
              </a:r>
              <a:r>
                <a:rPr lang="ru-RU" sz="3600" i="1" kern="12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-?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8026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  <p:bldP spid="22" grpId="0"/>
      <p:bldP spid="23" grpId="0"/>
      <p:bldP spid="38" grpId="0"/>
      <p:bldP spid="47" grpId="0"/>
      <p:bldP spid="49" grpId="0"/>
      <p:bldP spid="59" grpId="0"/>
      <p:bldP spid="67" grpId="0"/>
      <p:bldP spid="68" grpId="0"/>
      <p:bldP spid="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Группа 49">
            <a:extLst>
              <a:ext uri="{FF2B5EF4-FFF2-40B4-BE49-F238E27FC236}">
                <a16:creationId xmlns:a16="http://schemas.microsoft.com/office/drawing/2014/main" id="{5A6DC50D-39D2-42F7-B2DC-50843AEA07A6}"/>
              </a:ext>
            </a:extLst>
          </p:cNvPr>
          <p:cNvGrpSpPr/>
          <p:nvPr/>
        </p:nvGrpSpPr>
        <p:grpSpPr>
          <a:xfrm>
            <a:off x="7174643" y="1148641"/>
            <a:ext cx="5272622" cy="5162651"/>
            <a:chOff x="7174643" y="1148641"/>
            <a:chExt cx="5272622" cy="5162651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1D7099E3-E751-4D91-BD64-8EFE239A4596}"/>
                </a:ext>
              </a:extLst>
            </p:cNvPr>
            <p:cNvGrpSpPr/>
            <p:nvPr/>
          </p:nvGrpSpPr>
          <p:grpSpPr>
            <a:xfrm>
              <a:off x="7174643" y="1148641"/>
              <a:ext cx="5272622" cy="5162651"/>
              <a:chOff x="7174643" y="1148641"/>
              <a:chExt cx="5272622" cy="5162651"/>
            </a:xfrm>
          </p:grpSpPr>
          <p:grpSp>
            <p:nvGrpSpPr>
              <p:cNvPr id="3" name="Группа 2">
                <a:extLst>
                  <a:ext uri="{FF2B5EF4-FFF2-40B4-BE49-F238E27FC236}">
                    <a16:creationId xmlns:a16="http://schemas.microsoft.com/office/drawing/2014/main" id="{74A155A2-8769-4E86-96D2-35F63C2E967A}"/>
                  </a:ext>
                </a:extLst>
              </p:cNvPr>
              <p:cNvGrpSpPr/>
              <p:nvPr/>
            </p:nvGrpSpPr>
            <p:grpSpPr>
              <a:xfrm>
                <a:off x="7174643" y="1148641"/>
                <a:ext cx="4426222" cy="5162651"/>
                <a:chOff x="3472073" y="1223592"/>
                <a:chExt cx="4426222" cy="5162651"/>
              </a:xfrm>
            </p:grpSpPr>
            <p:cxnSp>
              <p:nvCxnSpPr>
                <p:cNvPr id="4" name="Прямая соединительная линия 3">
                  <a:extLst>
                    <a:ext uri="{FF2B5EF4-FFF2-40B4-BE49-F238E27FC236}">
                      <a16:creationId xmlns:a16="http://schemas.microsoft.com/office/drawing/2014/main" id="{CC2BB779-16A1-4305-A3E9-7B530F9423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72073" y="1484242"/>
                  <a:ext cx="4399718" cy="422744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Прямая соединительная линия 4">
                  <a:extLst>
                    <a:ext uri="{FF2B5EF4-FFF2-40B4-BE49-F238E27FC236}">
                      <a16:creationId xmlns:a16="http://schemas.microsoft.com/office/drawing/2014/main" id="{5A10B2A9-E815-4717-81BB-BD00D2324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72073" y="5711687"/>
                  <a:ext cx="442622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Прямая соединительная линия 5">
                  <a:extLst>
                    <a:ext uri="{FF2B5EF4-FFF2-40B4-BE49-F238E27FC236}">
                      <a16:creationId xmlns:a16="http://schemas.microsoft.com/office/drawing/2014/main" id="{59626415-3B0E-4FFD-9872-F75FE23482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71791" y="1484242"/>
                  <a:ext cx="26504" cy="422744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Прямоугольник 6">
                  <a:extLst>
                    <a:ext uri="{FF2B5EF4-FFF2-40B4-BE49-F238E27FC236}">
                      <a16:creationId xmlns:a16="http://schemas.microsoft.com/office/drawing/2014/main" id="{E62F72EA-A3D2-4456-8AED-EA62EE3132C5}"/>
                    </a:ext>
                  </a:extLst>
                </p:cNvPr>
                <p:cNvSpPr/>
                <p:nvPr/>
              </p:nvSpPr>
              <p:spPr>
                <a:xfrm rot="8100000">
                  <a:off x="5774796" y="2633614"/>
                  <a:ext cx="702366" cy="437308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8" name="Прямая со стрелкой 7">
                  <a:extLst>
                    <a:ext uri="{FF2B5EF4-FFF2-40B4-BE49-F238E27FC236}">
                      <a16:creationId xmlns:a16="http://schemas.microsoft.com/office/drawing/2014/main" id="{48F8606D-EC0F-4947-9C7F-4A9D773F5A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93394" y="2852268"/>
                  <a:ext cx="32587" cy="136802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Прямая со стрелкой 8">
                  <a:extLst>
                    <a:ext uri="{FF2B5EF4-FFF2-40B4-BE49-F238E27FC236}">
                      <a16:creationId xmlns:a16="http://schemas.microsoft.com/office/drawing/2014/main" id="{7DE40454-3553-4B30-9C30-D0BCA7FF02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353852" y="2173574"/>
                  <a:ext cx="742150" cy="67869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 стрелкой 9">
                  <a:extLst>
                    <a:ext uri="{FF2B5EF4-FFF2-40B4-BE49-F238E27FC236}">
                      <a16:creationId xmlns:a16="http://schemas.microsoft.com/office/drawing/2014/main" id="{7CF92B5D-D856-4AA2-B398-9A9868F20F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09687" y="1852185"/>
                  <a:ext cx="995651" cy="1000083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Дуга 10">
                  <a:extLst>
                    <a:ext uri="{FF2B5EF4-FFF2-40B4-BE49-F238E27FC236}">
                      <a16:creationId xmlns:a16="http://schemas.microsoft.com/office/drawing/2014/main" id="{3AB68FF2-BED3-4CE5-BCFF-D6224E104E5E}"/>
                    </a:ext>
                  </a:extLst>
                </p:cNvPr>
                <p:cNvSpPr/>
                <p:nvPr/>
              </p:nvSpPr>
              <p:spPr>
                <a:xfrm>
                  <a:off x="3984207" y="5037132"/>
                  <a:ext cx="461816" cy="1349111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F63C3D9-A624-4F3C-863F-7ACF0ED8BD1C}"/>
                    </a:ext>
                  </a:extLst>
                </p:cNvPr>
                <p:cNvSpPr txBox="1"/>
                <p:nvPr/>
              </p:nvSpPr>
              <p:spPr>
                <a:xfrm>
                  <a:off x="4406604" y="5079814"/>
                  <a:ext cx="805872" cy="5232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2800" dirty="0"/>
                    <a:t>α</a:t>
                  </a:r>
                  <a:endParaRPr lang="ru-RU" sz="2800" dirty="0"/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B663AC1-B501-4E2B-A6C0-3AA33F92B84D}"/>
                    </a:ext>
                  </a:extLst>
                </p:cNvPr>
                <p:cNvSpPr txBox="1"/>
                <p:nvPr/>
              </p:nvSpPr>
              <p:spPr>
                <a:xfrm>
                  <a:off x="6782629" y="1223592"/>
                  <a:ext cx="937456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28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тр1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BAA1DBD-A83D-4E3D-AE5C-5BFA4594F26B}"/>
                    </a:ext>
                  </a:extLst>
                </p:cNvPr>
                <p:cNvSpPr txBox="1"/>
                <p:nvPr/>
              </p:nvSpPr>
              <p:spPr>
                <a:xfrm>
                  <a:off x="5230993" y="1677996"/>
                  <a:ext cx="894988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N1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B0CE627-0B0D-4F31-B31F-3939E3013AB9}"/>
                    </a:ext>
                  </a:extLst>
                </p:cNvPr>
                <p:cNvSpPr txBox="1"/>
                <p:nvPr/>
              </p:nvSpPr>
              <p:spPr>
                <a:xfrm>
                  <a:off x="6204576" y="3881933"/>
                  <a:ext cx="805872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sz="28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6" name="Прямая со стрелкой 15">
                  <a:extLst>
                    <a:ext uri="{FF2B5EF4-FFF2-40B4-BE49-F238E27FC236}">
                      <a16:creationId xmlns:a16="http://schemas.microsoft.com/office/drawing/2014/main" id="{C1156A7F-96D1-4DE3-B83F-6696705681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14430" y="1744889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 стрелкой 16">
                  <a:extLst>
                    <a:ext uri="{FF2B5EF4-FFF2-40B4-BE49-F238E27FC236}">
                      <a16:creationId xmlns:a16="http://schemas.microsoft.com/office/drawing/2014/main" id="{08054AE2-F070-40C1-8010-BCE68B38DF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35708" y="4025893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 стрелкой 17">
                  <a:extLst>
                    <a:ext uri="{FF2B5EF4-FFF2-40B4-BE49-F238E27FC236}">
                      <a16:creationId xmlns:a16="http://schemas.microsoft.com/office/drawing/2014/main" id="{43F64364-8CE6-4BC4-BE67-3771BA91CB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42589" y="1234619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Прямая со стрелкой 20">
                <a:extLst>
                  <a:ext uri="{FF2B5EF4-FFF2-40B4-BE49-F238E27FC236}">
                    <a16:creationId xmlns:a16="http://schemas.microsoft.com/office/drawing/2014/main" id="{05E55367-0C99-4FC5-BC2D-8E3568C4BC4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10096720" y="3006399"/>
                <a:ext cx="770310" cy="66276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1EC69FE-F5DB-4129-A4CE-C725FE9D0E18}"/>
                  </a:ext>
                </a:extLst>
              </p:cNvPr>
              <p:cNvSpPr txBox="1"/>
              <p:nvPr/>
            </p:nvSpPr>
            <p:spPr>
              <a:xfrm>
                <a:off x="10843752" y="3541781"/>
                <a:ext cx="1603513" cy="530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baseline="-25000" dirty="0" err="1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давл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7" name="Прямая со стрелкой 26">
                <a:extLst>
                  <a:ext uri="{FF2B5EF4-FFF2-40B4-BE49-F238E27FC236}">
                    <a16:creationId xmlns:a16="http://schemas.microsoft.com/office/drawing/2014/main" id="{D8A9746B-A485-424A-9BE1-C7769F151F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20038" y="3629404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id="{EAD9666E-C116-4BA8-8B8C-3F73C13147DE}"/>
                </a:ext>
              </a:extLst>
            </p:cNvPr>
            <p:cNvGrpSpPr/>
            <p:nvPr/>
          </p:nvGrpSpPr>
          <p:grpSpPr>
            <a:xfrm>
              <a:off x="7982692" y="3097799"/>
              <a:ext cx="535709" cy="848427"/>
              <a:chOff x="7639083" y="2756319"/>
              <a:chExt cx="535709" cy="848427"/>
            </a:xfrm>
          </p:grpSpPr>
          <p:cxnSp>
            <p:nvCxnSpPr>
              <p:cNvPr id="42" name="Прямая со стрелкой 41">
                <a:extLst>
                  <a:ext uri="{FF2B5EF4-FFF2-40B4-BE49-F238E27FC236}">
                    <a16:creationId xmlns:a16="http://schemas.microsoft.com/office/drawing/2014/main" id="{8A592DEB-96D7-47B1-A5FE-D34107BC39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28829" y="3213647"/>
                <a:ext cx="445963" cy="39109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CA7D8E3-88B0-4C20-8DD5-949778440DD5}"/>
                  </a:ext>
                </a:extLst>
              </p:cNvPr>
              <p:cNvSpPr txBox="1"/>
              <p:nvPr/>
            </p:nvSpPr>
            <p:spPr>
              <a:xfrm>
                <a:off x="7639083" y="2756319"/>
                <a:ext cx="53570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6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3600" dirty="0"/>
              </a:p>
            </p:txBody>
          </p:sp>
          <p:cxnSp>
            <p:nvCxnSpPr>
              <p:cNvPr id="44" name="Прямая со стрелкой 43">
                <a:extLst>
                  <a:ext uri="{FF2B5EF4-FFF2-40B4-BE49-F238E27FC236}">
                    <a16:creationId xmlns:a16="http://schemas.microsoft.com/office/drawing/2014/main" id="{0B7FF311-AB14-4531-BC18-D8854E0495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9300" y="2952065"/>
                <a:ext cx="378825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9F57249-F178-43CD-A4A2-1934CEA5AA66}"/>
              </a:ext>
            </a:extLst>
          </p:cNvPr>
          <p:cNvSpPr txBox="1"/>
          <p:nvPr/>
        </p:nvSpPr>
        <p:spPr>
          <a:xfrm>
            <a:off x="880855" y="2277275"/>
            <a:ext cx="3167369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mgcos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52A3E76-5519-45FD-84F5-FC0341684D84}"/>
              </a:ext>
            </a:extLst>
          </p:cNvPr>
          <p:cNvSpPr txBox="1"/>
          <p:nvPr/>
        </p:nvSpPr>
        <p:spPr>
          <a:xfrm>
            <a:off x="774771" y="1148641"/>
            <a:ext cx="32734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|F</a:t>
            </a:r>
            <a:r>
              <a:rPr lang="ru-RU" sz="3600" i="1" kern="1200" baseline="-25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давл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</a:t>
            </a:r>
            <a:r>
              <a:rPr lang="ru-RU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</a:t>
            </a:r>
            <a:endParaRPr lang="ru-RU" sz="3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5244B6D-F3D6-47F4-AC47-CCEE9A9CADDE}"/>
              </a:ext>
            </a:extLst>
          </p:cNvPr>
          <p:cNvSpPr txBox="1"/>
          <p:nvPr/>
        </p:nvSpPr>
        <p:spPr>
          <a:xfrm>
            <a:off x="752868" y="3345994"/>
            <a:ext cx="55145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| F</a:t>
            </a:r>
            <a:r>
              <a:rPr lang="ru-RU" sz="3600" i="1" kern="1200" baseline="-25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давл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 N 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mgcos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endParaRPr lang="ru-RU" sz="3600" dirty="0"/>
          </a:p>
        </p:txBody>
      </p: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25D3E06E-7C47-4A50-A400-22CAAF29370F}"/>
              </a:ext>
            </a:extLst>
          </p:cNvPr>
          <p:cNvGrpSpPr/>
          <p:nvPr/>
        </p:nvGrpSpPr>
        <p:grpSpPr>
          <a:xfrm>
            <a:off x="4442681" y="-377264"/>
            <a:ext cx="7874013" cy="7067639"/>
            <a:chOff x="4442681" y="-377264"/>
            <a:chExt cx="7874013" cy="7067639"/>
          </a:xfrm>
        </p:grpSpPr>
        <p:grpSp>
          <p:nvGrpSpPr>
            <p:cNvPr id="51" name="Группа 50">
              <a:extLst>
                <a:ext uri="{FF2B5EF4-FFF2-40B4-BE49-F238E27FC236}">
                  <a16:creationId xmlns:a16="http://schemas.microsoft.com/office/drawing/2014/main" id="{210D4A8F-40BC-498D-AA54-90B73DCAE36C}"/>
                </a:ext>
              </a:extLst>
            </p:cNvPr>
            <p:cNvGrpSpPr/>
            <p:nvPr/>
          </p:nvGrpSpPr>
          <p:grpSpPr>
            <a:xfrm>
              <a:off x="6092077" y="-377264"/>
              <a:ext cx="6224617" cy="7067639"/>
              <a:chOff x="6092077" y="-377264"/>
              <a:chExt cx="6224617" cy="7067639"/>
            </a:xfrm>
          </p:grpSpPr>
          <p:grpSp>
            <p:nvGrpSpPr>
              <p:cNvPr id="52" name="Группа 51">
                <a:extLst>
                  <a:ext uri="{FF2B5EF4-FFF2-40B4-BE49-F238E27FC236}">
                    <a16:creationId xmlns:a16="http://schemas.microsoft.com/office/drawing/2014/main" id="{EEF1BFCA-D17C-4B19-927F-673C6700B4E9}"/>
                  </a:ext>
                </a:extLst>
              </p:cNvPr>
              <p:cNvGrpSpPr/>
              <p:nvPr/>
            </p:nvGrpSpPr>
            <p:grpSpPr>
              <a:xfrm rot="18791030">
                <a:off x="6152854" y="526536"/>
                <a:ext cx="7067639" cy="5260040"/>
                <a:chOff x="4482565" y="1010552"/>
                <a:chExt cx="8745578" cy="6211117"/>
              </a:xfrm>
            </p:grpSpPr>
            <p:cxnSp>
              <p:nvCxnSpPr>
                <p:cNvPr id="56" name="Прямая со стрелкой 55">
                  <a:extLst>
                    <a:ext uri="{FF2B5EF4-FFF2-40B4-BE49-F238E27FC236}">
                      <a16:creationId xmlns:a16="http://schemas.microsoft.com/office/drawing/2014/main" id="{7323FA68-7681-4DA6-A57B-D74AAFBB2D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808970" flipH="1">
                  <a:off x="4447871" y="1045243"/>
                  <a:ext cx="6211117" cy="6141733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Прямая со стрелкой 56">
                  <a:extLst>
                    <a:ext uri="{FF2B5EF4-FFF2-40B4-BE49-F238E27FC236}">
                      <a16:creationId xmlns:a16="http://schemas.microsoft.com/office/drawing/2014/main" id="{DBD81F6B-67ED-42AC-86FF-604144309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808970" flipH="1" flipV="1">
                  <a:off x="10751164" y="3363901"/>
                  <a:ext cx="2516416" cy="243754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1B00C8D-C0C0-4F16-9A2A-CA69F391D48C}"/>
                  </a:ext>
                </a:extLst>
              </p:cNvPr>
              <p:cNvSpPr txBox="1"/>
              <p:nvPr/>
            </p:nvSpPr>
            <p:spPr>
              <a:xfrm>
                <a:off x="6092077" y="5895846"/>
                <a:ext cx="4618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Georgia" panose="02040502050405020303" pitchFamily="18" charset="0"/>
                  </a:rPr>
                  <a:t>x</a:t>
                </a:r>
                <a:endParaRPr lang="ru-RU" sz="2800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B7E2BE9-78C1-442D-ADE9-EB641E1C8DC7}"/>
                  </a:ext>
                </a:extLst>
              </p:cNvPr>
              <p:cNvSpPr txBox="1"/>
              <p:nvPr/>
            </p:nvSpPr>
            <p:spPr>
              <a:xfrm>
                <a:off x="10729057" y="196527"/>
                <a:ext cx="4618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Georgia" panose="02040502050405020303" pitchFamily="18" charset="0"/>
                  </a:rPr>
                  <a:t>y</a:t>
                </a:r>
                <a:endParaRPr lang="ru-RU" sz="2800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958AE81-FE6A-42DC-846A-BD0EF8553AB4}"/>
                  </a:ext>
                </a:extLst>
              </p:cNvPr>
              <p:cNvSpPr txBox="1"/>
              <p:nvPr/>
            </p:nvSpPr>
            <p:spPr>
              <a:xfrm>
                <a:off x="11587613" y="1016862"/>
                <a:ext cx="4618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Georgia" panose="02040502050405020303" pitchFamily="18" charset="0"/>
                  </a:rPr>
                  <a:t>0</a:t>
                </a:r>
                <a:endParaRPr lang="ru-RU" sz="2800" dirty="0"/>
              </a:p>
            </p:txBody>
          </p:sp>
        </p:grpSp>
        <p:cxnSp>
          <p:nvCxnSpPr>
            <p:cNvPr id="59" name="Прямая соединительная линия 58">
              <a:extLst>
                <a:ext uri="{FF2B5EF4-FFF2-40B4-BE49-F238E27FC236}">
                  <a16:creationId xmlns:a16="http://schemas.microsoft.com/office/drawing/2014/main" id="{35F59094-3C4C-475C-BC26-44D4E758F018}"/>
                </a:ext>
              </a:extLst>
            </p:cNvPr>
            <p:cNvCxnSpPr/>
            <p:nvPr/>
          </p:nvCxnSpPr>
          <p:spPr>
            <a:xfrm>
              <a:off x="4734229" y="5648033"/>
              <a:ext cx="7315200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>
              <a:extLst>
                <a:ext uri="{FF2B5EF4-FFF2-40B4-BE49-F238E27FC236}">
                  <a16:creationId xmlns:a16="http://schemas.microsoft.com/office/drawing/2014/main" id="{436AAE12-1C87-4C70-A5B6-9BCF751E02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2681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>
              <a:extLst>
                <a:ext uri="{FF2B5EF4-FFF2-40B4-BE49-F238E27FC236}">
                  <a16:creationId xmlns:a16="http://schemas.microsoft.com/office/drawing/2014/main" id="{07E61C45-C411-4687-92CC-13602ACEC3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3666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>
              <a:extLst>
                <a:ext uri="{FF2B5EF4-FFF2-40B4-BE49-F238E27FC236}">
                  <a16:creationId xmlns:a16="http://schemas.microsoft.com/office/drawing/2014/main" id="{BEF32FA1-9FB3-4DC8-BFBB-6F7DC0D400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1155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>
              <a:extLst>
                <a:ext uri="{FF2B5EF4-FFF2-40B4-BE49-F238E27FC236}">
                  <a16:creationId xmlns:a16="http://schemas.microsoft.com/office/drawing/2014/main" id="{36E28441-1922-4D5C-9F06-8DA82BA323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8644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>
              <a:extLst>
                <a:ext uri="{FF2B5EF4-FFF2-40B4-BE49-F238E27FC236}">
                  <a16:creationId xmlns:a16="http://schemas.microsoft.com/office/drawing/2014/main" id="{820ECE9A-8AEB-457A-A6B9-8C2CADC372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6133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>
              <a:extLst>
                <a:ext uri="{FF2B5EF4-FFF2-40B4-BE49-F238E27FC236}">
                  <a16:creationId xmlns:a16="http://schemas.microsoft.com/office/drawing/2014/main" id="{82BDF21E-9C9F-41CB-B176-FEE9068FE7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03622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>
              <a:extLst>
                <a:ext uri="{FF2B5EF4-FFF2-40B4-BE49-F238E27FC236}">
                  <a16:creationId xmlns:a16="http://schemas.microsoft.com/office/drawing/2014/main" id="{5D940FAF-2894-4C13-8C13-6E9D146755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61111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>
              <a:extLst>
                <a:ext uri="{FF2B5EF4-FFF2-40B4-BE49-F238E27FC236}">
                  <a16:creationId xmlns:a16="http://schemas.microsoft.com/office/drawing/2014/main" id="{F6A4914E-624F-4720-A21B-0D6D8B5EC6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18600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>
              <a:extLst>
                <a:ext uri="{FF2B5EF4-FFF2-40B4-BE49-F238E27FC236}">
                  <a16:creationId xmlns:a16="http://schemas.microsoft.com/office/drawing/2014/main" id="{AEE812A1-46CA-4494-93D2-FF5DA07DCC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76089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>
              <a:extLst>
                <a:ext uri="{FF2B5EF4-FFF2-40B4-BE49-F238E27FC236}">
                  <a16:creationId xmlns:a16="http://schemas.microsoft.com/office/drawing/2014/main" id="{1F8F0E67-6078-4237-83DE-A8866F29FF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33578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>
              <a:extLst>
                <a:ext uri="{FF2B5EF4-FFF2-40B4-BE49-F238E27FC236}">
                  <a16:creationId xmlns:a16="http://schemas.microsoft.com/office/drawing/2014/main" id="{50286207-C57C-4AA6-BC20-F56BED9110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91067" y="563478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>
              <a:extLst>
                <a:ext uri="{FF2B5EF4-FFF2-40B4-BE49-F238E27FC236}">
                  <a16:creationId xmlns:a16="http://schemas.microsoft.com/office/drawing/2014/main" id="{10831A19-8D2D-4251-8B3F-64992996D0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48551" y="566459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053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CCF40501-3542-4183-99CF-B02268C467C4}"/>
              </a:ext>
            </a:extLst>
          </p:cNvPr>
          <p:cNvSpPr txBox="1"/>
          <p:nvPr/>
        </p:nvSpPr>
        <p:spPr>
          <a:xfrm>
            <a:off x="333967" y="2020397"/>
            <a:ext cx="6244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Т.к. призма находится в покое</a:t>
            </a:r>
            <a:r>
              <a:rPr lang="en-US" sz="2800" dirty="0"/>
              <a:t>,</a:t>
            </a:r>
            <a:r>
              <a:rPr lang="ru-RU" sz="2800" dirty="0"/>
              <a:t> </a:t>
            </a:r>
            <a:r>
              <a:rPr lang="en-US" sz="3200" dirty="0"/>
              <a:t>a</a:t>
            </a:r>
            <a:r>
              <a:rPr lang="ru-RU" sz="2800" dirty="0"/>
              <a:t>=0.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DDB2BA-5165-4495-814E-301ADABD29EB}"/>
              </a:ext>
            </a:extLst>
          </p:cNvPr>
          <p:cNvSpPr txBox="1"/>
          <p:nvPr/>
        </p:nvSpPr>
        <p:spPr>
          <a:xfrm>
            <a:off x="560022" y="561815"/>
            <a:ext cx="437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  </a:t>
            </a:r>
            <a:r>
              <a:rPr lang="en-US" sz="2800" dirty="0">
                <a:latin typeface="Georgia" panose="02040502050405020303" pitchFamily="18" charset="0"/>
              </a:rPr>
              <a:t>II</a:t>
            </a:r>
            <a:r>
              <a:rPr lang="ru-RU" sz="2800" dirty="0">
                <a:latin typeface="Georgia" panose="02040502050405020303" pitchFamily="18" charset="0"/>
              </a:rPr>
              <a:t> закону Ньютона</a:t>
            </a:r>
          </a:p>
        </p:txBody>
      </p:sp>
      <p:grpSp>
        <p:nvGrpSpPr>
          <p:cNvPr id="126" name="Группа 125">
            <a:extLst>
              <a:ext uri="{FF2B5EF4-FFF2-40B4-BE49-F238E27FC236}">
                <a16:creationId xmlns:a16="http://schemas.microsoft.com/office/drawing/2014/main" id="{7B1AB1F0-EB7D-4D44-A93C-A02182C4CCB0}"/>
              </a:ext>
            </a:extLst>
          </p:cNvPr>
          <p:cNvGrpSpPr/>
          <p:nvPr/>
        </p:nvGrpSpPr>
        <p:grpSpPr>
          <a:xfrm>
            <a:off x="333967" y="2708187"/>
            <a:ext cx="6838914" cy="651460"/>
            <a:chOff x="299933" y="2967389"/>
            <a:chExt cx="6838914" cy="651460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C472A2B-83E1-42E8-B9A5-0A036AB10199}"/>
                </a:ext>
              </a:extLst>
            </p:cNvPr>
            <p:cNvSpPr txBox="1"/>
            <p:nvPr/>
          </p:nvSpPr>
          <p:spPr>
            <a:xfrm>
              <a:off x="1003091" y="2967389"/>
              <a:ext cx="6135756" cy="651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0= F</a:t>
              </a:r>
              <a:r>
                <a:rPr lang="en-US" sz="36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тр1</a:t>
              </a: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cosα+F</a:t>
              </a:r>
              <a:r>
                <a:rPr lang="en-US" sz="36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тр2</a:t>
              </a:r>
              <a:r>
                <a:rPr lang="ru-RU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3600" i="1" kern="1200" dirty="0" err="1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3600" i="1" kern="1200" baseline="-25000" dirty="0" err="1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давл</a:t>
              </a:r>
              <a:r>
                <a:rPr lang="en-US" sz="3600" i="1" kern="1200" dirty="0" err="1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sin</a:t>
              </a: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ru-RU" sz="36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2CE0A228-73CF-4F98-9B13-112DD49C5238}"/>
                </a:ext>
              </a:extLst>
            </p:cNvPr>
            <p:cNvSpPr txBox="1"/>
            <p:nvPr/>
          </p:nvSpPr>
          <p:spPr>
            <a:xfrm>
              <a:off x="299933" y="3007735"/>
              <a:ext cx="7910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0</a:t>
              </a:r>
              <a:r>
                <a:rPr lang="en-US" sz="2800" dirty="0">
                  <a:solidFill>
                    <a:schemeClr val="accent1"/>
                  </a:solidFill>
                  <a:latin typeface="Georgia" panose="02040502050405020303" pitchFamily="18" charset="0"/>
                </a:rPr>
                <a:t>x</a:t>
              </a:r>
              <a:r>
                <a:rPr lang="ru-RU" sz="3200" dirty="0">
                  <a:solidFill>
                    <a:schemeClr val="accent1"/>
                  </a:solidFill>
                </a:rPr>
                <a:t>: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C4E41340-B14A-4644-AAF8-8D083417E1B4}"/>
              </a:ext>
            </a:extLst>
          </p:cNvPr>
          <p:cNvSpPr txBox="1"/>
          <p:nvPr/>
        </p:nvSpPr>
        <p:spPr>
          <a:xfrm>
            <a:off x="333967" y="3476669"/>
            <a:ext cx="6135756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тр2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давл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sinα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cosα </a:t>
            </a:r>
            <a:endParaRPr lang="ru-RU" sz="3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ECAD33E-ACED-481C-8D50-5BBD889B9466}"/>
              </a:ext>
            </a:extLst>
          </p:cNvPr>
          <p:cNvSpPr txBox="1"/>
          <p:nvPr/>
        </p:nvSpPr>
        <p:spPr>
          <a:xfrm>
            <a:off x="333967" y="4249326"/>
            <a:ext cx="47726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μmgcos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FC3ECE2-3545-47D7-B2E2-9841470D6D35}"/>
              </a:ext>
            </a:extLst>
          </p:cNvPr>
          <p:cNvSpPr txBox="1"/>
          <p:nvPr/>
        </p:nvSpPr>
        <p:spPr>
          <a:xfrm>
            <a:off x="333967" y="5006009"/>
            <a:ext cx="6135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давл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kern="12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mgcos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A5D1D71-68D3-40A8-9227-C0318C46C06B}"/>
              </a:ext>
            </a:extLst>
          </p:cNvPr>
          <p:cNvSpPr txBox="1"/>
          <p:nvPr/>
        </p:nvSpPr>
        <p:spPr>
          <a:xfrm>
            <a:off x="333967" y="5916815"/>
            <a:ext cx="7737960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тр2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 cosα sinα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3600" i="1" kern="1200" dirty="0" err="1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cosαcosα </a:t>
            </a:r>
            <a:endParaRPr lang="ru-RU" sz="3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1" name="Группа 160">
            <a:extLst>
              <a:ext uri="{FF2B5EF4-FFF2-40B4-BE49-F238E27FC236}">
                <a16:creationId xmlns:a16="http://schemas.microsoft.com/office/drawing/2014/main" id="{C4EB49E0-7CC8-4E60-A229-B0D56A66BB21}"/>
              </a:ext>
            </a:extLst>
          </p:cNvPr>
          <p:cNvGrpSpPr/>
          <p:nvPr/>
        </p:nvGrpSpPr>
        <p:grpSpPr>
          <a:xfrm>
            <a:off x="333967" y="1230649"/>
            <a:ext cx="7483088" cy="651460"/>
            <a:chOff x="560022" y="1241703"/>
            <a:chExt cx="7483088" cy="651460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26CCDF9-60F7-4A1F-B3ED-98C2451BEA08}"/>
                </a:ext>
              </a:extLst>
            </p:cNvPr>
            <p:cNvSpPr txBox="1"/>
            <p:nvPr/>
          </p:nvSpPr>
          <p:spPr>
            <a:xfrm>
              <a:off x="560022" y="1241703"/>
              <a:ext cx="7483088" cy="651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Ma= Mg+N</a:t>
              </a:r>
              <a:r>
                <a:rPr lang="en-US" sz="36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 F</a:t>
              </a:r>
              <a:r>
                <a:rPr lang="en-US" sz="36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тр1</a:t>
              </a: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 F</a:t>
              </a:r>
              <a:r>
                <a:rPr lang="ru-RU" sz="3600" i="1" kern="1200" baseline="-25000" dirty="0" err="1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давл</a:t>
              </a:r>
              <a:r>
                <a:rPr lang="en-US" sz="3600" i="1" kern="12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+F</a:t>
              </a:r>
              <a:r>
                <a:rPr lang="en-US" sz="3600" i="1" kern="1200" baseline="-25000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тр2</a:t>
              </a:r>
              <a:endParaRPr lang="ru-RU" sz="36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6" name="Прямая со стрелкой 135">
              <a:extLst>
                <a:ext uri="{FF2B5EF4-FFF2-40B4-BE49-F238E27FC236}">
                  <a16:creationId xmlns:a16="http://schemas.microsoft.com/office/drawing/2014/main" id="{865E23E3-CB12-4246-A46D-EE5CCCD22DE4}"/>
                </a:ext>
              </a:extLst>
            </p:cNvPr>
            <p:cNvCxnSpPr>
              <a:cxnSpLocks/>
            </p:cNvCxnSpPr>
            <p:nvPr/>
          </p:nvCxnSpPr>
          <p:spPr>
            <a:xfrm>
              <a:off x="1028140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>
              <a:extLst>
                <a:ext uri="{FF2B5EF4-FFF2-40B4-BE49-F238E27FC236}">
                  <a16:creationId xmlns:a16="http://schemas.microsoft.com/office/drawing/2014/main" id="{3EE1BE4A-19F6-441B-AF79-15D826B4A743}"/>
                </a:ext>
              </a:extLst>
            </p:cNvPr>
            <p:cNvCxnSpPr>
              <a:cxnSpLocks/>
            </p:cNvCxnSpPr>
            <p:nvPr/>
          </p:nvCxnSpPr>
          <p:spPr>
            <a:xfrm>
              <a:off x="2133161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 стрелкой 137">
              <a:extLst>
                <a:ext uri="{FF2B5EF4-FFF2-40B4-BE49-F238E27FC236}">
                  <a16:creationId xmlns:a16="http://schemas.microsoft.com/office/drawing/2014/main" id="{0265F2F2-3EA0-4470-A465-DC94D9D258EE}"/>
                </a:ext>
              </a:extLst>
            </p:cNvPr>
            <p:cNvCxnSpPr>
              <a:cxnSpLocks/>
            </p:cNvCxnSpPr>
            <p:nvPr/>
          </p:nvCxnSpPr>
          <p:spPr>
            <a:xfrm>
              <a:off x="2815648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 стрелкой 138">
              <a:extLst>
                <a:ext uri="{FF2B5EF4-FFF2-40B4-BE49-F238E27FC236}">
                  <a16:creationId xmlns:a16="http://schemas.microsoft.com/office/drawing/2014/main" id="{C73B204A-3251-4C0B-8BDF-97B56C479AEE}"/>
                </a:ext>
              </a:extLst>
            </p:cNvPr>
            <p:cNvCxnSpPr>
              <a:cxnSpLocks/>
            </p:cNvCxnSpPr>
            <p:nvPr/>
          </p:nvCxnSpPr>
          <p:spPr>
            <a:xfrm>
              <a:off x="3657161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>
              <a:extLst>
                <a:ext uri="{FF2B5EF4-FFF2-40B4-BE49-F238E27FC236}">
                  <a16:creationId xmlns:a16="http://schemas.microsoft.com/office/drawing/2014/main" id="{37A2DAF6-3E2C-47DB-B098-96F0998F3DC6}"/>
                </a:ext>
              </a:extLst>
            </p:cNvPr>
            <p:cNvCxnSpPr>
              <a:cxnSpLocks/>
            </p:cNvCxnSpPr>
            <p:nvPr/>
          </p:nvCxnSpPr>
          <p:spPr>
            <a:xfrm>
              <a:off x="4937150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>
              <a:extLst>
                <a:ext uri="{FF2B5EF4-FFF2-40B4-BE49-F238E27FC236}">
                  <a16:creationId xmlns:a16="http://schemas.microsoft.com/office/drawing/2014/main" id="{343BDB6A-3DDC-40A5-9D00-AB3FA036BCA5}"/>
                </a:ext>
              </a:extLst>
            </p:cNvPr>
            <p:cNvCxnSpPr>
              <a:cxnSpLocks/>
            </p:cNvCxnSpPr>
            <p:nvPr/>
          </p:nvCxnSpPr>
          <p:spPr>
            <a:xfrm>
              <a:off x="6213244" y="1277362"/>
              <a:ext cx="321871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Группа 175">
            <a:extLst>
              <a:ext uri="{FF2B5EF4-FFF2-40B4-BE49-F238E27FC236}">
                <a16:creationId xmlns:a16="http://schemas.microsoft.com/office/drawing/2014/main" id="{3FE7B6C7-CDF8-4112-B630-BD1D00AB37BA}"/>
              </a:ext>
            </a:extLst>
          </p:cNvPr>
          <p:cNvGrpSpPr/>
          <p:nvPr/>
        </p:nvGrpSpPr>
        <p:grpSpPr>
          <a:xfrm>
            <a:off x="6087892" y="-67314"/>
            <a:ext cx="6194826" cy="6202462"/>
            <a:chOff x="6077901" y="-108611"/>
            <a:chExt cx="6194826" cy="6202462"/>
          </a:xfrm>
        </p:grpSpPr>
        <p:grpSp>
          <p:nvGrpSpPr>
            <p:cNvPr id="160" name="Группа 159">
              <a:extLst>
                <a:ext uri="{FF2B5EF4-FFF2-40B4-BE49-F238E27FC236}">
                  <a16:creationId xmlns:a16="http://schemas.microsoft.com/office/drawing/2014/main" id="{7F588C37-BCB7-426A-BC44-06EA8A63DB16}"/>
                </a:ext>
              </a:extLst>
            </p:cNvPr>
            <p:cNvGrpSpPr/>
            <p:nvPr/>
          </p:nvGrpSpPr>
          <p:grpSpPr>
            <a:xfrm>
              <a:off x="6077901" y="-108611"/>
              <a:ext cx="6194826" cy="6202462"/>
              <a:chOff x="6077901" y="182933"/>
              <a:chExt cx="6194826" cy="620246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3F594E-347B-4978-8D7A-0A9FB256295A}"/>
                  </a:ext>
                </a:extLst>
              </p:cNvPr>
              <p:cNvSpPr txBox="1"/>
              <p:nvPr/>
            </p:nvSpPr>
            <p:spPr>
              <a:xfrm>
                <a:off x="10669214" y="4188076"/>
                <a:ext cx="1603513" cy="530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baseline="-25000" dirty="0" err="1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давл</a:t>
                </a:r>
                <a:endParaRPr lang="ru-RU" sz="2800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2" name="Группа 121">
                <a:extLst>
                  <a:ext uri="{FF2B5EF4-FFF2-40B4-BE49-F238E27FC236}">
                    <a16:creationId xmlns:a16="http://schemas.microsoft.com/office/drawing/2014/main" id="{0049A57A-E0E9-4D65-B0E0-F4DE6FA8F183}"/>
                  </a:ext>
                </a:extLst>
              </p:cNvPr>
              <p:cNvGrpSpPr/>
              <p:nvPr/>
            </p:nvGrpSpPr>
            <p:grpSpPr>
              <a:xfrm>
                <a:off x="7170881" y="1483394"/>
                <a:ext cx="4426222" cy="4902001"/>
                <a:chOff x="7161817" y="1447735"/>
                <a:chExt cx="4426222" cy="4902001"/>
              </a:xfrm>
            </p:grpSpPr>
            <p:sp>
              <p:nvSpPr>
                <p:cNvPr id="11" name="Дуга 10">
                  <a:extLst>
                    <a:ext uri="{FF2B5EF4-FFF2-40B4-BE49-F238E27FC236}">
                      <a16:creationId xmlns:a16="http://schemas.microsoft.com/office/drawing/2014/main" id="{1A99B92E-B9FA-4FCA-AF10-70F6E5B66172}"/>
                    </a:ext>
                  </a:extLst>
                </p:cNvPr>
                <p:cNvSpPr/>
                <p:nvPr/>
              </p:nvSpPr>
              <p:spPr>
                <a:xfrm>
                  <a:off x="7673951" y="5000625"/>
                  <a:ext cx="461816" cy="1349111"/>
                </a:xfrm>
                <a:prstGeom prst="arc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" name="Прямая соединительная линия 3">
                  <a:extLst>
                    <a:ext uri="{FF2B5EF4-FFF2-40B4-BE49-F238E27FC236}">
                      <a16:creationId xmlns:a16="http://schemas.microsoft.com/office/drawing/2014/main" id="{533C2166-7E08-4818-ABD7-2D37198697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61817" y="1447735"/>
                  <a:ext cx="4399718" cy="422744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Прямая соединительная линия 4">
                  <a:extLst>
                    <a:ext uri="{FF2B5EF4-FFF2-40B4-BE49-F238E27FC236}">
                      <a16:creationId xmlns:a16="http://schemas.microsoft.com/office/drawing/2014/main" id="{51F4AFCC-595B-4C11-8FE3-544A1ACAD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1817" y="5675180"/>
                  <a:ext cx="442622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Прямая соединительная линия 5">
                  <a:extLst>
                    <a:ext uri="{FF2B5EF4-FFF2-40B4-BE49-F238E27FC236}">
                      <a16:creationId xmlns:a16="http://schemas.microsoft.com/office/drawing/2014/main" id="{83BDBEAD-DE86-4522-88FB-95934BE32E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61535" y="1447735"/>
                  <a:ext cx="26504" cy="422744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A3BD93B-9373-443A-BFB9-8350747B3447}"/>
                    </a:ext>
                  </a:extLst>
                </p:cNvPr>
                <p:cNvSpPr txBox="1"/>
                <p:nvPr/>
              </p:nvSpPr>
              <p:spPr>
                <a:xfrm>
                  <a:off x="8096348" y="5043307"/>
                  <a:ext cx="805872" cy="5232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2800" dirty="0"/>
                    <a:t>α</a:t>
                  </a:r>
                  <a:endParaRPr lang="ru-RU" sz="2800" dirty="0"/>
                </a:p>
              </p:txBody>
            </p:sp>
            <p:cxnSp>
              <p:nvCxnSpPr>
                <p:cNvPr id="20" name="Прямая со стрелкой 19">
                  <a:extLst>
                    <a:ext uri="{FF2B5EF4-FFF2-40B4-BE49-F238E27FC236}">
                      <a16:creationId xmlns:a16="http://schemas.microsoft.com/office/drawing/2014/main" id="{B52D3B6E-E09F-45BA-8A81-7A949B2053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93330" y="4298345"/>
                  <a:ext cx="770310" cy="662761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 стрелкой 22">
                  <a:extLst>
                    <a:ext uri="{FF2B5EF4-FFF2-40B4-BE49-F238E27FC236}">
                      <a16:creationId xmlns:a16="http://schemas.microsoft.com/office/drawing/2014/main" id="{D06D1777-ECA6-41EA-817F-078A5AEE96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801202" y="4235943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 стрелкой 23">
                  <a:extLst>
                    <a:ext uri="{FF2B5EF4-FFF2-40B4-BE49-F238E27FC236}">
                      <a16:creationId xmlns:a16="http://schemas.microsoft.com/office/drawing/2014/main" id="{A09A8717-572B-4718-BEF7-C372D647BF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961418" y="4292392"/>
                  <a:ext cx="18661" cy="1274135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BAA4938-7469-4968-9F20-D846829481A2}"/>
                    </a:ext>
                  </a:extLst>
                </p:cNvPr>
                <p:cNvSpPr txBox="1"/>
                <p:nvPr/>
              </p:nvSpPr>
              <p:spPr>
                <a:xfrm>
                  <a:off x="10027820" y="5225837"/>
                  <a:ext cx="805872" cy="5329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sz="2800" i="1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endParaRPr lang="ru-RU" sz="28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6" name="Прямая со стрелкой 25">
                  <a:extLst>
                    <a:ext uri="{FF2B5EF4-FFF2-40B4-BE49-F238E27FC236}">
                      <a16:creationId xmlns:a16="http://schemas.microsoft.com/office/drawing/2014/main" id="{70BE95E6-124E-480B-AB6F-944862725D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55184" y="5309845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 стрелкой 28">
                  <a:extLst>
                    <a:ext uri="{FF2B5EF4-FFF2-40B4-BE49-F238E27FC236}">
                      <a16:creationId xmlns:a16="http://schemas.microsoft.com/office/drawing/2014/main" id="{5138C5ED-4C62-4930-86CA-D041E20922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73371" y="4292392"/>
                  <a:ext cx="1194818" cy="24817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 стрелкой 32">
                  <a:extLst>
                    <a:ext uri="{FF2B5EF4-FFF2-40B4-BE49-F238E27FC236}">
                      <a16:creationId xmlns:a16="http://schemas.microsoft.com/office/drawing/2014/main" id="{B3B57F9F-6756-4FA9-AEBC-C1E9163EC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70351" y="4303957"/>
                  <a:ext cx="879550" cy="916640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Прямоугольник 36">
                  <a:extLst>
                    <a:ext uri="{FF2B5EF4-FFF2-40B4-BE49-F238E27FC236}">
                      <a16:creationId xmlns:a16="http://schemas.microsoft.com/office/drawing/2014/main" id="{13284146-83BD-413D-912B-F221306027C9}"/>
                    </a:ext>
                  </a:extLst>
                </p:cNvPr>
                <p:cNvSpPr/>
                <p:nvPr/>
              </p:nvSpPr>
              <p:spPr>
                <a:xfrm rot="8100000">
                  <a:off x="9411538" y="2640698"/>
                  <a:ext cx="702366" cy="437308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8" name="Прямая со стрелкой 37">
                  <a:extLst>
                    <a:ext uri="{FF2B5EF4-FFF2-40B4-BE49-F238E27FC236}">
                      <a16:creationId xmlns:a16="http://schemas.microsoft.com/office/drawing/2014/main" id="{24DC7094-5CED-4915-B936-6FD4FE608C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01092" y="2819592"/>
                  <a:ext cx="35128" cy="111014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 стрелкой 38">
                  <a:extLst>
                    <a:ext uri="{FF2B5EF4-FFF2-40B4-BE49-F238E27FC236}">
                      <a16:creationId xmlns:a16="http://schemas.microsoft.com/office/drawing/2014/main" id="{5D7CCF62-B504-4EE6-9EA5-6929A18969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990594" y="2180658"/>
                  <a:ext cx="742150" cy="67869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 стрелкой 39">
                  <a:extLst>
                    <a:ext uri="{FF2B5EF4-FFF2-40B4-BE49-F238E27FC236}">
                      <a16:creationId xmlns:a16="http://schemas.microsoft.com/office/drawing/2014/main" id="{C9ADEEB6-C5B5-4ACD-A85C-F128CC488E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746429" y="2085308"/>
                  <a:ext cx="845132" cy="77404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35DD559-0566-436B-B5A7-EF11FFAD45C6}"/>
                    </a:ext>
                  </a:extLst>
                </p:cNvPr>
                <p:cNvSpPr txBox="1"/>
                <p:nvPr/>
              </p:nvSpPr>
              <p:spPr>
                <a:xfrm>
                  <a:off x="10167580" y="1561981"/>
                  <a:ext cx="937456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28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тр1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87E4D87-148E-4B57-ABEE-AA0227AD17AA}"/>
                    </a:ext>
                  </a:extLst>
                </p:cNvPr>
                <p:cNvSpPr txBox="1"/>
                <p:nvPr/>
              </p:nvSpPr>
              <p:spPr>
                <a:xfrm>
                  <a:off x="9022836" y="3370941"/>
                  <a:ext cx="805872" cy="5329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sz="28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5" name="Прямая со стрелкой 44">
                  <a:extLst>
                    <a:ext uri="{FF2B5EF4-FFF2-40B4-BE49-F238E27FC236}">
                      <a16:creationId xmlns:a16="http://schemas.microsoft.com/office/drawing/2014/main" id="{5442199B-683B-4E16-88C6-94FB65B8B9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70612" y="3497449"/>
                  <a:ext cx="319654" cy="1888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 стрелкой 45">
                  <a:extLst>
                    <a:ext uri="{FF2B5EF4-FFF2-40B4-BE49-F238E27FC236}">
                      <a16:creationId xmlns:a16="http://schemas.microsoft.com/office/drawing/2014/main" id="{B6D5856F-3E61-49CD-A643-082ECDAA0D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40793" y="1612762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16C27741-2404-4F12-A10C-9FBC4E6569CC}"/>
                    </a:ext>
                  </a:extLst>
                </p:cNvPr>
                <p:cNvSpPr txBox="1"/>
                <p:nvPr/>
              </p:nvSpPr>
              <p:spPr>
                <a:xfrm>
                  <a:off x="8236162" y="4735546"/>
                  <a:ext cx="937456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28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тр1</a:t>
                  </a:r>
                  <a:endParaRPr lang="ru-RU" sz="28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53" name="Прямая со стрелкой 52">
                  <a:extLst>
                    <a:ext uri="{FF2B5EF4-FFF2-40B4-BE49-F238E27FC236}">
                      <a16:creationId xmlns:a16="http://schemas.microsoft.com/office/drawing/2014/main" id="{A0FA3E64-92AD-47DC-A31B-E009A0CE38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96122" y="4746573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DE21C4A-8A61-4A3F-A1B0-4150F960A5E3}"/>
                    </a:ext>
                  </a:extLst>
                </p:cNvPr>
                <p:cNvSpPr txBox="1"/>
                <p:nvPr/>
              </p:nvSpPr>
              <p:spPr>
                <a:xfrm>
                  <a:off x="8280709" y="3747012"/>
                  <a:ext cx="937456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2800" i="1" kern="1200" baseline="-250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тр2</a:t>
                  </a:r>
                  <a:endParaRPr lang="ru-RU" sz="28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56" name="Прямая со стрелкой 55">
                  <a:extLst>
                    <a:ext uri="{FF2B5EF4-FFF2-40B4-BE49-F238E27FC236}">
                      <a16:creationId xmlns:a16="http://schemas.microsoft.com/office/drawing/2014/main" id="{5EF1EB55-2745-4B58-8277-5AEEC99F03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9695" y="3747012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Прямая со стрелкой 72">
                  <a:extLst>
                    <a:ext uri="{FF2B5EF4-FFF2-40B4-BE49-F238E27FC236}">
                      <a16:creationId xmlns:a16="http://schemas.microsoft.com/office/drawing/2014/main" id="{9E8C9549-F3C0-4F4A-BCE7-C0700ED9B9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977908" y="2942386"/>
                  <a:ext cx="13843" cy="1341578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37600EA-ADDC-444B-976D-52CA715C1C44}"/>
                    </a:ext>
                  </a:extLst>
                </p:cNvPr>
                <p:cNvSpPr txBox="1"/>
                <p:nvPr/>
              </p:nvSpPr>
              <p:spPr>
                <a:xfrm>
                  <a:off x="10053804" y="2778826"/>
                  <a:ext cx="742150" cy="5212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</a:t>
                  </a:r>
                  <a:r>
                    <a:rPr lang="en-US" sz="2400" kern="1200" dirty="0">
                      <a:solidFill>
                        <a:schemeClr val="accent1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2</a:t>
                  </a:r>
                  <a:endParaRPr lang="ru-RU" sz="2400" dirty="0">
                    <a:solidFill>
                      <a:schemeClr val="accent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7" name="Прямая со стрелкой 76">
                  <a:extLst>
                    <a:ext uri="{FF2B5EF4-FFF2-40B4-BE49-F238E27FC236}">
                      <a16:creationId xmlns:a16="http://schemas.microsoft.com/office/drawing/2014/main" id="{1F4B0C78-E425-44CA-A2C5-A7F53E8230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37241" y="2871784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E5D209D7-951D-49F1-BB49-2B3374EAA8E0}"/>
                    </a:ext>
                  </a:extLst>
                </p:cNvPr>
                <p:cNvSpPr txBox="1"/>
                <p:nvPr/>
              </p:nvSpPr>
              <p:spPr>
                <a:xfrm>
                  <a:off x="9042771" y="1700369"/>
                  <a:ext cx="742150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</a:t>
                  </a:r>
                  <a:r>
                    <a:rPr lang="ru-RU" sz="24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1</a:t>
                  </a:r>
                  <a:endParaRPr lang="ru-RU" sz="24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20" name="Прямая со стрелкой 119">
                  <a:extLst>
                    <a:ext uri="{FF2B5EF4-FFF2-40B4-BE49-F238E27FC236}">
                      <a16:creationId xmlns:a16="http://schemas.microsoft.com/office/drawing/2014/main" id="{579205D7-A7FC-4AB2-AA24-3334458ADF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70294" y="1753506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Дуга 142">
                <a:extLst>
                  <a:ext uri="{FF2B5EF4-FFF2-40B4-BE49-F238E27FC236}">
                    <a16:creationId xmlns:a16="http://schemas.microsoft.com/office/drawing/2014/main" id="{CB6AB778-0112-42D3-AE19-6D12C45EF1B9}"/>
                  </a:ext>
                </a:extLst>
              </p:cNvPr>
              <p:cNvSpPr/>
              <p:nvPr/>
            </p:nvSpPr>
            <p:spPr>
              <a:xfrm rot="10800000">
                <a:off x="9373093" y="4065198"/>
                <a:ext cx="461816" cy="614267"/>
              </a:xfrm>
              <a:prstGeom prst="arc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87104437-D162-4E01-8167-C41959B5260F}"/>
                  </a:ext>
                </a:extLst>
              </p:cNvPr>
              <p:cNvSpPr txBox="1"/>
              <p:nvPr/>
            </p:nvSpPr>
            <p:spPr>
              <a:xfrm>
                <a:off x="9041294" y="4316973"/>
                <a:ext cx="805872" cy="52322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>
                    <a:solidFill>
                      <a:schemeClr val="accent1"/>
                    </a:solidFill>
                  </a:rPr>
                  <a:t>α</a:t>
                </a:r>
                <a:endParaRPr lang="ru-RU" sz="28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51" name="Прямая со стрелкой 150">
                <a:extLst>
                  <a:ext uri="{FF2B5EF4-FFF2-40B4-BE49-F238E27FC236}">
                    <a16:creationId xmlns:a16="http://schemas.microsoft.com/office/drawing/2014/main" id="{149297CD-CA1E-47C6-A4C3-240BEFDA320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024939" y="3297946"/>
                <a:ext cx="5996137" cy="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98E76F85-66D5-4E12-AC8E-1465EE76A77C}"/>
                  </a:ext>
                </a:extLst>
              </p:cNvPr>
              <p:cNvSpPr txBox="1"/>
              <p:nvPr/>
            </p:nvSpPr>
            <p:spPr>
              <a:xfrm>
                <a:off x="6077901" y="5485407"/>
                <a:ext cx="35118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solidFill>
                      <a:schemeClr val="accent1"/>
                    </a:solidFill>
                    <a:latin typeface="Georgia" panose="02040502050405020303" pitchFamily="18" charset="0"/>
                  </a:rPr>
                  <a:t>x</a:t>
                </a:r>
                <a:endParaRPr lang="ru-RU" sz="2800" dirty="0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CB801333-645A-4CC4-AA64-F99A8ABE82BB}"/>
                  </a:ext>
                </a:extLst>
              </p:cNvPr>
              <p:cNvSpPr txBox="1"/>
              <p:nvPr/>
            </p:nvSpPr>
            <p:spPr>
              <a:xfrm>
                <a:off x="11494590" y="182933"/>
                <a:ext cx="40586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solidFill>
                      <a:schemeClr val="accent1"/>
                    </a:solidFill>
                    <a:latin typeface="Georgia" panose="02040502050405020303" pitchFamily="18" charset="0"/>
                  </a:rPr>
                  <a:t>y</a:t>
                </a:r>
                <a:endParaRPr lang="ru-RU" sz="2800" dirty="0"/>
              </a:p>
            </p:txBody>
          </p:sp>
          <p:cxnSp>
            <p:nvCxnSpPr>
              <p:cNvPr id="156" name="Прямая со стрелкой 155">
                <a:extLst>
                  <a:ext uri="{FF2B5EF4-FFF2-40B4-BE49-F238E27FC236}">
                    <a16:creationId xmlns:a16="http://schemas.microsoft.com/office/drawing/2014/main" id="{81F7DB3F-41B4-459D-B62D-EB781BB01A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321289" y="6122502"/>
                <a:ext cx="5701718" cy="52251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7712571-ED30-4F97-A60A-7864AA1C5ED9}"/>
                  </a:ext>
                </a:extLst>
              </p:cNvPr>
              <p:cNvSpPr txBox="1"/>
              <p:nvPr/>
            </p:nvSpPr>
            <p:spPr>
              <a:xfrm>
                <a:off x="11690482" y="5699903"/>
                <a:ext cx="35118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solidFill>
                      <a:schemeClr val="accent1"/>
                    </a:solidFill>
                    <a:latin typeface="Georgia" panose="02040502050405020303" pitchFamily="18" charset="0"/>
                  </a:rPr>
                  <a:t>0</a:t>
                </a:r>
                <a:endParaRPr lang="ru-RU" sz="2800" dirty="0"/>
              </a:p>
            </p:txBody>
          </p:sp>
        </p:grpSp>
        <p:cxnSp>
          <p:nvCxnSpPr>
            <p:cNvPr id="162" name="Прямая соединительная линия 161">
              <a:extLst>
                <a:ext uri="{FF2B5EF4-FFF2-40B4-BE49-F238E27FC236}">
                  <a16:creationId xmlns:a16="http://schemas.microsoft.com/office/drawing/2014/main" id="{CD84A1DC-1FFB-4DE7-AD51-739D36A815C0}"/>
                </a:ext>
              </a:extLst>
            </p:cNvPr>
            <p:cNvCxnSpPr>
              <a:cxnSpLocks/>
            </p:cNvCxnSpPr>
            <p:nvPr/>
          </p:nvCxnSpPr>
          <p:spPr>
            <a:xfrm>
              <a:off x="6767511" y="5438996"/>
              <a:ext cx="5424489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Прямая соединительная линия 162">
              <a:extLst>
                <a:ext uri="{FF2B5EF4-FFF2-40B4-BE49-F238E27FC236}">
                  <a16:creationId xmlns:a16="http://schemas.microsoft.com/office/drawing/2014/main" id="{3F971F36-7DC9-4128-ABDB-C3F51E4C61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75963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>
              <a:extLst>
                <a:ext uri="{FF2B5EF4-FFF2-40B4-BE49-F238E27FC236}">
                  <a16:creationId xmlns:a16="http://schemas.microsoft.com/office/drawing/2014/main" id="{54DEBFE6-53DE-49CE-85C5-26922F83A4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6948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>
              <a:extLst>
                <a:ext uri="{FF2B5EF4-FFF2-40B4-BE49-F238E27FC236}">
                  <a16:creationId xmlns:a16="http://schemas.microsoft.com/office/drawing/2014/main" id="{18C5CEB1-3F8C-480C-9BA6-D3B86CBC04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64437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Прямая соединительная линия 165">
              <a:extLst>
                <a:ext uri="{FF2B5EF4-FFF2-40B4-BE49-F238E27FC236}">
                  <a16:creationId xmlns:a16="http://schemas.microsoft.com/office/drawing/2014/main" id="{C075475B-7A8A-4F41-B5C2-FBD17B0329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21926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>
              <a:extLst>
                <a:ext uri="{FF2B5EF4-FFF2-40B4-BE49-F238E27FC236}">
                  <a16:creationId xmlns:a16="http://schemas.microsoft.com/office/drawing/2014/main" id="{976535A8-10CD-41D9-9DF0-91E016211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79415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Прямая соединительная линия 167">
              <a:extLst>
                <a:ext uri="{FF2B5EF4-FFF2-40B4-BE49-F238E27FC236}">
                  <a16:creationId xmlns:a16="http://schemas.microsoft.com/office/drawing/2014/main" id="{3D32E330-401C-4975-A3CF-5B98511D7D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6904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Прямая соединительная линия 168">
              <a:extLst>
                <a:ext uri="{FF2B5EF4-FFF2-40B4-BE49-F238E27FC236}">
                  <a16:creationId xmlns:a16="http://schemas.microsoft.com/office/drawing/2014/main" id="{C47772B2-5A19-4CE3-84B3-65CB3D7C7F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01404" y="5460701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>
              <a:extLst>
                <a:ext uri="{FF2B5EF4-FFF2-40B4-BE49-F238E27FC236}">
                  <a16:creationId xmlns:a16="http://schemas.microsoft.com/office/drawing/2014/main" id="{96000843-C2A8-4708-93E0-FED9CCB178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51882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Прямая соединительная линия 170">
              <a:extLst>
                <a:ext uri="{FF2B5EF4-FFF2-40B4-BE49-F238E27FC236}">
                  <a16:creationId xmlns:a16="http://schemas.microsoft.com/office/drawing/2014/main" id="{8817CB2C-3AA3-4744-BD30-02D15FFAB5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09371" y="5425744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8A7DAA84-BDEF-438C-AB5A-A1FE8EF2A0BF}"/>
              </a:ext>
            </a:extLst>
          </p:cNvPr>
          <p:cNvCxnSpPr/>
          <p:nvPr/>
        </p:nvCxnSpPr>
        <p:spPr>
          <a:xfrm>
            <a:off x="10042075" y="4039502"/>
            <a:ext cx="1310935" cy="240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6CAE67A-544D-469D-A457-0E5F782C1C4F}"/>
              </a:ext>
            </a:extLst>
          </p:cNvPr>
          <p:cNvCxnSpPr/>
          <p:nvPr/>
        </p:nvCxnSpPr>
        <p:spPr>
          <a:xfrm flipV="1">
            <a:off x="10759452" y="4012424"/>
            <a:ext cx="0" cy="692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CF5C034-DCA7-425E-BF4B-F73AAC59846F}"/>
              </a:ext>
            </a:extLst>
          </p:cNvPr>
          <p:cNvSpPr txBox="1"/>
          <p:nvPr/>
        </p:nvSpPr>
        <p:spPr>
          <a:xfrm>
            <a:off x="10319957" y="3938857"/>
            <a:ext cx="805872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l-GR" sz="2800" dirty="0">
                <a:solidFill>
                  <a:schemeClr val="accent1"/>
                </a:solidFill>
              </a:rPr>
              <a:t>α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79" name="Дуга 78">
            <a:extLst>
              <a:ext uri="{FF2B5EF4-FFF2-40B4-BE49-F238E27FC236}">
                <a16:creationId xmlns:a16="http://schemas.microsoft.com/office/drawing/2014/main" id="{EC5A64AC-313F-4B83-A6AE-AC535360CE56}"/>
              </a:ext>
            </a:extLst>
          </p:cNvPr>
          <p:cNvSpPr/>
          <p:nvPr/>
        </p:nvSpPr>
        <p:spPr>
          <a:xfrm rot="16504703">
            <a:off x="10557656" y="4270162"/>
            <a:ext cx="353479" cy="468563"/>
          </a:xfrm>
          <a:prstGeom prst="arc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37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128" grpId="0"/>
      <p:bldP spid="129" grpId="0"/>
      <p:bldP spid="131" grpId="0"/>
      <p:bldP spid="1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>
                <a:alpha val="62000"/>
                <a:lumMod val="40000"/>
                <a:lumOff val="60000"/>
              </a:srgbClr>
            </a:gs>
            <a:gs pos="33000">
              <a:srgbClr val="FFFF99"/>
            </a:gs>
            <a:gs pos="60000">
              <a:srgbClr val="FFFF66"/>
            </a:gs>
            <a:gs pos="100000">
              <a:srgbClr val="CCFF66">
                <a:lumMod val="32000"/>
                <a:lumOff val="68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1C7530-0BC5-40F8-9A8E-8CF21BA97780}"/>
              </a:ext>
            </a:extLst>
          </p:cNvPr>
          <p:cNvSpPr txBox="1"/>
          <p:nvPr/>
        </p:nvSpPr>
        <p:spPr>
          <a:xfrm>
            <a:off x="736744" y="682207"/>
            <a:ext cx="7737960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тр2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 cosα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sinα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 cosα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17ED55-CBB1-4C18-B933-2B9187DBB5C5}"/>
              </a:ext>
            </a:extLst>
          </p:cNvPr>
          <p:cNvSpPr txBox="1"/>
          <p:nvPr/>
        </p:nvSpPr>
        <p:spPr>
          <a:xfrm>
            <a:off x="862639" y="1841773"/>
            <a:ext cx="9845118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тр2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0,2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0,71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0,71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0,5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ru-RU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0,71)≈0,5(</a:t>
            </a:r>
            <a:r>
              <a:rPr lang="en-US" sz="3600" i="1" kern="12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H) </a:t>
            </a:r>
            <a:endParaRPr lang="ru-RU" sz="3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82CA2E26-69B4-4853-8DBA-DBFEFF733D3F}"/>
              </a:ext>
            </a:extLst>
          </p:cNvPr>
          <p:cNvGrpSpPr/>
          <p:nvPr/>
        </p:nvGrpSpPr>
        <p:grpSpPr>
          <a:xfrm>
            <a:off x="1598205" y="3189746"/>
            <a:ext cx="7606748" cy="3118290"/>
            <a:chOff x="1598205" y="3189746"/>
            <a:chExt cx="7606748" cy="3118290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1FD94481-3E91-40BB-A556-98B16B9DE173}"/>
                </a:ext>
              </a:extLst>
            </p:cNvPr>
            <p:cNvGrpSpPr/>
            <p:nvPr/>
          </p:nvGrpSpPr>
          <p:grpSpPr>
            <a:xfrm>
              <a:off x="3657598" y="3189746"/>
              <a:ext cx="3413057" cy="3118290"/>
              <a:chOff x="7219614" y="1424281"/>
              <a:chExt cx="4426222" cy="4902001"/>
            </a:xfrm>
          </p:grpSpPr>
          <p:cxnSp>
            <p:nvCxnSpPr>
              <p:cNvPr id="5" name="Прямая соединительная линия 4">
                <a:extLst>
                  <a:ext uri="{FF2B5EF4-FFF2-40B4-BE49-F238E27FC236}">
                    <a16:creationId xmlns:a16="http://schemas.microsoft.com/office/drawing/2014/main" id="{0CFEE8A4-4B93-4196-B08F-4D22817C5D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19614" y="1424281"/>
                <a:ext cx="4399718" cy="422744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>
                <a:extLst>
                  <a:ext uri="{FF2B5EF4-FFF2-40B4-BE49-F238E27FC236}">
                    <a16:creationId xmlns:a16="http://schemas.microsoft.com/office/drawing/2014/main" id="{64B1D74B-0743-4599-B314-85D620958F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19614" y="5651726"/>
                <a:ext cx="44262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>
                <a:extLst>
                  <a:ext uri="{FF2B5EF4-FFF2-40B4-BE49-F238E27FC236}">
                    <a16:creationId xmlns:a16="http://schemas.microsoft.com/office/drawing/2014/main" id="{9BAE051E-B7EA-46FE-8904-DA4CAE7606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19332" y="1424281"/>
                <a:ext cx="26504" cy="422744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447AE51-CCA7-46CD-9989-4DF093E48543}"/>
                  </a:ext>
                </a:extLst>
              </p:cNvPr>
              <p:cNvSpPr/>
              <p:nvPr/>
            </p:nvSpPr>
            <p:spPr>
              <a:xfrm rot="8490863">
                <a:off x="9522337" y="2573652"/>
                <a:ext cx="702366" cy="43730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Дуга 8">
                <a:extLst>
                  <a:ext uri="{FF2B5EF4-FFF2-40B4-BE49-F238E27FC236}">
                    <a16:creationId xmlns:a16="http://schemas.microsoft.com/office/drawing/2014/main" id="{D1A57A18-2EE2-488E-8810-D8B523F97D65}"/>
                  </a:ext>
                </a:extLst>
              </p:cNvPr>
              <p:cNvSpPr/>
              <p:nvPr/>
            </p:nvSpPr>
            <p:spPr>
              <a:xfrm>
                <a:off x="7731748" y="4977171"/>
                <a:ext cx="461816" cy="1349111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5880B4-2C37-4656-9AB6-0C74A31B6930}"/>
                  </a:ext>
                </a:extLst>
              </p:cNvPr>
              <p:cNvSpPr txBox="1"/>
              <p:nvPr/>
            </p:nvSpPr>
            <p:spPr>
              <a:xfrm>
                <a:off x="8154145" y="4874027"/>
                <a:ext cx="805871" cy="52322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/>
                  <a:t>α</a:t>
                </a:r>
                <a:endParaRPr lang="ru-RU" sz="28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40693C-F46E-4838-9EB2-B12D55A522DE}"/>
                  </a:ext>
                </a:extLst>
              </p:cNvPr>
              <p:cNvSpPr txBox="1"/>
              <p:nvPr/>
            </p:nvSpPr>
            <p:spPr>
              <a:xfrm>
                <a:off x="10839964" y="4594770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ABD80A-3C0A-4480-93C1-C61A6DB211B0}"/>
                  </a:ext>
                </a:extLst>
              </p:cNvPr>
              <p:cNvSpPr txBox="1"/>
              <p:nvPr/>
            </p:nvSpPr>
            <p:spPr>
              <a:xfrm>
                <a:off x="9670342" y="2386914"/>
                <a:ext cx="805871" cy="6267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endParaRPr lang="ru-RU" sz="20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51E1C063-6510-486E-80EA-3BE1FE2EA08E}"/>
                </a:ext>
              </a:extLst>
            </p:cNvPr>
            <p:cNvCxnSpPr/>
            <p:nvPr/>
          </p:nvCxnSpPr>
          <p:spPr>
            <a:xfrm>
              <a:off x="1889753" y="5922320"/>
              <a:ext cx="7315200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16D86E42-4B72-4682-B295-4497EE951F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8205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27E62BD9-B5F7-4A49-9C51-1C4FBF36C8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9190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71E276F3-0C42-47AD-9EE3-34011E03B6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6679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1EE37EA9-CE87-46CB-B867-F0979E9CDD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4168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61399AA7-321E-4E73-A335-307057B761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01657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EDE8CD29-0C0D-4DC5-9062-DA17A870B7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9146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8B4922A9-F200-4A9A-9951-0A5F90FEE4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6635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6EDDA510-A1D7-4C51-9408-2CE602961C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4124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id="{0E7C7CB1-E641-4920-9FC2-6C5F192CA6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1613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AE75F633-AD8A-481F-B081-8C5606DBC3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89102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id="{10DE8ECF-875A-4C47-89CB-C7D28EA589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46591" y="5909068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B47F05EC-A21D-4E00-A27C-C8A255A8FC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04075" y="5938885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644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59F449-EB65-4B14-BEB7-22EF6AD72778}"/>
              </a:ext>
            </a:extLst>
          </p:cNvPr>
          <p:cNvSpPr txBox="1"/>
          <p:nvPr/>
        </p:nvSpPr>
        <p:spPr>
          <a:xfrm>
            <a:off x="0" y="1179443"/>
            <a:ext cx="11555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latin typeface="Georgia" panose="02040502050405020303" pitchFamily="18" charset="0"/>
              </a:rPr>
              <a:t>Спасибо </a:t>
            </a:r>
          </a:p>
          <a:p>
            <a:pPr algn="ctr"/>
            <a:r>
              <a:rPr lang="ru-RU" sz="8800" dirty="0">
                <a:latin typeface="Georgia" panose="02040502050405020303" pitchFamily="18" charset="0"/>
              </a:rPr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6049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028425F6-CFDE-4C18-A5A7-61AE2A6CD968}"/>
              </a:ext>
            </a:extLst>
          </p:cNvPr>
          <p:cNvGrpSpPr/>
          <p:nvPr/>
        </p:nvGrpSpPr>
        <p:grpSpPr>
          <a:xfrm>
            <a:off x="3584712" y="4107320"/>
            <a:ext cx="5022577" cy="771064"/>
            <a:chOff x="2464905" y="4107320"/>
            <a:chExt cx="5022577" cy="77106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CE9296AA-984F-43FA-BBEA-4694F9FD0749}"/>
                </a:ext>
              </a:extLst>
            </p:cNvPr>
            <p:cNvSpPr/>
            <p:nvPr/>
          </p:nvSpPr>
          <p:spPr>
            <a:xfrm>
              <a:off x="4262983" y="4108176"/>
              <a:ext cx="1249921" cy="51755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id="{B8D14ADD-F238-4037-8B15-D19C6612A2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0437" y="4646470"/>
              <a:ext cx="4837045" cy="13252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id="{B236E69A-F23E-477D-8168-3D733CCFC9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4905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B734D442-1443-4C51-9363-454F67CE75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5890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0FEB065D-8250-4D71-8ABA-FC29FF4F62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3379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1C7FCF86-33FE-4CE8-91D8-D0B2B8277A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0868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2116E477-7906-4E20-A11D-2FB4D84596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68357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id="{DFF3E6C9-C840-459F-8797-7C14097649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5846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4C395EB0-223F-4C07-B768-C8C410263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3335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D584102B-CDC7-400A-96C8-C89DFFB347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0824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id="{4F60D94E-7FA2-4A64-B340-8DC503D69A25}"/>
                </a:ext>
              </a:extLst>
            </p:cNvPr>
            <p:cNvCxnSpPr>
              <a:cxnSpLocks/>
            </p:cNvCxnSpPr>
            <p:nvPr/>
          </p:nvCxnSpPr>
          <p:spPr>
            <a:xfrm>
              <a:off x="5552365" y="4366955"/>
              <a:ext cx="114902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195B7FF-2AEB-4F5C-8C13-1D619AAFB52E}"/>
                </a:ext>
              </a:extLst>
            </p:cNvPr>
            <p:cNvSpPr txBox="1"/>
            <p:nvPr/>
          </p:nvSpPr>
          <p:spPr>
            <a:xfrm>
              <a:off x="4334365" y="4107320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7E0DE2A-9CDB-49F3-836C-EA26AC7A420E}"/>
              </a:ext>
            </a:extLst>
          </p:cNvPr>
          <p:cNvSpPr txBox="1"/>
          <p:nvPr/>
        </p:nvSpPr>
        <p:spPr>
          <a:xfrm>
            <a:off x="1776018" y="1103352"/>
            <a:ext cx="86399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Тело массой 3кг находится на поверхности, коэффициент трения которой μ=0,2. К телу прикладывают силу 5 Н. Определите силу трения.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F22C17-80AA-47B3-B4ED-9CC62F0134A3}"/>
              </a:ext>
            </a:extLst>
          </p:cNvPr>
          <p:cNvSpPr txBox="1"/>
          <p:nvPr/>
        </p:nvSpPr>
        <p:spPr>
          <a:xfrm>
            <a:off x="4693083" y="310568"/>
            <a:ext cx="1032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09744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B1C2838F-683D-4B36-B53B-2D186C4D29A6}"/>
              </a:ext>
            </a:extLst>
          </p:cNvPr>
          <p:cNvGrpSpPr/>
          <p:nvPr/>
        </p:nvGrpSpPr>
        <p:grpSpPr>
          <a:xfrm>
            <a:off x="7859972" y="3380521"/>
            <a:ext cx="4291390" cy="2622092"/>
            <a:chOff x="2464905" y="3015167"/>
            <a:chExt cx="5022577" cy="2697927"/>
          </a:xfrm>
        </p:grpSpPr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id="{BC29BD3D-AC59-491B-9CD3-36919C6BAF26}"/>
                </a:ext>
              </a:extLst>
            </p:cNvPr>
            <p:cNvSpPr/>
            <p:nvPr/>
          </p:nvSpPr>
          <p:spPr>
            <a:xfrm>
              <a:off x="4262983" y="4108176"/>
              <a:ext cx="1249921" cy="51755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" name="Прямая соединительная линия 2">
              <a:extLst>
                <a:ext uri="{FF2B5EF4-FFF2-40B4-BE49-F238E27FC236}">
                  <a16:creationId xmlns:a16="http://schemas.microsoft.com/office/drawing/2014/main" id="{761437B9-67F1-4362-8B92-9EAA0C9AF0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0437" y="4646470"/>
              <a:ext cx="4837045" cy="13252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>
              <a:extLst>
                <a:ext uri="{FF2B5EF4-FFF2-40B4-BE49-F238E27FC236}">
                  <a16:creationId xmlns:a16="http://schemas.microsoft.com/office/drawing/2014/main" id="{D728EB26-45D9-49F3-B376-7265D5C8AD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4905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id="{9D2219CB-5C17-4A1C-B622-9B15352E3A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3614" y="471273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id="{534AAE06-F004-4D5F-AB3E-0F990591AE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81103" y="471273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E9396689-F8D8-45C8-9DE1-EF7F853E40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8592" y="471273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895BF621-2EB9-4809-BC74-242966ECD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96081" y="471273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C0770C2D-ABD9-4980-A62B-640AE3DEBF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3570" y="471273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C6722B22-031D-4123-8FDB-29B303B7EB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3335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id="{81B3A317-4644-45E1-A468-E0DE376C30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40824" y="4646470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>
              <a:extLst>
                <a:ext uri="{FF2B5EF4-FFF2-40B4-BE49-F238E27FC236}">
                  <a16:creationId xmlns:a16="http://schemas.microsoft.com/office/drawing/2014/main" id="{687B830D-7AFE-455F-9887-12E1CBC65CA9}"/>
                </a:ext>
              </a:extLst>
            </p:cNvPr>
            <p:cNvCxnSpPr>
              <a:cxnSpLocks/>
            </p:cNvCxnSpPr>
            <p:nvPr/>
          </p:nvCxnSpPr>
          <p:spPr>
            <a:xfrm>
              <a:off x="4828312" y="43732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>
              <a:extLst>
                <a:ext uri="{FF2B5EF4-FFF2-40B4-BE49-F238E27FC236}">
                  <a16:creationId xmlns:a16="http://schemas.microsoft.com/office/drawing/2014/main" id="{A83E061C-2EB8-465E-88F2-DDD6A350CC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0176" y="4368683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>
              <a:extLst>
                <a:ext uri="{FF2B5EF4-FFF2-40B4-BE49-F238E27FC236}">
                  <a16:creationId xmlns:a16="http://schemas.microsoft.com/office/drawing/2014/main" id="{E2AE98DB-A89E-4D2D-9B3D-3996D749A29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680799" y="43732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>
              <a:extLst>
                <a:ext uri="{FF2B5EF4-FFF2-40B4-BE49-F238E27FC236}">
                  <a16:creationId xmlns:a16="http://schemas.microsoft.com/office/drawing/2014/main" id="{F5BCD471-8783-4FE4-BD0C-75DA78253DA2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870485" y="3275816"/>
              <a:ext cx="1" cy="107796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ED0C3C-ABC1-4150-AA45-4BDE47FBCCD2}"/>
                </a:ext>
              </a:extLst>
            </p:cNvPr>
            <p:cNvSpPr txBox="1"/>
            <p:nvPr/>
          </p:nvSpPr>
          <p:spPr>
            <a:xfrm>
              <a:off x="4899064" y="3015167"/>
              <a:ext cx="742150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endParaRPr lang="ru-RU" sz="24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B91D88-6476-4613-84A9-552983DCD12B}"/>
                </a:ext>
              </a:extLst>
            </p:cNvPr>
            <p:cNvSpPr txBox="1"/>
            <p:nvPr/>
          </p:nvSpPr>
          <p:spPr>
            <a:xfrm>
              <a:off x="6186352" y="3847527"/>
              <a:ext cx="510515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00787A7-0EA2-442D-941A-8FA3F24EF7A4}"/>
                </a:ext>
              </a:extLst>
            </p:cNvPr>
            <p:cNvSpPr txBox="1"/>
            <p:nvPr/>
          </p:nvSpPr>
          <p:spPr>
            <a:xfrm>
              <a:off x="5007621" y="5180191"/>
              <a:ext cx="964590" cy="532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1220D6-50A9-437C-ACE8-1E391F975CD3}"/>
                </a:ext>
              </a:extLst>
            </p:cNvPr>
            <p:cNvSpPr txBox="1"/>
            <p:nvPr/>
          </p:nvSpPr>
          <p:spPr>
            <a:xfrm>
              <a:off x="3099549" y="3662212"/>
              <a:ext cx="937456" cy="5212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baseline="-250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800" i="1" kern="1200" baseline="-25000" dirty="0" err="1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</a:t>
              </a:r>
              <a:endParaRPr lang="ru-RU" sz="28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0" name="Прямая со стрелкой 29">
              <a:extLst>
                <a:ext uri="{FF2B5EF4-FFF2-40B4-BE49-F238E27FC236}">
                  <a16:creationId xmlns:a16="http://schemas.microsoft.com/office/drawing/2014/main" id="{38D68F63-7F59-4100-908E-E51A9FA8E465}"/>
                </a:ext>
              </a:extLst>
            </p:cNvPr>
            <p:cNvCxnSpPr>
              <a:cxnSpLocks/>
            </p:cNvCxnSpPr>
            <p:nvPr/>
          </p:nvCxnSpPr>
          <p:spPr>
            <a:xfrm>
              <a:off x="5007621" y="3042000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>
              <a:extLst>
                <a:ext uri="{FF2B5EF4-FFF2-40B4-BE49-F238E27FC236}">
                  <a16:creationId xmlns:a16="http://schemas.microsoft.com/office/drawing/2014/main" id="{0981B23E-E486-47DD-A4EB-9FD60494AFD3}"/>
                </a:ext>
              </a:extLst>
            </p:cNvPr>
            <p:cNvCxnSpPr>
              <a:cxnSpLocks/>
            </p:cNvCxnSpPr>
            <p:nvPr/>
          </p:nvCxnSpPr>
          <p:spPr>
            <a:xfrm>
              <a:off x="3122889" y="3722175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id="{52E36DA0-9FB0-4305-B869-CA88672DCDEE}"/>
                </a:ext>
              </a:extLst>
            </p:cNvPr>
            <p:cNvCxnSpPr>
              <a:cxnSpLocks/>
            </p:cNvCxnSpPr>
            <p:nvPr/>
          </p:nvCxnSpPr>
          <p:spPr>
            <a:xfrm>
              <a:off x="6222399" y="3847856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>
              <a:extLst>
                <a:ext uri="{FF2B5EF4-FFF2-40B4-BE49-F238E27FC236}">
                  <a16:creationId xmlns:a16="http://schemas.microsoft.com/office/drawing/2014/main" id="{28963AC6-9C4E-4EA4-931D-3021C84B5A33}"/>
                </a:ext>
              </a:extLst>
            </p:cNvPr>
            <p:cNvCxnSpPr>
              <a:cxnSpLocks/>
            </p:cNvCxnSpPr>
            <p:nvPr/>
          </p:nvCxnSpPr>
          <p:spPr>
            <a:xfrm>
              <a:off x="5392634" y="529457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D2DE847-BEE0-41DE-8E4F-3CAE1FE13F46}"/>
              </a:ext>
            </a:extLst>
          </p:cNvPr>
          <p:cNvSpPr txBox="1"/>
          <p:nvPr/>
        </p:nvSpPr>
        <p:spPr>
          <a:xfrm>
            <a:off x="3270343" y="189244"/>
            <a:ext cx="4377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  </a:t>
            </a:r>
            <a:r>
              <a:rPr lang="en-US" sz="2800" dirty="0">
                <a:latin typeface="Georgia" panose="02040502050405020303" pitchFamily="18" charset="0"/>
              </a:rPr>
              <a:t>II</a:t>
            </a:r>
            <a:r>
              <a:rPr lang="ru-RU" sz="2800" dirty="0">
                <a:latin typeface="Georgia" panose="02040502050405020303" pitchFamily="18" charset="0"/>
              </a:rPr>
              <a:t> закону Ньютона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D0DE34-8349-4D76-9445-FC81F978B056}"/>
              </a:ext>
            </a:extLst>
          </p:cNvPr>
          <p:cNvSpPr txBox="1"/>
          <p:nvPr/>
        </p:nvSpPr>
        <p:spPr>
          <a:xfrm>
            <a:off x="2470309" y="1247257"/>
            <a:ext cx="97362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Какая сила трения будет действовать на тело? </a:t>
            </a:r>
          </a:p>
          <a:p>
            <a:r>
              <a:rPr lang="ru-RU" sz="2800" dirty="0">
                <a:latin typeface="Georgia" panose="02040502050405020303" pitchFamily="18" charset="0"/>
              </a:rPr>
              <a:t>Сила трения покоя, или сила трения скольжения?</a:t>
            </a:r>
          </a:p>
          <a:p>
            <a:r>
              <a:rPr lang="en-US" sz="28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ru-RU" sz="28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тр.покоя</a:t>
            </a:r>
            <a:r>
              <a:rPr lang="ru-RU" sz="28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28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28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тр.ск</a:t>
            </a:r>
            <a:r>
              <a:rPr lang="ru-RU" sz="28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/>
          </a:p>
          <a:p>
            <a:r>
              <a:rPr lang="ru-RU" sz="2800" dirty="0">
                <a:latin typeface="Georgia" panose="02040502050405020303" pitchFamily="18" charset="0"/>
              </a:rPr>
              <a:t>Сравним силу трения скольжения с приложенной силой.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C49D4A-9B06-47CF-B75B-3EB345E02E94}"/>
              </a:ext>
            </a:extLst>
          </p:cNvPr>
          <p:cNvSpPr txBox="1"/>
          <p:nvPr/>
        </p:nvSpPr>
        <p:spPr>
          <a:xfrm>
            <a:off x="600473" y="3380521"/>
            <a:ext cx="26951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тр.ск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F4EA79-F9F8-4B11-BC1A-172E24DE50C7}"/>
              </a:ext>
            </a:extLst>
          </p:cNvPr>
          <p:cNvSpPr txBox="1"/>
          <p:nvPr/>
        </p:nvSpPr>
        <p:spPr>
          <a:xfrm>
            <a:off x="555881" y="3960181"/>
            <a:ext cx="1851311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=mg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D499A2-A7D5-4E09-BE11-B89AB294ABC0}"/>
              </a:ext>
            </a:extLst>
          </p:cNvPr>
          <p:cNvSpPr txBox="1"/>
          <p:nvPr/>
        </p:nvSpPr>
        <p:spPr>
          <a:xfrm>
            <a:off x="531921" y="4445762"/>
            <a:ext cx="3103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endParaRPr lang="ru-RU" sz="3600" dirty="0"/>
          </a:p>
        </p:txBody>
      </p:sp>
      <p:grpSp>
        <p:nvGrpSpPr>
          <p:cNvPr id="74" name="Группа 73">
            <a:extLst>
              <a:ext uri="{FF2B5EF4-FFF2-40B4-BE49-F238E27FC236}">
                <a16:creationId xmlns:a16="http://schemas.microsoft.com/office/drawing/2014/main" id="{8768BF53-4B15-4BCE-933B-48F9375FF174}"/>
              </a:ext>
            </a:extLst>
          </p:cNvPr>
          <p:cNvGrpSpPr/>
          <p:nvPr/>
        </p:nvGrpSpPr>
        <p:grpSpPr>
          <a:xfrm>
            <a:off x="8421114" y="695165"/>
            <a:ext cx="2294715" cy="646331"/>
            <a:chOff x="9199498" y="712464"/>
            <a:chExt cx="2294715" cy="6463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5EC61CE-DDDC-4A0A-9659-42277A4EAF37}"/>
                </a:ext>
              </a:extLst>
            </p:cNvPr>
            <p:cNvSpPr txBox="1"/>
            <p:nvPr/>
          </p:nvSpPr>
          <p:spPr>
            <a:xfrm>
              <a:off x="10350314" y="712464"/>
              <a:ext cx="11438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a-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  <a:endParaRPr lang="ru-RU" sz="36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C5D675-205D-4CC3-807A-FC877EAB42D8}"/>
                </a:ext>
              </a:extLst>
            </p:cNvPr>
            <p:cNvSpPr txBox="1"/>
            <p:nvPr/>
          </p:nvSpPr>
          <p:spPr>
            <a:xfrm>
              <a:off x="9199498" y="712464"/>
              <a:ext cx="9793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3600" dirty="0"/>
                <a:t>ϑ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  <a:endParaRPr lang="ru-RU" sz="3600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FC5727F-C3E7-4A9C-8425-83FEC0572D94}"/>
              </a:ext>
            </a:extLst>
          </p:cNvPr>
          <p:cNvSpPr txBox="1"/>
          <p:nvPr/>
        </p:nvSpPr>
        <p:spPr>
          <a:xfrm>
            <a:off x="530171" y="5011739"/>
            <a:ext cx="5441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=0,2</a:t>
            </a:r>
            <a:r>
              <a:rPr lang="en-US" sz="3600" i="1" dirty="0">
                <a:solidFill>
                  <a:schemeClr val="accent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3600" i="1" dirty="0">
                <a:solidFill>
                  <a:schemeClr val="accent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10=6(Н)</a:t>
            </a:r>
            <a:endParaRPr lang="ru-RU" sz="3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A9BF386-ADAB-44C3-A95D-13D573F9F657}"/>
              </a:ext>
            </a:extLst>
          </p:cNvPr>
          <p:cNvSpPr txBox="1"/>
          <p:nvPr/>
        </p:nvSpPr>
        <p:spPr>
          <a:xfrm>
            <a:off x="531921" y="5591697"/>
            <a:ext cx="2575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тр.ск</a:t>
            </a:r>
            <a:endParaRPr lang="ru-RU" sz="3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D001C8-934A-42A4-8937-9F6C6B802891}"/>
              </a:ext>
            </a:extLst>
          </p:cNvPr>
          <p:cNvSpPr txBox="1"/>
          <p:nvPr/>
        </p:nvSpPr>
        <p:spPr>
          <a:xfrm>
            <a:off x="3642174" y="5631967"/>
            <a:ext cx="2574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тело покоится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7CAF161-FCFA-4988-A4F0-3C9171F10670}"/>
              </a:ext>
            </a:extLst>
          </p:cNvPr>
          <p:cNvSpPr txBox="1"/>
          <p:nvPr/>
        </p:nvSpPr>
        <p:spPr>
          <a:xfrm>
            <a:off x="3512014" y="6121268"/>
            <a:ext cx="49344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тр.покоя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=5Н</a:t>
            </a:r>
            <a:endParaRPr lang="ru-RU" sz="3600" dirty="0"/>
          </a:p>
        </p:txBody>
      </p:sp>
      <p:grpSp>
        <p:nvGrpSpPr>
          <p:cNvPr id="76" name="Группа 75">
            <a:extLst>
              <a:ext uri="{FF2B5EF4-FFF2-40B4-BE49-F238E27FC236}">
                <a16:creationId xmlns:a16="http://schemas.microsoft.com/office/drawing/2014/main" id="{66EC540D-64FE-44CA-B869-DEEBF63F8A0D}"/>
              </a:ext>
            </a:extLst>
          </p:cNvPr>
          <p:cNvGrpSpPr/>
          <p:nvPr/>
        </p:nvGrpSpPr>
        <p:grpSpPr>
          <a:xfrm>
            <a:off x="323317" y="81041"/>
            <a:ext cx="2215919" cy="2907027"/>
            <a:chOff x="671653" y="81041"/>
            <a:chExt cx="2215919" cy="290702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A67E6D8-1AE3-48F4-9503-74D2C36F44F3}"/>
                </a:ext>
              </a:extLst>
            </p:cNvPr>
            <p:cNvSpPr txBox="1"/>
            <p:nvPr/>
          </p:nvSpPr>
          <p:spPr>
            <a:xfrm>
              <a:off x="679766" y="81041"/>
              <a:ext cx="1775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Дано: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682A57C-5117-4583-80A7-09BAF8869234}"/>
                </a:ext>
              </a:extLst>
            </p:cNvPr>
            <p:cNvSpPr txBox="1"/>
            <p:nvPr/>
          </p:nvSpPr>
          <p:spPr>
            <a:xfrm>
              <a:off x="679766" y="1352786"/>
              <a:ext cx="14956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=0,3</a:t>
              </a:r>
              <a:endParaRPr lang="ru-RU" sz="28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1852859-5BB0-4F2B-92F4-57ED28DAC50C}"/>
                </a:ext>
              </a:extLst>
            </p:cNvPr>
            <p:cNvSpPr txBox="1"/>
            <p:nvPr/>
          </p:nvSpPr>
          <p:spPr>
            <a:xfrm>
              <a:off x="671653" y="931852"/>
              <a:ext cx="177579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=3кг</a:t>
              </a:r>
              <a:endParaRPr lang="ru-RU" sz="28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2687A12-E99E-4EE5-ACBD-718BA205C671}"/>
                </a:ext>
              </a:extLst>
            </p:cNvPr>
            <p:cNvSpPr txBox="1"/>
            <p:nvPr/>
          </p:nvSpPr>
          <p:spPr>
            <a:xfrm>
              <a:off x="671653" y="570438"/>
              <a:ext cx="127641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=5Н</a:t>
              </a:r>
              <a:endParaRPr lang="ru-RU" sz="28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E6A1741-6C85-43A4-BB23-BA054E10E7C4}"/>
                </a:ext>
              </a:extLst>
            </p:cNvPr>
            <p:cNvSpPr txBox="1"/>
            <p:nvPr/>
          </p:nvSpPr>
          <p:spPr>
            <a:xfrm>
              <a:off x="698427" y="1773720"/>
              <a:ext cx="218914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=10м</a:t>
              </a:r>
              <a:r>
                <a:rPr lang="ru-RU" sz="32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2800" i="1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с</a:t>
              </a:r>
              <a:r>
                <a:rPr lang="ru-RU" sz="2800" i="1" baseline="300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2</a:t>
              </a:r>
              <a:endParaRPr lang="ru-RU" sz="2800" dirty="0">
                <a:latin typeface="Georgia" panose="02040502050405020303" pitchFamily="18" charset="0"/>
              </a:endParaRPr>
            </a:p>
          </p:txBody>
        </p:sp>
        <p:cxnSp>
          <p:nvCxnSpPr>
            <p:cNvPr id="62" name="Прямая соединительная линия 61">
              <a:extLst>
                <a:ext uri="{FF2B5EF4-FFF2-40B4-BE49-F238E27FC236}">
                  <a16:creationId xmlns:a16="http://schemas.microsoft.com/office/drawing/2014/main" id="{ABC846CE-1C7C-4830-AA43-CCB11CB4DFDE}"/>
                </a:ext>
              </a:extLst>
            </p:cNvPr>
            <p:cNvCxnSpPr>
              <a:cxnSpLocks/>
            </p:cNvCxnSpPr>
            <p:nvPr/>
          </p:nvCxnSpPr>
          <p:spPr>
            <a:xfrm>
              <a:off x="671653" y="2342143"/>
              <a:ext cx="193755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>
              <a:extLst>
                <a:ext uri="{FF2B5EF4-FFF2-40B4-BE49-F238E27FC236}">
                  <a16:creationId xmlns:a16="http://schemas.microsoft.com/office/drawing/2014/main" id="{56F5A858-481A-4800-B9A1-EC55DAC760B9}"/>
                </a:ext>
              </a:extLst>
            </p:cNvPr>
            <p:cNvCxnSpPr>
              <a:cxnSpLocks/>
            </p:cNvCxnSpPr>
            <p:nvPr/>
          </p:nvCxnSpPr>
          <p:spPr>
            <a:xfrm>
              <a:off x="2609206" y="119016"/>
              <a:ext cx="0" cy="2413502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417020A-7FCC-4F32-82A8-D79549C045C7}"/>
                </a:ext>
              </a:extLst>
            </p:cNvPr>
            <p:cNvSpPr txBox="1"/>
            <p:nvPr/>
          </p:nvSpPr>
          <p:spPr>
            <a:xfrm>
              <a:off x="699047" y="2341737"/>
              <a:ext cx="174879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3600" i="1" baseline="-25000" dirty="0">
                  <a:solidFill>
                    <a:srgbClr val="000000"/>
                  </a:solidFill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600" i="1" baseline="-25000" dirty="0" err="1">
                  <a:solidFill>
                    <a:srgbClr val="000000"/>
                  </a:solidFill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</a:t>
              </a:r>
              <a:r>
                <a:rPr lang="ru-RU" sz="3600" i="1" baseline="-25000" dirty="0">
                  <a:solidFill>
                    <a:srgbClr val="000000"/>
                  </a:solidFill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-?</a:t>
              </a:r>
              <a:endParaRPr lang="ru-RU" sz="3600" dirty="0"/>
            </a:p>
          </p:txBody>
        </p:sp>
      </p:grpSp>
      <p:grpSp>
        <p:nvGrpSpPr>
          <p:cNvPr id="73" name="Группа 72">
            <a:extLst>
              <a:ext uri="{FF2B5EF4-FFF2-40B4-BE49-F238E27FC236}">
                <a16:creationId xmlns:a16="http://schemas.microsoft.com/office/drawing/2014/main" id="{EF48C098-F3C0-464C-807F-7187772166E8}"/>
              </a:ext>
            </a:extLst>
          </p:cNvPr>
          <p:cNvGrpSpPr/>
          <p:nvPr/>
        </p:nvGrpSpPr>
        <p:grpSpPr>
          <a:xfrm>
            <a:off x="2888888" y="5617917"/>
            <a:ext cx="753286" cy="660080"/>
            <a:chOff x="2888888" y="5593307"/>
            <a:chExt cx="753286" cy="660080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6D6EBC5-A080-44B5-B4F2-89C6A0D5FD68}"/>
                </a:ext>
              </a:extLst>
            </p:cNvPr>
            <p:cNvSpPr txBox="1"/>
            <p:nvPr/>
          </p:nvSpPr>
          <p:spPr>
            <a:xfrm>
              <a:off x="2888888" y="5607056"/>
              <a:ext cx="73338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endParaRPr lang="ru-RU" sz="36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770B5E2-2012-45FE-9599-3FBF0F4A1343}"/>
                </a:ext>
              </a:extLst>
            </p:cNvPr>
            <p:cNvSpPr txBox="1"/>
            <p:nvPr/>
          </p:nvSpPr>
          <p:spPr>
            <a:xfrm>
              <a:off x="3054650" y="5593307"/>
              <a:ext cx="5875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endParaRPr lang="ru-RU" sz="3600" dirty="0"/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F91345BC-AA9B-47B5-AEC5-8E9736819025}"/>
              </a:ext>
            </a:extLst>
          </p:cNvPr>
          <p:cNvGrpSpPr/>
          <p:nvPr/>
        </p:nvGrpSpPr>
        <p:grpSpPr>
          <a:xfrm>
            <a:off x="3295666" y="685256"/>
            <a:ext cx="4916007" cy="651460"/>
            <a:chOff x="3295666" y="685256"/>
            <a:chExt cx="4916007" cy="65146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B1C9F2A-A00E-46D4-AF68-079BCED0A290}"/>
                </a:ext>
              </a:extLst>
            </p:cNvPr>
            <p:cNvSpPr txBox="1"/>
            <p:nvPr/>
          </p:nvSpPr>
          <p:spPr>
            <a:xfrm>
              <a:off x="3295666" y="685256"/>
              <a:ext cx="4916007" cy="651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6000"/>
                </a:lnSpc>
                <a:spcAft>
                  <a:spcPts val="800"/>
                </a:spcAft>
              </a:pP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mg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3600" i="1" kern="1200" baseline="-25000" dirty="0" err="1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</a:t>
              </a:r>
              <a:r>
                <a:rPr lang="ru-RU" sz="3600" i="1" kern="12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3600" i="1" kern="12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" name="Прямая со стрелкой 41">
              <a:extLst>
                <a:ext uri="{FF2B5EF4-FFF2-40B4-BE49-F238E27FC236}">
                  <a16:creationId xmlns:a16="http://schemas.microsoft.com/office/drawing/2014/main" id="{F285383C-3EB1-48B9-A37B-32EFAFF6E602}"/>
                </a:ext>
              </a:extLst>
            </p:cNvPr>
            <p:cNvCxnSpPr>
              <a:cxnSpLocks/>
            </p:cNvCxnSpPr>
            <p:nvPr/>
          </p:nvCxnSpPr>
          <p:spPr>
            <a:xfrm>
              <a:off x="6005235" y="782641"/>
              <a:ext cx="468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>
              <a:extLst>
                <a:ext uri="{FF2B5EF4-FFF2-40B4-BE49-F238E27FC236}">
                  <a16:creationId xmlns:a16="http://schemas.microsoft.com/office/drawing/2014/main" id="{6C58448A-2B88-4B7A-ABD0-4E4D02AF09B7}"/>
                </a:ext>
              </a:extLst>
            </p:cNvPr>
            <p:cNvCxnSpPr>
              <a:cxnSpLocks/>
            </p:cNvCxnSpPr>
            <p:nvPr/>
          </p:nvCxnSpPr>
          <p:spPr>
            <a:xfrm>
              <a:off x="5368317" y="782641"/>
              <a:ext cx="468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>
              <a:extLst>
                <a:ext uri="{FF2B5EF4-FFF2-40B4-BE49-F238E27FC236}">
                  <a16:creationId xmlns:a16="http://schemas.microsoft.com/office/drawing/2014/main" id="{396F3E9B-6F21-4022-9714-E4C6614A8C61}"/>
                </a:ext>
              </a:extLst>
            </p:cNvPr>
            <p:cNvCxnSpPr>
              <a:cxnSpLocks/>
            </p:cNvCxnSpPr>
            <p:nvPr/>
          </p:nvCxnSpPr>
          <p:spPr>
            <a:xfrm>
              <a:off x="4676170" y="782641"/>
              <a:ext cx="468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>
              <a:extLst>
                <a:ext uri="{FF2B5EF4-FFF2-40B4-BE49-F238E27FC236}">
                  <a16:creationId xmlns:a16="http://schemas.microsoft.com/office/drawing/2014/main" id="{29EA7A4E-B7DA-4E69-9F64-ECEAE4BEAEF4}"/>
                </a:ext>
              </a:extLst>
            </p:cNvPr>
            <p:cNvCxnSpPr>
              <a:cxnSpLocks/>
            </p:cNvCxnSpPr>
            <p:nvPr/>
          </p:nvCxnSpPr>
          <p:spPr>
            <a:xfrm>
              <a:off x="3680891" y="782641"/>
              <a:ext cx="468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>
              <a:extLst>
                <a:ext uri="{FF2B5EF4-FFF2-40B4-BE49-F238E27FC236}">
                  <a16:creationId xmlns:a16="http://schemas.microsoft.com/office/drawing/2014/main" id="{B48D7CF6-3C48-4C9E-B039-E7070C849BA6}"/>
                </a:ext>
              </a:extLst>
            </p:cNvPr>
            <p:cNvCxnSpPr>
              <a:cxnSpLocks/>
            </p:cNvCxnSpPr>
            <p:nvPr/>
          </p:nvCxnSpPr>
          <p:spPr>
            <a:xfrm>
              <a:off x="6939515" y="750273"/>
              <a:ext cx="468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750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4" grpId="0"/>
      <p:bldP spid="47" grpId="0"/>
      <p:bldP spid="48" grpId="0"/>
      <p:bldP spid="49" grpId="0"/>
      <p:bldP spid="51" grpId="0"/>
      <p:bldP spid="53" grpId="0"/>
      <p:bldP spid="18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2906B5-B513-415B-86A3-DD724DCB73CD}"/>
              </a:ext>
            </a:extLst>
          </p:cNvPr>
          <p:cNvSpPr txBox="1"/>
          <p:nvPr/>
        </p:nvSpPr>
        <p:spPr>
          <a:xfrm>
            <a:off x="516835" y="497814"/>
            <a:ext cx="114763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Тело массой </a:t>
            </a:r>
            <a:r>
              <a:rPr lang="en-US" sz="3200" dirty="0">
                <a:latin typeface="Georgia" panose="02040502050405020303" pitchFamily="18" charset="0"/>
              </a:rPr>
              <a:t>m</a:t>
            </a:r>
            <a:r>
              <a:rPr lang="ru-RU" sz="3200" dirty="0">
                <a:latin typeface="Georgia" panose="02040502050405020303" pitchFamily="18" charset="0"/>
              </a:rPr>
              <a:t> покоится на наклонной плоскости, расположенной под углом </a:t>
            </a:r>
            <a:r>
              <a:rPr lang="el-GR" sz="3200" dirty="0">
                <a:latin typeface="Georgia" panose="02040502050405020303" pitchFamily="18" charset="0"/>
              </a:rPr>
              <a:t>α</a:t>
            </a:r>
            <a:r>
              <a:rPr lang="ru-RU" sz="3200" dirty="0">
                <a:latin typeface="Georgia" panose="02040502050405020303" pitchFamily="18" charset="0"/>
              </a:rPr>
              <a:t> к горизонту, μ- коэффициент трения. Установите соответствие между физическими величинами и формулами для их вычисления.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91C91A-CEB2-4D45-ADCE-27C6E9A08715}"/>
              </a:ext>
            </a:extLst>
          </p:cNvPr>
          <p:cNvSpPr txBox="1"/>
          <p:nvPr/>
        </p:nvSpPr>
        <p:spPr>
          <a:xfrm>
            <a:off x="516835" y="2590377"/>
            <a:ext cx="112179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Georgia" panose="02040502050405020303" pitchFamily="18" charset="0"/>
              </a:rPr>
              <a:t>В каждой позиции первого столбца подберите соответствующую позицию из второго столбца и запишите в таблицу выбранные цифры под соответствующими буквами. 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FC3E34BF-DEB9-4D0C-AACC-6ADCDDFA4B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029821"/>
              </p:ext>
            </p:extLst>
          </p:nvPr>
        </p:nvGraphicFramePr>
        <p:xfrm>
          <a:off x="1853096" y="3975372"/>
          <a:ext cx="866913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4566">
                  <a:extLst>
                    <a:ext uri="{9D8B030D-6E8A-4147-A177-3AD203B41FA5}">
                      <a16:colId xmlns:a16="http://schemas.microsoft.com/office/drawing/2014/main" val="811917220"/>
                    </a:ext>
                  </a:extLst>
                </a:gridCol>
                <a:gridCol w="4334566">
                  <a:extLst>
                    <a:ext uri="{9D8B030D-6E8A-4147-A177-3AD203B41FA5}">
                      <a16:colId xmlns:a16="http://schemas.microsoft.com/office/drawing/2014/main" val="1584214402"/>
                    </a:ext>
                  </a:extLst>
                </a:gridCol>
              </a:tblGrid>
              <a:tr h="40126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Georgia" panose="02040502050405020303" pitchFamily="18" charset="0"/>
                        </a:rPr>
                        <a:t>Физические величины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Georgia" panose="02040502050405020303" pitchFamily="18" charset="0"/>
                        </a:rPr>
                        <a:t>Формулы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136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dirty="0">
                          <a:latin typeface="Georgia" panose="02040502050405020303" pitchFamily="18" charset="0"/>
                        </a:rPr>
                        <a:t>А) Сила трения </a:t>
                      </a:r>
                    </a:p>
                    <a:p>
                      <a:pPr algn="l"/>
                      <a:r>
                        <a:rPr lang="ru-RU" sz="2800" dirty="0">
                          <a:latin typeface="Georgia" panose="02040502050405020303" pitchFamily="18" charset="0"/>
                        </a:rPr>
                        <a:t>Б) Сила реакции опоры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arenR"/>
                      </a:pPr>
                      <a:r>
                        <a:rPr lang="ru-RU" sz="2800" dirty="0">
                          <a:latin typeface="Georgia" panose="02040502050405020303" pitchFamily="18" charset="0"/>
                        </a:rPr>
                        <a:t>0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800" dirty="0">
                          <a:latin typeface="Georgia" panose="02040502050405020303" pitchFamily="18" charset="0"/>
                        </a:rPr>
                        <a:t>2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) </a:t>
                      </a:r>
                      <a:r>
                        <a:rPr lang="en-US" sz="2800" i="1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mgcos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en-US" sz="2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kern="1200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mgsin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2800" i="1" kern="1200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μmgcos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endParaRPr lang="ru-RU" sz="28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6127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B2688E5-0C9C-4461-B318-84D1E315F62A}"/>
              </a:ext>
            </a:extLst>
          </p:cNvPr>
          <p:cNvSpPr txBox="1"/>
          <p:nvPr/>
        </p:nvSpPr>
        <p:spPr>
          <a:xfrm>
            <a:off x="5713344" y="0"/>
            <a:ext cx="10833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Georgia" panose="02040502050405020303" pitchFamily="18" charset="0"/>
              </a:rPr>
              <a:t>№2</a:t>
            </a:r>
          </a:p>
        </p:txBody>
      </p:sp>
    </p:spTree>
    <p:extLst>
      <p:ext uri="{BB962C8B-B14F-4D97-AF65-F5344CB8AC3E}">
        <p14:creationId xmlns:p14="http://schemas.microsoft.com/office/powerpoint/2010/main" val="239476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F6770C7-3858-47B4-B886-5148094EE1AB}"/>
              </a:ext>
            </a:extLst>
          </p:cNvPr>
          <p:cNvCxnSpPr>
            <a:cxnSpLocks/>
          </p:cNvCxnSpPr>
          <p:nvPr/>
        </p:nvCxnSpPr>
        <p:spPr>
          <a:xfrm flipH="1">
            <a:off x="7174643" y="1409291"/>
            <a:ext cx="4399718" cy="42274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6C0E137D-5B39-4F22-9E3E-E7CCFACF5C93}"/>
              </a:ext>
            </a:extLst>
          </p:cNvPr>
          <p:cNvCxnSpPr>
            <a:cxnSpLocks/>
          </p:cNvCxnSpPr>
          <p:nvPr/>
        </p:nvCxnSpPr>
        <p:spPr>
          <a:xfrm>
            <a:off x="7174643" y="5636736"/>
            <a:ext cx="44262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A621D50F-D1E0-449C-8C72-221130C35CF6}"/>
              </a:ext>
            </a:extLst>
          </p:cNvPr>
          <p:cNvCxnSpPr>
            <a:cxnSpLocks/>
          </p:cNvCxnSpPr>
          <p:nvPr/>
        </p:nvCxnSpPr>
        <p:spPr>
          <a:xfrm>
            <a:off x="11574361" y="1409291"/>
            <a:ext cx="26504" cy="42274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9F8CC3D6-3D39-4F4E-9443-AD356CABFFBD}"/>
              </a:ext>
            </a:extLst>
          </p:cNvPr>
          <p:cNvSpPr/>
          <p:nvPr/>
        </p:nvSpPr>
        <p:spPr>
          <a:xfrm rot="8100000">
            <a:off x="9477366" y="2558663"/>
            <a:ext cx="702366" cy="4373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>
            <a:extLst>
              <a:ext uri="{FF2B5EF4-FFF2-40B4-BE49-F238E27FC236}">
                <a16:creationId xmlns:a16="http://schemas.microsoft.com/office/drawing/2014/main" id="{A12DF052-868B-4889-876A-215AE600CA28}"/>
              </a:ext>
            </a:extLst>
          </p:cNvPr>
          <p:cNvSpPr/>
          <p:nvPr/>
        </p:nvSpPr>
        <p:spPr>
          <a:xfrm>
            <a:off x="7686777" y="4962181"/>
            <a:ext cx="461816" cy="1349111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98B3C52B-C28B-4D71-B067-4090C24125D9}"/>
              </a:ext>
            </a:extLst>
          </p:cNvPr>
          <p:cNvCxnSpPr>
            <a:cxnSpLocks/>
          </p:cNvCxnSpPr>
          <p:nvPr/>
        </p:nvCxnSpPr>
        <p:spPr>
          <a:xfrm flipH="1">
            <a:off x="6336633" y="1442047"/>
            <a:ext cx="5260040" cy="49633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773F9FCB-7442-4160-BC72-7E55BEC1F06C}"/>
              </a:ext>
            </a:extLst>
          </p:cNvPr>
          <p:cNvCxnSpPr>
            <a:cxnSpLocks/>
          </p:cNvCxnSpPr>
          <p:nvPr/>
        </p:nvCxnSpPr>
        <p:spPr>
          <a:xfrm flipH="1" flipV="1">
            <a:off x="10653541" y="583468"/>
            <a:ext cx="2131090" cy="19698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1FAB41E-F3DD-4DCB-BD23-CCC0FF125881}"/>
              </a:ext>
            </a:extLst>
          </p:cNvPr>
          <p:cNvSpPr txBox="1"/>
          <p:nvPr/>
        </p:nvSpPr>
        <p:spPr>
          <a:xfrm>
            <a:off x="6092077" y="5895846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x</a:t>
            </a:r>
            <a:endParaRPr lang="ru-RU" sz="2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95D787-446E-4DB3-8C54-A53462C3747D}"/>
              </a:ext>
            </a:extLst>
          </p:cNvPr>
          <p:cNvSpPr txBox="1"/>
          <p:nvPr/>
        </p:nvSpPr>
        <p:spPr>
          <a:xfrm>
            <a:off x="10729057" y="196527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y</a:t>
            </a:r>
            <a:endParaRPr lang="ru-RU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6A313A-2CDB-4CB9-B533-DAD9C13028EF}"/>
              </a:ext>
            </a:extLst>
          </p:cNvPr>
          <p:cNvSpPr txBox="1"/>
          <p:nvPr/>
        </p:nvSpPr>
        <p:spPr>
          <a:xfrm>
            <a:off x="11587613" y="1016862"/>
            <a:ext cx="461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0</a:t>
            </a:r>
            <a:endParaRPr lang="ru-RU" sz="2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42D665-80DF-44F1-9ED1-D2C0A6089C2E}"/>
              </a:ext>
            </a:extLst>
          </p:cNvPr>
          <p:cNvSpPr txBox="1"/>
          <p:nvPr/>
        </p:nvSpPr>
        <p:spPr>
          <a:xfrm>
            <a:off x="8158088" y="4915497"/>
            <a:ext cx="805872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l-GR" sz="2800" dirty="0"/>
              <a:t>α</a:t>
            </a:r>
            <a:endParaRPr lang="ru-RU" sz="280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7C677B9-B5A5-46F2-A7F2-AAD1A9D85F97}"/>
              </a:ext>
            </a:extLst>
          </p:cNvPr>
          <p:cNvCxnSpPr/>
          <p:nvPr/>
        </p:nvCxnSpPr>
        <p:spPr>
          <a:xfrm>
            <a:off x="4715166" y="5665483"/>
            <a:ext cx="731520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5A167B36-B7CB-4C38-8580-52BF5747EF63}"/>
              </a:ext>
            </a:extLst>
          </p:cNvPr>
          <p:cNvCxnSpPr>
            <a:cxnSpLocks/>
          </p:cNvCxnSpPr>
          <p:nvPr/>
        </p:nvCxnSpPr>
        <p:spPr>
          <a:xfrm flipH="1">
            <a:off x="4423618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A8BD99D3-F627-48EF-A6FB-D29929B66B2D}"/>
              </a:ext>
            </a:extLst>
          </p:cNvPr>
          <p:cNvCxnSpPr>
            <a:cxnSpLocks/>
          </p:cNvCxnSpPr>
          <p:nvPr/>
        </p:nvCxnSpPr>
        <p:spPr>
          <a:xfrm flipH="1">
            <a:off x="5054603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7C23799-AADE-440B-A08B-40330070FAE0}"/>
              </a:ext>
            </a:extLst>
          </p:cNvPr>
          <p:cNvCxnSpPr>
            <a:cxnSpLocks/>
          </p:cNvCxnSpPr>
          <p:nvPr/>
        </p:nvCxnSpPr>
        <p:spPr>
          <a:xfrm flipH="1">
            <a:off x="5712092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0C121C2-A54D-4C6F-86AB-92C885F0446B}"/>
              </a:ext>
            </a:extLst>
          </p:cNvPr>
          <p:cNvCxnSpPr>
            <a:cxnSpLocks/>
          </p:cNvCxnSpPr>
          <p:nvPr/>
        </p:nvCxnSpPr>
        <p:spPr>
          <a:xfrm flipH="1">
            <a:off x="6369581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BD8C700D-0468-478F-BB83-C9BD3069B98B}"/>
              </a:ext>
            </a:extLst>
          </p:cNvPr>
          <p:cNvCxnSpPr>
            <a:cxnSpLocks/>
          </p:cNvCxnSpPr>
          <p:nvPr/>
        </p:nvCxnSpPr>
        <p:spPr>
          <a:xfrm flipH="1">
            <a:off x="7027070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D0A77FA4-8C93-4048-BD82-ED8659A24195}"/>
              </a:ext>
            </a:extLst>
          </p:cNvPr>
          <p:cNvCxnSpPr>
            <a:cxnSpLocks/>
          </p:cNvCxnSpPr>
          <p:nvPr/>
        </p:nvCxnSpPr>
        <p:spPr>
          <a:xfrm flipH="1">
            <a:off x="7684559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3C363FF-44A3-40D5-B36E-322F254F0448}"/>
              </a:ext>
            </a:extLst>
          </p:cNvPr>
          <p:cNvCxnSpPr>
            <a:cxnSpLocks/>
          </p:cNvCxnSpPr>
          <p:nvPr/>
        </p:nvCxnSpPr>
        <p:spPr>
          <a:xfrm flipH="1">
            <a:off x="8342048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DFB1B38-BC19-442A-A734-B0565ACE8B44}"/>
              </a:ext>
            </a:extLst>
          </p:cNvPr>
          <p:cNvCxnSpPr>
            <a:cxnSpLocks/>
          </p:cNvCxnSpPr>
          <p:nvPr/>
        </p:nvCxnSpPr>
        <p:spPr>
          <a:xfrm flipH="1">
            <a:off x="8999537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38070397-B494-40A5-BA7A-285C65CF803B}"/>
              </a:ext>
            </a:extLst>
          </p:cNvPr>
          <p:cNvCxnSpPr>
            <a:cxnSpLocks/>
          </p:cNvCxnSpPr>
          <p:nvPr/>
        </p:nvCxnSpPr>
        <p:spPr>
          <a:xfrm flipH="1">
            <a:off x="9657026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E215F3A5-0465-45A5-A08C-5FE37D24FE7E}"/>
              </a:ext>
            </a:extLst>
          </p:cNvPr>
          <p:cNvCxnSpPr>
            <a:cxnSpLocks/>
          </p:cNvCxnSpPr>
          <p:nvPr/>
        </p:nvCxnSpPr>
        <p:spPr>
          <a:xfrm flipH="1">
            <a:off x="10314515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CBFDF05-84BE-4CC7-A1B5-E84F3C6055A2}"/>
              </a:ext>
            </a:extLst>
          </p:cNvPr>
          <p:cNvCxnSpPr>
            <a:cxnSpLocks/>
          </p:cNvCxnSpPr>
          <p:nvPr/>
        </p:nvCxnSpPr>
        <p:spPr>
          <a:xfrm flipH="1">
            <a:off x="10972004" y="5652231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9CD72C93-3D72-44F7-90D7-4340F7A7553E}"/>
              </a:ext>
            </a:extLst>
          </p:cNvPr>
          <p:cNvCxnSpPr>
            <a:cxnSpLocks/>
          </p:cNvCxnSpPr>
          <p:nvPr/>
        </p:nvCxnSpPr>
        <p:spPr>
          <a:xfrm flipH="1">
            <a:off x="11629488" y="5682048"/>
            <a:ext cx="318052" cy="231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Таблица 7">
            <a:extLst>
              <a:ext uri="{FF2B5EF4-FFF2-40B4-BE49-F238E27FC236}">
                <a16:creationId xmlns:a16="http://schemas.microsoft.com/office/drawing/2014/main" id="{ED21ED9B-E10A-4B7E-A965-78502F72A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583908"/>
              </p:ext>
            </p:extLst>
          </p:nvPr>
        </p:nvGraphicFramePr>
        <p:xfrm>
          <a:off x="1723591" y="5482172"/>
          <a:ext cx="149307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539">
                  <a:extLst>
                    <a:ext uri="{9D8B030D-6E8A-4147-A177-3AD203B41FA5}">
                      <a16:colId xmlns:a16="http://schemas.microsoft.com/office/drawing/2014/main" val="4221683413"/>
                    </a:ext>
                  </a:extLst>
                </a:gridCol>
                <a:gridCol w="746539">
                  <a:extLst>
                    <a:ext uri="{9D8B030D-6E8A-4147-A177-3AD203B41FA5}">
                      <a16:colId xmlns:a16="http://schemas.microsoft.com/office/drawing/2014/main" val="17650274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Georgia" panose="02040502050405020303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Georgia" panose="02040502050405020303" pitchFamily="18" charset="0"/>
                        </a:rPr>
                        <a:t>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88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Georgia" panose="02040502050405020303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959300"/>
                  </a:ext>
                </a:extLst>
              </a:tr>
            </a:tbl>
          </a:graphicData>
        </a:graphic>
      </p:graphicFrame>
      <p:graphicFrame>
        <p:nvGraphicFramePr>
          <p:cNvPr id="49" name="Таблица 6">
            <a:extLst>
              <a:ext uri="{FF2B5EF4-FFF2-40B4-BE49-F238E27FC236}">
                <a16:creationId xmlns:a16="http://schemas.microsoft.com/office/drawing/2014/main" id="{83A01520-8082-418B-885C-D9CD5D563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158156"/>
              </p:ext>
            </p:extLst>
          </p:nvPr>
        </p:nvGraphicFramePr>
        <p:xfrm>
          <a:off x="127494" y="70447"/>
          <a:ext cx="673967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9835">
                  <a:extLst>
                    <a:ext uri="{9D8B030D-6E8A-4147-A177-3AD203B41FA5}">
                      <a16:colId xmlns:a16="http://schemas.microsoft.com/office/drawing/2014/main" val="811917220"/>
                    </a:ext>
                  </a:extLst>
                </a:gridCol>
                <a:gridCol w="3369835">
                  <a:extLst>
                    <a:ext uri="{9D8B030D-6E8A-4147-A177-3AD203B41FA5}">
                      <a16:colId xmlns:a16="http://schemas.microsoft.com/office/drawing/2014/main" val="1584214402"/>
                    </a:ext>
                  </a:extLst>
                </a:gridCol>
              </a:tblGrid>
              <a:tr h="77193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Georgia" panose="02040502050405020303" pitchFamily="18" charset="0"/>
                        </a:rPr>
                        <a:t>Физические величины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Georgia" panose="02040502050405020303" pitchFamily="18" charset="0"/>
                        </a:rPr>
                        <a:t>Формулы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136445"/>
                  </a:ext>
                </a:extLst>
              </a:tr>
              <a:tr h="1469171">
                <a:tc>
                  <a:txBody>
                    <a:bodyPr/>
                    <a:lstStyle/>
                    <a:p>
                      <a:pPr algn="l"/>
                      <a:r>
                        <a:rPr lang="ru-RU" sz="2800" dirty="0">
                          <a:latin typeface="Georgia" panose="02040502050405020303" pitchFamily="18" charset="0"/>
                        </a:rPr>
                        <a:t>А) Сила трения </a:t>
                      </a:r>
                    </a:p>
                    <a:p>
                      <a:pPr algn="l"/>
                      <a:r>
                        <a:rPr lang="ru-RU" sz="2800" dirty="0">
                          <a:latin typeface="Georgia" panose="02040502050405020303" pitchFamily="18" charset="0"/>
                        </a:rPr>
                        <a:t>Б) Сила реакции опоры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arenR"/>
                      </a:pPr>
                      <a:r>
                        <a:rPr lang="ru-RU" sz="2800" dirty="0">
                          <a:latin typeface="Georgia" panose="02040502050405020303" pitchFamily="18" charset="0"/>
                        </a:rPr>
                        <a:t>0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800" dirty="0">
                          <a:latin typeface="Georgia" panose="02040502050405020303" pitchFamily="18" charset="0"/>
                        </a:rPr>
                        <a:t>2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) </a:t>
                      </a:r>
                      <a:r>
                        <a:rPr lang="en-US" sz="2800" i="1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mgcos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en-US" sz="2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kern="1200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mgsin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2800" i="1" kern="1200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μmgcos</a:t>
                      </a:r>
                      <a:r>
                        <a:rPr lang="en-US" sz="2800" i="1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endParaRPr lang="ru-RU" sz="28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612746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BB15AC0E-5F3C-4A12-A4F4-185CEC7D1D22}"/>
              </a:ext>
            </a:extLst>
          </p:cNvPr>
          <p:cNvSpPr txBox="1"/>
          <p:nvPr/>
        </p:nvSpPr>
        <p:spPr>
          <a:xfrm>
            <a:off x="8981662" y="409725"/>
            <a:ext cx="979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/>
              <a:t>ϑ</a:t>
            </a:r>
            <a:r>
              <a:rPr lang="en-US" sz="3200" dirty="0"/>
              <a:t>=0</a:t>
            </a:r>
            <a:endParaRPr lang="ru-RU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E71CDD-C9A4-4530-B525-91C86A4A9F12}"/>
              </a:ext>
            </a:extLst>
          </p:cNvPr>
          <p:cNvSpPr txBox="1"/>
          <p:nvPr/>
        </p:nvSpPr>
        <p:spPr>
          <a:xfrm>
            <a:off x="82926" y="2883959"/>
            <a:ext cx="74501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Т.к. тело находится в покое, то сила трения = силе трения покоя и равна проекции силы тяжести на ось ох.</a:t>
            </a:r>
          </a:p>
          <a:p>
            <a:r>
              <a:rPr lang="ru-RU" sz="2800" dirty="0">
                <a:latin typeface="Georgia" panose="02040502050405020303" pitchFamily="18" charset="0"/>
              </a:rPr>
              <a:t>Сила реакции опоры равна проекции на ось оу.</a:t>
            </a:r>
          </a:p>
        </p:txBody>
      </p:sp>
      <p:grpSp>
        <p:nvGrpSpPr>
          <p:cNvPr id="63" name="Группа 62">
            <a:extLst>
              <a:ext uri="{FF2B5EF4-FFF2-40B4-BE49-F238E27FC236}">
                <a16:creationId xmlns:a16="http://schemas.microsoft.com/office/drawing/2014/main" id="{D00492BB-BCA3-438E-BC28-A4CD1A92A837}"/>
              </a:ext>
            </a:extLst>
          </p:cNvPr>
          <p:cNvGrpSpPr/>
          <p:nvPr/>
        </p:nvGrpSpPr>
        <p:grpSpPr>
          <a:xfrm>
            <a:off x="8963960" y="1479499"/>
            <a:ext cx="2257310" cy="2885856"/>
            <a:chOff x="8963960" y="1479499"/>
            <a:chExt cx="2257310" cy="2885856"/>
          </a:xfrm>
        </p:grpSpPr>
        <p:grpSp>
          <p:nvGrpSpPr>
            <p:cNvPr id="53" name="Группа 52">
              <a:extLst>
                <a:ext uri="{FF2B5EF4-FFF2-40B4-BE49-F238E27FC236}">
                  <a16:creationId xmlns:a16="http://schemas.microsoft.com/office/drawing/2014/main" id="{8AF89C1B-92BE-419F-AFCA-032AEEA31520}"/>
                </a:ext>
              </a:extLst>
            </p:cNvPr>
            <p:cNvGrpSpPr/>
            <p:nvPr/>
          </p:nvGrpSpPr>
          <p:grpSpPr>
            <a:xfrm>
              <a:off x="8963960" y="1479499"/>
              <a:ext cx="2257310" cy="2885856"/>
              <a:chOff x="8963960" y="1479499"/>
              <a:chExt cx="2257310" cy="2885856"/>
            </a:xfrm>
          </p:grpSpPr>
          <p:grpSp>
            <p:nvGrpSpPr>
              <p:cNvPr id="51" name="Группа 50">
                <a:extLst>
                  <a:ext uri="{FF2B5EF4-FFF2-40B4-BE49-F238E27FC236}">
                    <a16:creationId xmlns:a16="http://schemas.microsoft.com/office/drawing/2014/main" id="{1F4930B7-2FA5-4AF7-ABB0-132F5AA798C6}"/>
                  </a:ext>
                </a:extLst>
              </p:cNvPr>
              <p:cNvGrpSpPr/>
              <p:nvPr/>
            </p:nvGrpSpPr>
            <p:grpSpPr>
              <a:xfrm>
                <a:off x="8963960" y="1479499"/>
                <a:ext cx="2257310" cy="2885856"/>
                <a:chOff x="8933563" y="1454029"/>
                <a:chExt cx="2257310" cy="2885856"/>
              </a:xfrm>
            </p:grpSpPr>
            <p:cxnSp>
              <p:nvCxnSpPr>
                <p:cNvPr id="37" name="Прямая со стрелкой 36">
                  <a:extLst>
                    <a:ext uri="{FF2B5EF4-FFF2-40B4-BE49-F238E27FC236}">
                      <a16:creationId xmlns:a16="http://schemas.microsoft.com/office/drawing/2014/main" id="{A5AF8317-0316-44F9-BAC2-537DA09F0E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95964" y="2777317"/>
                  <a:ext cx="32587" cy="136802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 стрелкой 37">
                  <a:extLst>
                    <a:ext uri="{FF2B5EF4-FFF2-40B4-BE49-F238E27FC236}">
                      <a16:creationId xmlns:a16="http://schemas.microsoft.com/office/drawing/2014/main" id="{66B48A01-25AC-4DFF-BA69-311B5B4895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056422" y="2098623"/>
                  <a:ext cx="742150" cy="67869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 стрелкой 38">
                  <a:extLst>
                    <a:ext uri="{FF2B5EF4-FFF2-40B4-BE49-F238E27FC236}">
                      <a16:creationId xmlns:a16="http://schemas.microsoft.com/office/drawing/2014/main" id="{96D1E413-C652-4E70-A082-9B63FA0C9C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12257" y="2042202"/>
                  <a:ext cx="783170" cy="73511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9678EDA1-191C-4C6D-90F2-2E337D85638B}"/>
                    </a:ext>
                  </a:extLst>
                </p:cNvPr>
                <p:cNvSpPr txBox="1"/>
                <p:nvPr/>
              </p:nvSpPr>
              <p:spPr>
                <a:xfrm>
                  <a:off x="9877489" y="3318640"/>
                  <a:ext cx="805872" cy="5232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2800" dirty="0"/>
                    <a:t>α</a:t>
                  </a:r>
                  <a:endParaRPr lang="ru-RU" sz="2800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5E649AF-4F8B-4A93-BB77-49BFACF4320C}"/>
                    </a:ext>
                  </a:extLst>
                </p:cNvPr>
                <p:cNvSpPr txBox="1"/>
                <p:nvPr/>
              </p:nvSpPr>
              <p:spPr>
                <a:xfrm>
                  <a:off x="10229932" y="1454029"/>
                  <a:ext cx="937456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</a:t>
                  </a:r>
                  <a:r>
                    <a:rPr lang="ru-RU" sz="2800" i="1" kern="1200" baseline="-250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ru-RU" sz="2800" i="1" kern="1200" baseline="-25000" dirty="0" err="1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тр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EC83001-FC95-44B9-ADCB-9158D93F1D2B}"/>
                    </a:ext>
                  </a:extLst>
                </p:cNvPr>
                <p:cNvSpPr txBox="1"/>
                <p:nvPr/>
              </p:nvSpPr>
              <p:spPr>
                <a:xfrm>
                  <a:off x="8933563" y="1603045"/>
                  <a:ext cx="852190" cy="5212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7937D761-066F-429B-993D-43739ADB4295}"/>
                    </a:ext>
                  </a:extLst>
                </p:cNvPr>
                <p:cNvSpPr txBox="1"/>
                <p:nvPr/>
              </p:nvSpPr>
              <p:spPr>
                <a:xfrm>
                  <a:off x="9907146" y="3806982"/>
                  <a:ext cx="805872" cy="5329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2800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sz="2800" i="1" kern="1200" dirty="0">
                      <a:solidFill>
                        <a:srgbClr val="000000"/>
                      </a:solidFill>
                      <a:effectLst/>
                      <a:latin typeface="Georgia" panose="02040502050405020303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endParaRPr lang="ru-RU" sz="2800" dirty="0"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5" name="Прямая со стрелкой 44">
                  <a:extLst>
                    <a:ext uri="{FF2B5EF4-FFF2-40B4-BE49-F238E27FC236}">
                      <a16:creationId xmlns:a16="http://schemas.microsoft.com/office/drawing/2014/main" id="{D033D03E-344F-4E0D-A314-FF70372BB1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17000" y="1669938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 стрелкой 45">
                  <a:extLst>
                    <a:ext uri="{FF2B5EF4-FFF2-40B4-BE49-F238E27FC236}">
                      <a16:creationId xmlns:a16="http://schemas.microsoft.com/office/drawing/2014/main" id="{3586A1A2-9BD7-483A-B5C6-734AB9D599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38278" y="3950942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 стрелкой 46">
                  <a:extLst>
                    <a:ext uri="{FF2B5EF4-FFF2-40B4-BE49-F238E27FC236}">
                      <a16:creationId xmlns:a16="http://schemas.microsoft.com/office/drawing/2014/main" id="{0587166C-E1E2-4DB4-B868-739E8313EE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10082" y="1514612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>
                  <a:extLst>
                    <a:ext uri="{FF2B5EF4-FFF2-40B4-BE49-F238E27FC236}">
                      <a16:creationId xmlns:a16="http://schemas.microsoft.com/office/drawing/2014/main" id="{A865CB31-9C30-406C-BB1F-B7798C1834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97567" y="2768420"/>
                  <a:ext cx="1393306" cy="137692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Дуга 21">
                  <a:extLst>
                    <a:ext uri="{FF2B5EF4-FFF2-40B4-BE49-F238E27FC236}">
                      <a16:creationId xmlns:a16="http://schemas.microsoft.com/office/drawing/2014/main" id="{07675815-A854-461E-B072-203C51DA65B3}"/>
                    </a:ext>
                  </a:extLst>
                </p:cNvPr>
                <p:cNvSpPr/>
                <p:nvPr/>
              </p:nvSpPr>
              <p:spPr>
                <a:xfrm rot="5400000">
                  <a:off x="9558774" y="2728891"/>
                  <a:ext cx="461816" cy="776001"/>
                </a:xfrm>
                <a:prstGeom prst="arc">
                  <a:avLst>
                    <a:gd name="adj1" fmla="val 16200000"/>
                    <a:gd name="adj2" fmla="val 21599978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20" name="Прямая соединительная линия 19">
                <a:extLst>
                  <a:ext uri="{FF2B5EF4-FFF2-40B4-BE49-F238E27FC236}">
                    <a16:creationId xmlns:a16="http://schemas.microsoft.com/office/drawing/2014/main" id="{C20A868F-0CE0-4CB8-8181-8B9FC0232E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64334" y="3492334"/>
                <a:ext cx="638468" cy="62809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Дуга 51">
                <a:extLst>
                  <a:ext uri="{FF2B5EF4-FFF2-40B4-BE49-F238E27FC236}">
                    <a16:creationId xmlns:a16="http://schemas.microsoft.com/office/drawing/2014/main" id="{2682B5F9-C1DF-43FB-8CD8-ADB6A5E836FB}"/>
                  </a:ext>
                </a:extLst>
              </p:cNvPr>
              <p:cNvSpPr/>
              <p:nvPr/>
            </p:nvSpPr>
            <p:spPr>
              <a:xfrm rot="16369935">
                <a:off x="9601641" y="3407025"/>
                <a:ext cx="461816" cy="776001"/>
              </a:xfrm>
              <a:prstGeom prst="arc">
                <a:avLst>
                  <a:gd name="adj1" fmla="val 16200000"/>
                  <a:gd name="adj2" fmla="val 21599978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54" name="Прямая соединительная линия 53">
              <a:extLst>
                <a:ext uri="{FF2B5EF4-FFF2-40B4-BE49-F238E27FC236}">
                  <a16:creationId xmlns:a16="http://schemas.microsoft.com/office/drawing/2014/main" id="{D9F60CA8-CC1E-4E72-B585-F1390510E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16052" y="3474555"/>
              <a:ext cx="701412" cy="69722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>
              <a:extLst>
                <a:ext uri="{FF2B5EF4-FFF2-40B4-BE49-F238E27FC236}">
                  <a16:creationId xmlns:a16="http://schemas.microsoft.com/office/drawing/2014/main" id="{F88B5E59-DD97-41FD-ADBF-FA985693F9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58563" y="2825561"/>
              <a:ext cx="670176" cy="66580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215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13DD7D-EC1A-4A02-9808-EFA9C01DC032}"/>
              </a:ext>
            </a:extLst>
          </p:cNvPr>
          <p:cNvSpPr txBox="1"/>
          <p:nvPr/>
        </p:nvSpPr>
        <p:spPr>
          <a:xfrm>
            <a:off x="940905" y="1056082"/>
            <a:ext cx="103101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На гладкой горизонтальной поверхности стола лежит книга массой М=600г, на ней – блокнот массой </a:t>
            </a:r>
            <a:r>
              <a:rPr lang="en-US" sz="2800" dirty="0">
                <a:latin typeface="Georgia" panose="02040502050405020303" pitchFamily="18" charset="0"/>
              </a:rPr>
              <a:t>m=</a:t>
            </a:r>
            <a:r>
              <a:rPr lang="ru-RU" sz="2800" dirty="0">
                <a:latin typeface="Georgia" panose="02040502050405020303" pitchFamily="18" charset="0"/>
              </a:rPr>
              <a:t> 150г. Блокнот начинают тянуть в горизонтальном направлении с некоторой силой </a:t>
            </a:r>
            <a:r>
              <a:rPr lang="en-US" sz="2800" dirty="0">
                <a:latin typeface="Georgia" panose="02040502050405020303" pitchFamily="18" charset="0"/>
              </a:rPr>
              <a:t>F=0,5H</a:t>
            </a:r>
            <a:r>
              <a:rPr lang="ru-RU" sz="2800" dirty="0">
                <a:latin typeface="Georgia" panose="02040502050405020303" pitchFamily="18" charset="0"/>
              </a:rPr>
              <a:t>.</a:t>
            </a:r>
            <a:r>
              <a:rPr lang="en-US" sz="2800" dirty="0">
                <a:latin typeface="Georgia" panose="02040502050405020303" pitchFamily="18" charset="0"/>
              </a:rPr>
              <a:t> </a:t>
            </a:r>
            <a:r>
              <a:rPr lang="ru-RU" sz="2800" dirty="0">
                <a:latin typeface="Georgia" panose="02040502050405020303" pitchFamily="18" charset="0"/>
              </a:rPr>
              <a:t>С каким ускорением начнет двигаться при этом книга относительно поверхности стола, если коэффициент трения скольжения между блокнотом и книгой 0,4? Ответ округлите до десятых.</a:t>
            </a: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C8EE8784-C3E5-40F3-8DE6-A80C0D6C1EE7}"/>
              </a:ext>
            </a:extLst>
          </p:cNvPr>
          <p:cNvGrpSpPr/>
          <p:nvPr/>
        </p:nvGrpSpPr>
        <p:grpSpPr>
          <a:xfrm>
            <a:off x="2292626" y="4717064"/>
            <a:ext cx="7606748" cy="999520"/>
            <a:chOff x="1961322" y="3508663"/>
            <a:chExt cx="7606748" cy="999520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6F16CEEC-8D3D-4D1C-83F5-E2C89B823608}"/>
                </a:ext>
              </a:extLst>
            </p:cNvPr>
            <p:cNvSpPr/>
            <p:nvPr/>
          </p:nvSpPr>
          <p:spPr>
            <a:xfrm>
              <a:off x="3379305" y="3969026"/>
              <a:ext cx="4837043" cy="2517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32CFCA2C-946F-484F-8198-DC46835A077A}"/>
                </a:ext>
              </a:extLst>
            </p:cNvPr>
            <p:cNvSpPr/>
            <p:nvPr/>
          </p:nvSpPr>
          <p:spPr>
            <a:xfrm>
              <a:off x="4737652" y="3578088"/>
              <a:ext cx="1060174" cy="3884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id="{5FF93C3A-0F8D-4E9C-A13C-305D903A1568}"/>
                </a:ext>
              </a:extLst>
            </p:cNvPr>
            <p:cNvCxnSpPr/>
            <p:nvPr/>
          </p:nvCxnSpPr>
          <p:spPr>
            <a:xfrm>
              <a:off x="2252870" y="4259704"/>
              <a:ext cx="7315200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AE64721F-F08E-416B-8011-D10EBD6712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6132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126B08C9-F19E-4669-BB2C-202E6942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2307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773BE121-B0E0-4643-8DBA-CABB70CE8B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49796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id="{FE60CDCE-4991-412A-B4EE-2C3900E2FF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85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5CE0BFD9-1715-4894-960F-1B57578D42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4774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FBFA1B14-3012-4DE0-AF86-49CC68328A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2263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CB727267-16C1-43FD-9C6D-77AFE70457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975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1FA55FAA-3625-4C5A-AB9E-2A3CA9CA04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7241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3EFF8E3F-28B6-467D-8A24-7235A68C17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4730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4E117818-3283-4E4D-906F-93E9350D23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219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2FA82BE8-B06B-48BF-9BBA-129ACD916D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09708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F82F4F95-07B4-4900-8D9C-22D967CBD3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7192" y="4276269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>
              <a:extLst>
                <a:ext uri="{FF2B5EF4-FFF2-40B4-BE49-F238E27FC236}">
                  <a16:creationId xmlns:a16="http://schemas.microsoft.com/office/drawing/2014/main" id="{E10A0F0F-9B7A-4DC8-840F-611C9F663DE4}"/>
                </a:ext>
              </a:extLst>
            </p:cNvPr>
            <p:cNvCxnSpPr/>
            <p:nvPr/>
          </p:nvCxnSpPr>
          <p:spPr>
            <a:xfrm>
              <a:off x="5764402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2A8326-CB9A-49AE-B74C-B98607DA3F5B}"/>
                </a:ext>
              </a:extLst>
            </p:cNvPr>
            <p:cNvSpPr txBox="1"/>
            <p:nvPr/>
          </p:nvSpPr>
          <p:spPr>
            <a:xfrm>
              <a:off x="8228097" y="3711469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79D799-98F0-435A-9140-EC595C0A9F09}"/>
                </a:ext>
              </a:extLst>
            </p:cNvPr>
            <p:cNvSpPr txBox="1"/>
            <p:nvPr/>
          </p:nvSpPr>
          <p:spPr>
            <a:xfrm>
              <a:off x="4811445" y="3508663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1AAF859-8451-42E4-AEC1-4CDF35C0744A}"/>
              </a:ext>
            </a:extLst>
          </p:cNvPr>
          <p:cNvSpPr txBox="1"/>
          <p:nvPr/>
        </p:nvSpPr>
        <p:spPr>
          <a:xfrm>
            <a:off x="4693083" y="310568"/>
            <a:ext cx="1032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№3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99B1F3-2E98-4D37-A270-DBD9E95CE02E}"/>
              </a:ext>
            </a:extLst>
          </p:cNvPr>
          <p:cNvSpPr txBox="1"/>
          <p:nvPr/>
        </p:nvSpPr>
        <p:spPr>
          <a:xfrm>
            <a:off x="6868545" y="4465983"/>
            <a:ext cx="61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Georgia" panose="02040502050405020303" pitchFamily="18" charset="0"/>
              </a:rPr>
              <a:t>F</a:t>
            </a:r>
            <a:endParaRPr lang="ru-RU" dirty="0"/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BD699EC3-01DB-4EAF-B005-AADA53E0BACA}"/>
              </a:ext>
            </a:extLst>
          </p:cNvPr>
          <p:cNvCxnSpPr>
            <a:cxnSpLocks/>
          </p:cNvCxnSpPr>
          <p:nvPr/>
        </p:nvCxnSpPr>
        <p:spPr>
          <a:xfrm>
            <a:off x="6917735" y="4465983"/>
            <a:ext cx="3218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837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41D43B-9DAF-45B6-8EB9-8961854EC219}"/>
              </a:ext>
            </a:extLst>
          </p:cNvPr>
          <p:cNvSpPr txBox="1"/>
          <p:nvPr/>
        </p:nvSpPr>
        <p:spPr>
          <a:xfrm>
            <a:off x="2448290" y="157491"/>
            <a:ext cx="10293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Сравним силу трения скольжения с приложенной силой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761D0E-3DC0-4D1F-BB47-49C2BFC4A00E}"/>
              </a:ext>
            </a:extLst>
          </p:cNvPr>
          <p:cNvSpPr txBox="1"/>
          <p:nvPr/>
        </p:nvSpPr>
        <p:spPr>
          <a:xfrm>
            <a:off x="2448290" y="808121"/>
            <a:ext cx="8790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=µ</a:t>
            </a:r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600" i="1" kern="1200" baseline="-25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3600" i="1" kern="12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μmg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=0,4</a:t>
            </a:r>
            <a:r>
              <a:rPr lang="ru-RU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0,15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10=0,6(Н)</a:t>
            </a:r>
            <a:endParaRPr lang="ru-RU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0E615A-686F-4899-B00E-CC98070E4B56}"/>
              </a:ext>
            </a:extLst>
          </p:cNvPr>
          <p:cNvSpPr txBox="1"/>
          <p:nvPr/>
        </p:nvSpPr>
        <p:spPr>
          <a:xfrm>
            <a:off x="2448290" y="1676644"/>
            <a:ext cx="2575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тр.ск</a:t>
            </a:r>
            <a:endParaRPr lang="ru-RU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6F77EA-EDD8-4323-933B-251DE4DFCB44}"/>
              </a:ext>
            </a:extLst>
          </p:cNvPr>
          <p:cNvSpPr txBox="1"/>
          <p:nvPr/>
        </p:nvSpPr>
        <p:spPr>
          <a:xfrm>
            <a:off x="4940555" y="1676644"/>
            <a:ext cx="6003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тр1</a:t>
            </a:r>
            <a:r>
              <a:rPr lang="ru-RU" sz="3600" i="1" kern="12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600" i="1" baseline="-2500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baseline="-25000" dirty="0" err="1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тр.покоя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i="1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=0,5Н</a:t>
            </a:r>
            <a:endParaRPr lang="ru-RU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3D946E-86D3-4276-AD1B-98C5681E04ED}"/>
              </a:ext>
            </a:extLst>
          </p:cNvPr>
          <p:cNvSpPr txBox="1"/>
          <p:nvPr/>
        </p:nvSpPr>
        <p:spPr>
          <a:xfrm>
            <a:off x="314425" y="3637753"/>
            <a:ext cx="47881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Блокнот не будет скользить относительно книги и книга с блокнотом будут двигаться с одним ускорением относительно стола.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FCCC6B70-D2C2-44F2-AE37-892286CA3A67}"/>
              </a:ext>
            </a:extLst>
          </p:cNvPr>
          <p:cNvGrpSpPr/>
          <p:nvPr/>
        </p:nvGrpSpPr>
        <p:grpSpPr>
          <a:xfrm>
            <a:off x="308592" y="157491"/>
            <a:ext cx="2189145" cy="3271428"/>
            <a:chOff x="308592" y="157491"/>
            <a:chExt cx="2189145" cy="3271428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DC8F0F6-5048-447E-8178-259288E93B2D}"/>
                </a:ext>
              </a:extLst>
            </p:cNvPr>
            <p:cNvSpPr txBox="1"/>
            <p:nvPr/>
          </p:nvSpPr>
          <p:spPr>
            <a:xfrm>
              <a:off x="308592" y="157491"/>
              <a:ext cx="1775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Дано: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F7065B-25B1-4FE8-AA06-C7BD49101415}"/>
                </a:ext>
              </a:extLst>
            </p:cNvPr>
            <p:cNvSpPr txBox="1"/>
            <p:nvPr/>
          </p:nvSpPr>
          <p:spPr>
            <a:xfrm>
              <a:off x="308592" y="1741431"/>
              <a:ext cx="14956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=0,5</a:t>
              </a:r>
              <a:endParaRPr lang="ru-RU" sz="28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591891E-42CC-4979-A599-FC0EADF60E75}"/>
                </a:ext>
              </a:extLst>
            </p:cNvPr>
            <p:cNvSpPr txBox="1"/>
            <p:nvPr/>
          </p:nvSpPr>
          <p:spPr>
            <a:xfrm>
              <a:off x="308592" y="966042"/>
              <a:ext cx="177579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=0,15кг</a:t>
              </a:r>
              <a:endParaRPr lang="ru-RU" sz="28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785A142-981F-457F-A7ED-95FADE6DBED6}"/>
                </a:ext>
              </a:extLst>
            </p:cNvPr>
            <p:cNvSpPr txBox="1"/>
            <p:nvPr/>
          </p:nvSpPr>
          <p:spPr>
            <a:xfrm>
              <a:off x="308592" y="595479"/>
              <a:ext cx="193755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М=0,6кг</a:t>
              </a:r>
              <a:endParaRPr lang="ru-RU" sz="28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C0995FE-A35E-4EBC-8A61-7478C2C76286}"/>
                </a:ext>
              </a:extLst>
            </p:cNvPr>
            <p:cNvSpPr txBox="1"/>
            <p:nvPr/>
          </p:nvSpPr>
          <p:spPr>
            <a:xfrm>
              <a:off x="308592" y="2103628"/>
              <a:ext cx="218914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=10 м/</a:t>
              </a:r>
              <a:r>
                <a:rPr lang="ru-RU" sz="2800" i="1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с</a:t>
              </a:r>
              <a:r>
                <a:rPr lang="ru-RU" sz="2800" i="1" baseline="30000" dirty="0">
                  <a:effectLst/>
                  <a:latin typeface="Georgia" panose="02040502050405020303" pitchFamily="18" charset="0"/>
                  <a:ea typeface="Times New Roman" panose="02020603050405020304" pitchFamily="18" charset="0"/>
                </a:rPr>
                <a:t>2</a:t>
              </a:r>
              <a:endParaRPr lang="ru-RU" sz="2800" dirty="0"/>
            </a:p>
          </p:txBody>
        </p:sp>
        <p:cxnSp>
          <p:nvCxnSpPr>
            <p:cNvPr id="53" name="Прямая соединительная линия 52">
              <a:extLst>
                <a:ext uri="{FF2B5EF4-FFF2-40B4-BE49-F238E27FC236}">
                  <a16:creationId xmlns:a16="http://schemas.microsoft.com/office/drawing/2014/main" id="{E459F857-21DD-47F5-B921-17EB67D22848}"/>
                </a:ext>
              </a:extLst>
            </p:cNvPr>
            <p:cNvCxnSpPr>
              <a:cxnSpLocks/>
            </p:cNvCxnSpPr>
            <p:nvPr/>
          </p:nvCxnSpPr>
          <p:spPr>
            <a:xfrm>
              <a:off x="308592" y="2782588"/>
              <a:ext cx="193755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>
              <a:extLst>
                <a:ext uri="{FF2B5EF4-FFF2-40B4-BE49-F238E27FC236}">
                  <a16:creationId xmlns:a16="http://schemas.microsoft.com/office/drawing/2014/main" id="{73A87D49-F7FB-4C38-A517-03FA0CE7C971}"/>
                </a:ext>
              </a:extLst>
            </p:cNvPr>
            <p:cNvCxnSpPr>
              <a:cxnSpLocks/>
            </p:cNvCxnSpPr>
            <p:nvPr/>
          </p:nvCxnSpPr>
          <p:spPr>
            <a:xfrm>
              <a:off x="2260222" y="204788"/>
              <a:ext cx="0" cy="3005981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A40B9B1-9D4F-4D01-9BE5-EC254935A8BF}"/>
                </a:ext>
              </a:extLst>
            </p:cNvPr>
            <p:cNvSpPr txBox="1"/>
            <p:nvPr/>
          </p:nvSpPr>
          <p:spPr>
            <a:xfrm>
              <a:off x="398492" y="2782588"/>
              <a:ext cx="184765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u-RU" sz="36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-?</a:t>
              </a:r>
              <a:endParaRPr lang="ru-RU" sz="36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D1F156E-5E3A-4430-BA30-23C98EDC1281}"/>
                </a:ext>
              </a:extLst>
            </p:cNvPr>
            <p:cNvSpPr txBox="1"/>
            <p:nvPr/>
          </p:nvSpPr>
          <p:spPr>
            <a:xfrm>
              <a:off x="308592" y="1361883"/>
              <a:ext cx="178986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ru-RU" sz="2800" i="1" kern="1200" dirty="0">
                  <a:solidFill>
                    <a:srgbClr val="000000"/>
                  </a:solidFill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=0,5Н</a:t>
              </a:r>
              <a:endParaRPr lang="ru-RU" sz="2800" dirty="0"/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743D7875-BC1B-4A25-BBE0-2841CD498D7C}"/>
              </a:ext>
            </a:extLst>
          </p:cNvPr>
          <p:cNvGrpSpPr/>
          <p:nvPr/>
        </p:nvGrpSpPr>
        <p:grpSpPr>
          <a:xfrm>
            <a:off x="5024027" y="2921531"/>
            <a:ext cx="7381220" cy="3226989"/>
            <a:chOff x="5181690" y="2525538"/>
            <a:chExt cx="7381220" cy="3226989"/>
          </a:xfrm>
        </p:grpSpPr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D2D46CE2-9D7C-455C-B574-EBAD6EB2094D}"/>
                </a:ext>
              </a:extLst>
            </p:cNvPr>
            <p:cNvGrpSpPr/>
            <p:nvPr/>
          </p:nvGrpSpPr>
          <p:grpSpPr>
            <a:xfrm>
              <a:off x="5763662" y="3054600"/>
              <a:ext cx="6113913" cy="2697927"/>
              <a:chOff x="5763662" y="3054600"/>
              <a:chExt cx="6113913" cy="2697927"/>
            </a:xfrm>
          </p:grpSpPr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B9A6E4A9-BCB3-4236-BDE2-431A33267224}"/>
                  </a:ext>
                </a:extLst>
              </p:cNvPr>
              <p:cNvSpPr/>
              <p:nvPr/>
            </p:nvSpPr>
            <p:spPr>
              <a:xfrm>
                <a:off x="6550661" y="4618059"/>
                <a:ext cx="4472914" cy="2484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02DBAE72-F8A8-48A2-A203-E6C1DC498CED}"/>
                  </a:ext>
                </a:extLst>
              </p:cNvPr>
              <p:cNvSpPr/>
              <p:nvPr/>
            </p:nvSpPr>
            <p:spPr>
              <a:xfrm>
                <a:off x="7909007" y="4213869"/>
                <a:ext cx="1060174" cy="38849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" name="Прямая соединительная линия 18">
                <a:extLst>
                  <a:ext uri="{FF2B5EF4-FFF2-40B4-BE49-F238E27FC236}">
                    <a16:creationId xmlns:a16="http://schemas.microsoft.com/office/drawing/2014/main" id="{8079E6E6-E321-45D3-8E9B-20FDCE31E6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63662" y="4908737"/>
                <a:ext cx="5577964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>
                <a:extLst>
                  <a:ext uri="{FF2B5EF4-FFF2-40B4-BE49-F238E27FC236}">
                    <a16:creationId xmlns:a16="http://schemas.microsoft.com/office/drawing/2014/main" id="{5C81F3A1-0D2E-4BF9-98A4-A1211AF1C4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63662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>
                <a:extLst>
                  <a:ext uri="{FF2B5EF4-FFF2-40B4-BE49-F238E27FC236}">
                    <a16:creationId xmlns:a16="http://schemas.microsoft.com/office/drawing/2014/main" id="{66A35397-671A-477C-8D7D-DB6712E469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21151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id="{7A09258F-710E-487A-AAE2-BC3D35D030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78640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>
                <a:extLst>
                  <a:ext uri="{FF2B5EF4-FFF2-40B4-BE49-F238E27FC236}">
                    <a16:creationId xmlns:a16="http://schemas.microsoft.com/office/drawing/2014/main" id="{7AD06B6E-9AE6-4A72-84DD-545D84D833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36129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id="{6C4BB97A-8022-4F7A-BBC6-91DF09120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93618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id="{7170A10C-2EA2-4DE1-89EB-C729CC13A0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51107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>
                <a:extLst>
                  <a:ext uri="{FF2B5EF4-FFF2-40B4-BE49-F238E27FC236}">
                    <a16:creationId xmlns:a16="http://schemas.microsoft.com/office/drawing/2014/main" id="{393BF907-F4ED-49FE-82CA-6764FB1B61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08596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>
                <a:extLst>
                  <a:ext uri="{FF2B5EF4-FFF2-40B4-BE49-F238E27FC236}">
                    <a16:creationId xmlns:a16="http://schemas.microsoft.com/office/drawing/2014/main" id="{44D76911-2F6D-493E-A45A-191125AC70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66085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>
                <a:extLst>
                  <a:ext uri="{FF2B5EF4-FFF2-40B4-BE49-F238E27FC236}">
                    <a16:creationId xmlns:a16="http://schemas.microsoft.com/office/drawing/2014/main" id="{B05DF97F-82F1-44D0-A1B8-E6143E3972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23574" y="4895485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 стрелкой 28">
                <a:extLst>
                  <a:ext uri="{FF2B5EF4-FFF2-40B4-BE49-F238E27FC236}">
                    <a16:creationId xmlns:a16="http://schemas.microsoft.com/office/drawing/2014/main" id="{4FC1DB7B-4A89-4788-9DDF-664ABAD453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97231" y="4412652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7A10047-B99C-475D-B7E7-7155821FAB9E}"/>
                  </a:ext>
                </a:extLst>
              </p:cNvPr>
              <p:cNvSpPr txBox="1"/>
              <p:nvPr/>
            </p:nvSpPr>
            <p:spPr>
              <a:xfrm>
                <a:off x="11148705" y="4386164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accent1"/>
                    </a:solidFill>
                    <a:latin typeface="Georgia" panose="02040502050405020303" pitchFamily="18" charset="0"/>
                  </a:rPr>
                  <a:t>M</a:t>
                </a:r>
                <a:endParaRPr lang="ru-RU" b="1" dirty="0">
                  <a:solidFill>
                    <a:schemeClr val="accent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97BE3BE-07F1-4A2A-AFB0-4BFCD2DBCAD0}"/>
                  </a:ext>
                </a:extLst>
              </p:cNvPr>
              <p:cNvSpPr txBox="1"/>
              <p:nvPr/>
            </p:nvSpPr>
            <p:spPr>
              <a:xfrm>
                <a:off x="7916540" y="4104688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</a:t>
                </a:r>
                <a:endParaRPr lang="ru-RU" dirty="0"/>
              </a:p>
            </p:txBody>
          </p:sp>
          <p:cxnSp>
            <p:nvCxnSpPr>
              <p:cNvPr id="32" name="Прямая со стрелкой 31">
                <a:extLst>
                  <a:ext uri="{FF2B5EF4-FFF2-40B4-BE49-F238E27FC236}">
                    <a16:creationId xmlns:a16="http://schemas.microsoft.com/office/drawing/2014/main" id="{11E97F96-06D1-42E5-8B48-6521534E67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39095" y="4408116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 стрелкой 32">
                <a:extLst>
                  <a:ext uri="{FF2B5EF4-FFF2-40B4-BE49-F238E27FC236}">
                    <a16:creationId xmlns:a16="http://schemas.microsoft.com/office/drawing/2014/main" id="{EF4C3D21-2B26-45A5-B6A1-C8CD7B9F421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249718" y="4412652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 стрелкой 33">
                <a:extLst>
                  <a:ext uri="{FF2B5EF4-FFF2-40B4-BE49-F238E27FC236}">
                    <a16:creationId xmlns:a16="http://schemas.microsoft.com/office/drawing/2014/main" id="{BD4102FC-915D-4075-8F05-2F9A5FD83DE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439404" y="3315249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9A105A1-3C63-4EC9-A840-F68D003CAC60}"/>
                  </a:ext>
                </a:extLst>
              </p:cNvPr>
              <p:cNvSpPr txBox="1"/>
              <p:nvPr/>
            </p:nvSpPr>
            <p:spPr>
              <a:xfrm>
                <a:off x="8467983" y="3054600"/>
                <a:ext cx="742150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ru-RU" sz="24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ru-RU" sz="24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E111858-DA47-4940-A89D-838F6D84DFFF}"/>
                  </a:ext>
                </a:extLst>
              </p:cNvPr>
              <p:cNvSpPr txBox="1"/>
              <p:nvPr/>
            </p:nvSpPr>
            <p:spPr>
              <a:xfrm>
                <a:off x="9582995" y="3953220"/>
                <a:ext cx="510515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6D839B-2CD6-4DDC-AB94-A6FA7A04F7E2}"/>
                  </a:ext>
                </a:extLst>
              </p:cNvPr>
              <p:cNvSpPr txBox="1"/>
              <p:nvPr/>
            </p:nvSpPr>
            <p:spPr>
              <a:xfrm>
                <a:off x="7515401" y="5219624"/>
                <a:ext cx="805872" cy="532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8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9920BE4-6A9D-42A3-851D-21B051639CF0}"/>
                  </a:ext>
                </a:extLst>
              </p:cNvPr>
              <p:cNvSpPr txBox="1"/>
              <p:nvPr/>
            </p:nvSpPr>
            <p:spPr>
              <a:xfrm>
                <a:off x="6668468" y="3701645"/>
                <a:ext cx="937456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ru-RU" sz="2800" i="1" kern="1200" baseline="-250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тр1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9" name="Прямая со стрелкой 38">
                <a:extLst>
                  <a:ext uri="{FF2B5EF4-FFF2-40B4-BE49-F238E27FC236}">
                    <a16:creationId xmlns:a16="http://schemas.microsoft.com/office/drawing/2014/main" id="{CF09D25E-6C71-4C3D-903C-868CAE3B5A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6754" y="3054929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>
                <a:extLst>
                  <a:ext uri="{FF2B5EF4-FFF2-40B4-BE49-F238E27FC236}">
                    <a16:creationId xmlns:a16="http://schemas.microsoft.com/office/drawing/2014/main" id="{3424B352-E6C0-48FF-8585-B26F6C030A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82995" y="3953220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 стрелкой 40">
                <a:extLst>
                  <a:ext uri="{FF2B5EF4-FFF2-40B4-BE49-F238E27FC236}">
                    <a16:creationId xmlns:a16="http://schemas.microsoft.com/office/drawing/2014/main" id="{AAB205F8-D0C6-4C97-96AF-100C8263D5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9203" y="3768234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>
                <a:extLst>
                  <a:ext uri="{FF2B5EF4-FFF2-40B4-BE49-F238E27FC236}">
                    <a16:creationId xmlns:a16="http://schemas.microsoft.com/office/drawing/2014/main" id="{77BF0310-F4A9-4C87-9EC8-BC7FDDB65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93245" y="5294062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Группа 42">
                <a:extLst>
                  <a:ext uri="{FF2B5EF4-FFF2-40B4-BE49-F238E27FC236}">
                    <a16:creationId xmlns:a16="http://schemas.microsoft.com/office/drawing/2014/main" id="{FD6658FF-BAFE-48A3-9E9C-7B2A79DB63A5}"/>
                  </a:ext>
                </a:extLst>
              </p:cNvPr>
              <p:cNvGrpSpPr/>
              <p:nvPr/>
            </p:nvGrpSpPr>
            <p:grpSpPr>
              <a:xfrm>
                <a:off x="10379262" y="3582003"/>
                <a:ext cx="1143900" cy="523220"/>
                <a:chOff x="10653197" y="2798057"/>
                <a:chExt cx="1143900" cy="523220"/>
              </a:xfrm>
            </p:grpSpPr>
            <p:cxnSp>
              <p:nvCxnSpPr>
                <p:cNvPr id="44" name="Прямая со стрелкой 43">
                  <a:extLst>
                    <a:ext uri="{FF2B5EF4-FFF2-40B4-BE49-F238E27FC236}">
                      <a16:creationId xmlns:a16="http://schemas.microsoft.com/office/drawing/2014/main" id="{61F72821-35FD-4189-B9D9-3D742EDD5516}"/>
                    </a:ext>
                  </a:extLst>
                </p:cNvPr>
                <p:cNvCxnSpPr/>
                <p:nvPr/>
              </p:nvCxnSpPr>
              <p:spPr>
                <a:xfrm>
                  <a:off x="10653197" y="3280779"/>
                  <a:ext cx="1143900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DBFBE94C-29CF-46F6-BEE4-BC05394E42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829222" y="2798057"/>
                      <a:ext cx="753353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nor/>
                              </m:rPr>
                              <a:rPr lang="en-US" sz="2800" i="1" dirty="0" smtClean="0">
                                <a:latin typeface="Georgia" panose="02040502050405020303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oMath>
                        </m:oMathPara>
                      </a14:m>
                      <a:endParaRPr lang="ru-RU" sz="2800" dirty="0"/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78B02C8B-81DD-45B7-A7CF-F6D9B609396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829222" y="2798057"/>
                      <a:ext cx="753353" cy="523220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6" name="Прямая со стрелкой 45">
                  <a:extLst>
                    <a:ext uri="{FF2B5EF4-FFF2-40B4-BE49-F238E27FC236}">
                      <a16:creationId xmlns:a16="http://schemas.microsoft.com/office/drawing/2014/main" id="{005AC4FE-A9A6-433A-83AE-C2BD749D83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25512" y="2949602"/>
                  <a:ext cx="32187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7" name="Прямая со стрелкой 56">
              <a:extLst>
                <a:ext uri="{FF2B5EF4-FFF2-40B4-BE49-F238E27FC236}">
                  <a16:creationId xmlns:a16="http://schemas.microsoft.com/office/drawing/2014/main" id="{4F833F95-35C1-4FA0-ACB4-306FD8D1E4A0}"/>
                </a:ext>
              </a:extLst>
            </p:cNvPr>
            <p:cNvCxnSpPr>
              <a:cxnSpLocks/>
            </p:cNvCxnSpPr>
            <p:nvPr/>
          </p:nvCxnSpPr>
          <p:spPr>
            <a:xfrm>
              <a:off x="5563440" y="4908737"/>
              <a:ext cx="62613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>
              <a:extLst>
                <a:ext uri="{FF2B5EF4-FFF2-40B4-BE49-F238E27FC236}">
                  <a16:creationId xmlns:a16="http://schemas.microsoft.com/office/drawing/2014/main" id="{DF767294-04FD-453F-8836-F4080AE22B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0088" y="2787149"/>
              <a:ext cx="0" cy="212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5A92984-1965-4612-9D53-01046EEC8589}"/>
                </a:ext>
              </a:extLst>
            </p:cNvPr>
            <p:cNvSpPr txBox="1"/>
            <p:nvPr/>
          </p:nvSpPr>
          <p:spPr>
            <a:xfrm>
              <a:off x="5181690" y="2525538"/>
              <a:ext cx="554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у</a:t>
              </a:r>
              <a:endParaRPr lang="ru-RU" sz="32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1305EF3-F672-416F-98F7-E35221AA3E5F}"/>
                </a:ext>
              </a:extLst>
            </p:cNvPr>
            <p:cNvSpPr txBox="1"/>
            <p:nvPr/>
          </p:nvSpPr>
          <p:spPr>
            <a:xfrm>
              <a:off x="11771868" y="4445393"/>
              <a:ext cx="7910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х</a:t>
              </a:r>
              <a:endParaRPr lang="ru-RU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344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DAA95BD2-684C-4D64-9488-E30D49206D58}"/>
              </a:ext>
            </a:extLst>
          </p:cNvPr>
          <p:cNvSpPr txBox="1"/>
          <p:nvPr/>
        </p:nvSpPr>
        <p:spPr>
          <a:xfrm>
            <a:off x="417974" y="472885"/>
            <a:ext cx="8393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Можно блокнот и книгу рассматривать как одно тело, на которое действует внешняя сила </a:t>
            </a:r>
            <a:r>
              <a:rPr lang="en-US" sz="2800" dirty="0">
                <a:latin typeface="Georgia" panose="02040502050405020303" pitchFamily="18" charset="0"/>
              </a:rPr>
              <a:t>F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8EFD01-8A25-4039-96B2-8E0CC911CAE9}"/>
              </a:ext>
            </a:extLst>
          </p:cNvPr>
          <p:cNvSpPr txBox="1"/>
          <p:nvPr/>
        </p:nvSpPr>
        <p:spPr>
          <a:xfrm>
            <a:off x="1315268" y="2508757"/>
            <a:ext cx="3040845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3600" i="1" kern="12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i="1" kern="12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3600" i="1" kern="12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600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F9A6DC-F204-4E1D-A3D0-04D6CEC58CCD}"/>
              </a:ext>
            </a:extLst>
          </p:cNvPr>
          <p:cNvSpPr txBox="1"/>
          <p:nvPr/>
        </p:nvSpPr>
        <p:spPr>
          <a:xfrm>
            <a:off x="635054" y="2575447"/>
            <a:ext cx="791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0</a:t>
            </a:r>
            <a:r>
              <a:rPr lang="en-US" sz="2800" dirty="0">
                <a:latin typeface="Georgia" panose="02040502050405020303" pitchFamily="18" charset="0"/>
              </a:rPr>
              <a:t>x</a:t>
            </a:r>
            <a:r>
              <a:rPr lang="ru-RU" sz="32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4E31767-271A-4B88-828C-60F6C69FBB05}"/>
                  </a:ext>
                </a:extLst>
              </p:cNvPr>
              <p:cNvSpPr txBox="1"/>
              <p:nvPr/>
            </p:nvSpPr>
            <p:spPr>
              <a:xfrm>
                <a:off x="446932" y="3211228"/>
                <a:ext cx="2715273" cy="13034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ru-RU" sz="3600" b="0" i="1" dirty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600" i="1" kern="120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ru-RU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4E31767-271A-4B88-828C-60F6C69FB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32" y="3211228"/>
                <a:ext cx="2715273" cy="13034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4A23FE2-80EA-46A3-8E80-3371B2C9579A}"/>
                  </a:ext>
                </a:extLst>
              </p:cNvPr>
              <p:cNvSpPr txBox="1"/>
              <p:nvPr/>
            </p:nvSpPr>
            <p:spPr>
              <a:xfrm>
                <a:off x="125513" y="4710392"/>
                <a:ext cx="6186131" cy="13155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600" i="1" dirty="0" smtClean="0"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ru-RU" sz="3600" b="0" i="1" dirty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600" i="1" kern="120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3600" b="0" i="1" dirty="0" smtClean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0,5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3600" b="0" i="1" dirty="0" smtClean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0,6</m:t>
                          </m:r>
                          <m:r>
                            <m:rPr>
                              <m:nor/>
                            </m:rPr>
                            <a:rPr lang="ru-RU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3600" i="1" dirty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ru-RU" sz="3600" b="0" i="1" dirty="0" smtClean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0,15</m:t>
                          </m:r>
                        </m:den>
                      </m:f>
                      <m:r>
                        <a:rPr lang="ru-RU" sz="3600" b="0" i="1" dirty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≈0,7 м/</m:t>
                      </m:r>
                      <m:r>
                        <m:rPr>
                          <m:nor/>
                        </m:rPr>
                        <a:rPr lang="en-US" sz="3600" i="1"/>
                        <m:t>c</m:t>
                      </m:r>
                      <m:r>
                        <m:rPr>
                          <m:nor/>
                        </m:rPr>
                        <a:rPr lang="ru-RU" sz="3600" i="1" baseline="30000"/>
                        <m:t>2</m:t>
                      </m:r>
                    </m:oMath>
                  </m:oMathPara>
                </a14:m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4A23FE2-80EA-46A3-8E80-3371B2C95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13" y="4710392"/>
                <a:ext cx="6186131" cy="13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CD873F35-6B8A-4B23-BB35-208348FF7CD3}"/>
              </a:ext>
            </a:extLst>
          </p:cNvPr>
          <p:cNvGrpSpPr/>
          <p:nvPr/>
        </p:nvGrpSpPr>
        <p:grpSpPr>
          <a:xfrm>
            <a:off x="5365131" y="1984769"/>
            <a:ext cx="7233552" cy="3755929"/>
            <a:chOff x="5365131" y="1984769"/>
            <a:chExt cx="7233552" cy="3755929"/>
          </a:xfrm>
        </p:grpSpPr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3AEDC791-1A7E-479A-991D-FFDDC63DAFDC}"/>
                </a:ext>
              </a:extLst>
            </p:cNvPr>
            <p:cNvGrpSpPr/>
            <p:nvPr/>
          </p:nvGrpSpPr>
          <p:grpSpPr>
            <a:xfrm>
              <a:off x="5365131" y="2985005"/>
              <a:ext cx="6113913" cy="2755693"/>
              <a:chOff x="2592307" y="2405567"/>
              <a:chExt cx="6113913" cy="2755693"/>
            </a:xfrm>
          </p:grpSpPr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DDEF9B55-AF48-40EE-BE1E-B122A464195D}"/>
                  </a:ext>
                </a:extLst>
              </p:cNvPr>
              <p:cNvSpPr/>
              <p:nvPr/>
            </p:nvSpPr>
            <p:spPr>
              <a:xfrm>
                <a:off x="3379306" y="3969026"/>
                <a:ext cx="4472914" cy="2484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4CCD1EDE-7A7E-40BF-99B3-626D0DA85D71}"/>
                  </a:ext>
                </a:extLst>
              </p:cNvPr>
              <p:cNvSpPr/>
              <p:nvPr/>
            </p:nvSpPr>
            <p:spPr>
              <a:xfrm>
                <a:off x="4737652" y="3564836"/>
                <a:ext cx="1060174" cy="38849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" name="Прямая соединительная линия 4">
                <a:extLst>
                  <a:ext uri="{FF2B5EF4-FFF2-40B4-BE49-F238E27FC236}">
                    <a16:creationId xmlns:a16="http://schemas.microsoft.com/office/drawing/2014/main" id="{C45D6C86-881F-406E-999B-E4218B4AD1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2307" y="4259704"/>
                <a:ext cx="5577964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>
                <a:extLst>
                  <a:ext uri="{FF2B5EF4-FFF2-40B4-BE49-F238E27FC236}">
                    <a16:creationId xmlns:a16="http://schemas.microsoft.com/office/drawing/2014/main" id="{FE2A5500-197B-4EDD-B48B-B85E4F1C05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92307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>
                <a:extLst>
                  <a:ext uri="{FF2B5EF4-FFF2-40B4-BE49-F238E27FC236}">
                    <a16:creationId xmlns:a16="http://schemas.microsoft.com/office/drawing/2014/main" id="{B6CB1C5C-6BCD-4EE5-83BB-A185BD17C6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49796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>
                <a:extLst>
                  <a:ext uri="{FF2B5EF4-FFF2-40B4-BE49-F238E27FC236}">
                    <a16:creationId xmlns:a16="http://schemas.microsoft.com/office/drawing/2014/main" id="{A69C8BD1-E698-4178-B9F4-52C1E743F3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07285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>
                <a:extLst>
                  <a:ext uri="{FF2B5EF4-FFF2-40B4-BE49-F238E27FC236}">
                    <a16:creationId xmlns:a16="http://schemas.microsoft.com/office/drawing/2014/main" id="{10373034-0DDC-4CF6-BFC0-E4C216BAFA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64774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>
                <a:extLst>
                  <a:ext uri="{FF2B5EF4-FFF2-40B4-BE49-F238E27FC236}">
                    <a16:creationId xmlns:a16="http://schemas.microsoft.com/office/drawing/2014/main" id="{B53D8565-887D-4DE7-A49E-5704E7F278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22263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>
                <a:extLst>
                  <a:ext uri="{FF2B5EF4-FFF2-40B4-BE49-F238E27FC236}">
                    <a16:creationId xmlns:a16="http://schemas.microsoft.com/office/drawing/2014/main" id="{BDA667A7-92C1-459B-852E-75866E0329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79752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>
                <a:extLst>
                  <a:ext uri="{FF2B5EF4-FFF2-40B4-BE49-F238E27FC236}">
                    <a16:creationId xmlns:a16="http://schemas.microsoft.com/office/drawing/2014/main" id="{1625856F-B831-4DEB-A4C2-97B802BDA7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37241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>
                <a:extLst>
                  <a:ext uri="{FF2B5EF4-FFF2-40B4-BE49-F238E27FC236}">
                    <a16:creationId xmlns:a16="http://schemas.microsoft.com/office/drawing/2014/main" id="{4D5A04AA-A065-47B6-B1D1-15771AB2B1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94730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id="{2FDE26D2-E373-4DA7-9ACF-EB9E61FFA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52219" y="4246452"/>
                <a:ext cx="318052" cy="231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>
                <a:extLst>
                  <a:ext uri="{FF2B5EF4-FFF2-40B4-BE49-F238E27FC236}">
                    <a16:creationId xmlns:a16="http://schemas.microsoft.com/office/drawing/2014/main" id="{C80E3ACE-AA44-443B-B258-91338CD47D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5876" y="3763619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E45B90-C329-466C-B362-9AA06DD7F99A}"/>
                  </a:ext>
                </a:extLst>
              </p:cNvPr>
              <p:cNvSpPr txBox="1"/>
              <p:nvPr/>
            </p:nvSpPr>
            <p:spPr>
              <a:xfrm>
                <a:off x="7977350" y="3737131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Georgia" panose="02040502050405020303" pitchFamily="18" charset="0"/>
                  </a:rPr>
                  <a:t>M</a:t>
                </a:r>
                <a:endParaRPr lang="ru-RU" b="1" dirty="0">
                  <a:latin typeface="Georgia" panose="02040502050405020303" pitchFamily="18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9BD974-A86E-4CC4-8AC2-FF2FD1926875}"/>
                  </a:ext>
                </a:extLst>
              </p:cNvPr>
              <p:cNvSpPr txBox="1"/>
              <p:nvPr/>
            </p:nvSpPr>
            <p:spPr>
              <a:xfrm>
                <a:off x="4745185" y="3455655"/>
                <a:ext cx="72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</a:t>
                </a:r>
                <a:endParaRPr lang="ru-RU" dirty="0"/>
              </a:p>
            </p:txBody>
          </p:sp>
          <p:cxnSp>
            <p:nvCxnSpPr>
              <p:cNvPr id="18" name="Прямая со стрелкой 17">
                <a:extLst>
                  <a:ext uri="{FF2B5EF4-FFF2-40B4-BE49-F238E27FC236}">
                    <a16:creationId xmlns:a16="http://schemas.microsoft.com/office/drawing/2014/main" id="{97A416C4-4BB3-42EF-8DDE-3CF7A0C127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67740" y="3759083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>
                <a:extLst>
                  <a:ext uri="{FF2B5EF4-FFF2-40B4-BE49-F238E27FC236}">
                    <a16:creationId xmlns:a16="http://schemas.microsoft.com/office/drawing/2014/main" id="{4B64903A-14A8-4351-B4EB-02D797511F2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5268049" y="2666216"/>
                <a:ext cx="1" cy="10779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7845EB-A7CF-45A9-8499-97DF756911C7}"/>
                  </a:ext>
                </a:extLst>
              </p:cNvPr>
              <p:cNvSpPr txBox="1"/>
              <p:nvPr/>
            </p:nvSpPr>
            <p:spPr>
              <a:xfrm>
                <a:off x="5296628" y="2405567"/>
                <a:ext cx="742150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endParaRPr lang="ru-RU" sz="24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58F011-6232-470F-AB0E-0B323D15E9F0}"/>
                  </a:ext>
                </a:extLst>
              </p:cNvPr>
              <p:cNvSpPr txBox="1"/>
              <p:nvPr/>
            </p:nvSpPr>
            <p:spPr>
              <a:xfrm>
                <a:off x="6411640" y="3304187"/>
                <a:ext cx="510515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6DBABFE-A5BE-43C2-8948-BB3FD695F88F}"/>
                  </a:ext>
                </a:extLst>
              </p:cNvPr>
              <p:cNvSpPr txBox="1"/>
              <p:nvPr/>
            </p:nvSpPr>
            <p:spPr>
              <a:xfrm>
                <a:off x="5470913" y="4639963"/>
                <a:ext cx="1841167" cy="52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(М+</a:t>
                </a:r>
                <a:r>
                  <a:rPr lang="en-US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ru-RU" sz="2800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US" sz="2800" i="1" kern="1200" dirty="0">
                    <a:solidFill>
                      <a:srgbClr val="000000"/>
                    </a:solidFill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ru-RU" sz="2800" dirty="0"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Прямая со стрелкой 24">
                <a:extLst>
                  <a:ext uri="{FF2B5EF4-FFF2-40B4-BE49-F238E27FC236}">
                    <a16:creationId xmlns:a16="http://schemas.microsoft.com/office/drawing/2014/main" id="{DBB05054-BA3B-4A1D-9532-1C8F519E14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1903" y="2405896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 стрелкой 25">
                <a:extLst>
                  <a:ext uri="{FF2B5EF4-FFF2-40B4-BE49-F238E27FC236}">
                    <a16:creationId xmlns:a16="http://schemas.microsoft.com/office/drawing/2014/main" id="{FEF97A99-1CF1-4406-BB18-5F211C7E53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1640" y="3304187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 стрелкой 27">
                <a:extLst>
                  <a:ext uri="{FF2B5EF4-FFF2-40B4-BE49-F238E27FC236}">
                    <a16:creationId xmlns:a16="http://schemas.microsoft.com/office/drawing/2014/main" id="{D5A3EE60-6627-4B5B-B642-462F398F1C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8144" y="4759231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Группа 37">
              <a:extLst>
                <a:ext uri="{FF2B5EF4-FFF2-40B4-BE49-F238E27FC236}">
                  <a16:creationId xmlns:a16="http://schemas.microsoft.com/office/drawing/2014/main" id="{E5E5E589-6227-44DF-93EF-75DB8F8FA75C}"/>
                </a:ext>
              </a:extLst>
            </p:cNvPr>
            <p:cNvGrpSpPr/>
            <p:nvPr/>
          </p:nvGrpSpPr>
          <p:grpSpPr>
            <a:xfrm>
              <a:off x="9782839" y="2959201"/>
              <a:ext cx="1143900" cy="523220"/>
              <a:chOff x="10653197" y="2798057"/>
              <a:chExt cx="1143900" cy="523220"/>
            </a:xfrm>
          </p:grpSpPr>
          <p:cxnSp>
            <p:nvCxnSpPr>
              <p:cNvPr id="39" name="Прямая со стрелкой 38">
                <a:extLst>
                  <a:ext uri="{FF2B5EF4-FFF2-40B4-BE49-F238E27FC236}">
                    <a16:creationId xmlns:a16="http://schemas.microsoft.com/office/drawing/2014/main" id="{CA7AF817-8359-4BF7-9BAA-6745E9ECF8CD}"/>
                  </a:ext>
                </a:extLst>
              </p:cNvPr>
              <p:cNvCxnSpPr/>
              <p:nvPr/>
            </p:nvCxnSpPr>
            <p:spPr>
              <a:xfrm>
                <a:off x="10653197" y="3280779"/>
                <a:ext cx="11439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941D4D15-8C8F-43F1-9970-E4FB7830749E}"/>
                      </a:ext>
                    </a:extLst>
                  </p:cNvPr>
                  <p:cNvSpPr txBox="1"/>
                  <p:nvPr/>
                </p:nvSpPr>
                <p:spPr>
                  <a:xfrm>
                    <a:off x="10829222" y="2798057"/>
                    <a:ext cx="753353" cy="52322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2800" i="1" dirty="0" smtClean="0">
                              <a:latin typeface="Georgia" panose="02040502050405020303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oMath>
                      </m:oMathPara>
                    </a14:m>
                    <a:endParaRPr lang="ru-RU" sz="2800" dirty="0"/>
                  </a:p>
                </p:txBody>
              </p:sp>
            </mc:Choice>
            <mc:Fallback xmlns="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78B02C8B-81DD-45B7-A7CF-F6D9B60939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29222" y="2798057"/>
                    <a:ext cx="753353" cy="5232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1" name="Прямая со стрелкой 40">
                <a:extLst>
                  <a:ext uri="{FF2B5EF4-FFF2-40B4-BE49-F238E27FC236}">
                    <a16:creationId xmlns:a16="http://schemas.microsoft.com/office/drawing/2014/main" id="{AE6C9AFA-FA1F-4DE2-B704-B3B665CB5F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25512" y="2949602"/>
                <a:ext cx="32187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Прямая со стрелкой 50">
              <a:extLst>
                <a:ext uri="{FF2B5EF4-FFF2-40B4-BE49-F238E27FC236}">
                  <a16:creationId xmlns:a16="http://schemas.microsoft.com/office/drawing/2014/main" id="{F1E47E30-8F45-4BBD-B247-B6FE57F0ED33}"/>
                </a:ext>
              </a:extLst>
            </p:cNvPr>
            <p:cNvCxnSpPr>
              <a:cxnSpLocks/>
            </p:cNvCxnSpPr>
            <p:nvPr/>
          </p:nvCxnSpPr>
          <p:spPr>
            <a:xfrm>
              <a:off x="5906363" y="4825890"/>
              <a:ext cx="6086854" cy="1325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 стрелкой 54">
              <a:extLst>
                <a:ext uri="{FF2B5EF4-FFF2-40B4-BE49-F238E27FC236}">
                  <a16:creationId xmlns:a16="http://schemas.microsoft.com/office/drawing/2014/main" id="{68924389-7B86-4069-8477-B7CEA24AAC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0489" y="2127973"/>
              <a:ext cx="0" cy="271116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514BD57-FF89-408B-BA56-D5B32C9D76FA}"/>
                </a:ext>
              </a:extLst>
            </p:cNvPr>
            <p:cNvSpPr txBox="1"/>
            <p:nvPr/>
          </p:nvSpPr>
          <p:spPr>
            <a:xfrm>
              <a:off x="5574243" y="1984769"/>
              <a:ext cx="554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у</a:t>
              </a:r>
              <a:endParaRPr lang="ru-RU" sz="3200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308FEB8-A431-4225-824A-669D6528B467}"/>
                </a:ext>
              </a:extLst>
            </p:cNvPr>
            <p:cNvSpPr txBox="1"/>
            <p:nvPr/>
          </p:nvSpPr>
          <p:spPr>
            <a:xfrm>
              <a:off x="11807641" y="4354281"/>
              <a:ext cx="7910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Georgia" panose="02040502050405020303" pitchFamily="18" charset="0"/>
                </a:rPr>
                <a:t>х</a:t>
              </a:r>
              <a:endParaRPr lang="ru-RU" sz="3200" dirty="0"/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4EEA682C-BEB0-4336-855A-8194295F2B01}"/>
              </a:ext>
            </a:extLst>
          </p:cNvPr>
          <p:cNvGrpSpPr/>
          <p:nvPr/>
        </p:nvGrpSpPr>
        <p:grpSpPr>
          <a:xfrm>
            <a:off x="576998" y="1550258"/>
            <a:ext cx="5373491" cy="651460"/>
            <a:chOff x="576998" y="1550258"/>
            <a:chExt cx="5373491" cy="651460"/>
          </a:xfrm>
        </p:grpSpPr>
        <p:grpSp>
          <p:nvGrpSpPr>
            <p:cNvPr id="45" name="Группа 44">
              <a:extLst>
                <a:ext uri="{FF2B5EF4-FFF2-40B4-BE49-F238E27FC236}">
                  <a16:creationId xmlns:a16="http://schemas.microsoft.com/office/drawing/2014/main" id="{52E99A7F-7730-4C9F-BB27-D93DF56A48B1}"/>
                </a:ext>
              </a:extLst>
            </p:cNvPr>
            <p:cNvGrpSpPr/>
            <p:nvPr/>
          </p:nvGrpSpPr>
          <p:grpSpPr>
            <a:xfrm>
              <a:off x="576998" y="1550258"/>
              <a:ext cx="5373491" cy="651460"/>
              <a:chOff x="560022" y="1241703"/>
              <a:chExt cx="5213725" cy="651460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5E90266-9F9A-4A67-8BC6-B9ACF7FCF16F}"/>
                  </a:ext>
                </a:extLst>
              </p:cNvPr>
              <p:cNvSpPr txBox="1"/>
              <p:nvPr/>
            </p:nvSpPr>
            <p:spPr>
              <a:xfrm>
                <a:off x="560022" y="1241703"/>
                <a:ext cx="5213725" cy="6514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(M</a:t>
                </a:r>
                <a:r>
                  <a:rPr lang="ru-RU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3600" i="1" dirty="0"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m)</a:t>
                </a:r>
                <a:r>
                  <a:rPr lang="en-US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a= (</a:t>
                </a:r>
                <a:r>
                  <a:rPr lang="en-US" sz="3600" i="1" kern="1200" dirty="0" err="1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M+m</a:t>
                </a:r>
                <a:r>
                  <a:rPr lang="en-US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3600" i="1" kern="1200" dirty="0" err="1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g+N</a:t>
                </a:r>
                <a:r>
                  <a:rPr lang="ru-RU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3600" i="1" kern="1200" dirty="0">
                    <a:effectLst/>
                    <a:latin typeface="Georgia" panose="020405020504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7" name="Прямая со стрелкой 46">
                <a:extLst>
                  <a:ext uri="{FF2B5EF4-FFF2-40B4-BE49-F238E27FC236}">
                    <a16:creationId xmlns:a16="http://schemas.microsoft.com/office/drawing/2014/main" id="{2DB63304-D654-4F01-BAA8-BA67012493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4297" y="1341257"/>
                <a:ext cx="321871" cy="0"/>
              </a:xfrm>
              <a:prstGeom prst="straightConnector1">
                <a:avLst/>
              </a:prstGeom>
              <a:ln w="28575">
                <a:noFill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 стрелкой 47">
                <a:extLst>
                  <a:ext uri="{FF2B5EF4-FFF2-40B4-BE49-F238E27FC236}">
                    <a16:creationId xmlns:a16="http://schemas.microsoft.com/office/drawing/2014/main" id="{5CCB4464-DCD0-4D25-833B-8B600F8BCA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0459" y="1322562"/>
                <a:ext cx="321871" cy="0"/>
              </a:xfrm>
              <a:prstGeom prst="straightConnector1">
                <a:avLst/>
              </a:prstGeom>
              <a:ln w="28575">
                <a:noFill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 стрелкой 48">
                <a:extLst>
                  <a:ext uri="{FF2B5EF4-FFF2-40B4-BE49-F238E27FC236}">
                    <a16:creationId xmlns:a16="http://schemas.microsoft.com/office/drawing/2014/main" id="{D0AB4CDC-70C6-4C3C-8245-E00B471C3F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13936" y="1282805"/>
                <a:ext cx="321871" cy="0"/>
              </a:xfrm>
              <a:prstGeom prst="straightConnector1">
                <a:avLst/>
              </a:prstGeom>
              <a:ln w="28575">
                <a:noFill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Прямая со стрелкой 49">
              <a:extLst>
                <a:ext uri="{FF2B5EF4-FFF2-40B4-BE49-F238E27FC236}">
                  <a16:creationId xmlns:a16="http://schemas.microsoft.com/office/drawing/2014/main" id="{EDDCD838-1820-493A-B966-09EDAEEA21EA}"/>
                </a:ext>
              </a:extLst>
            </p:cNvPr>
            <p:cNvCxnSpPr>
              <a:cxnSpLocks/>
            </p:cNvCxnSpPr>
            <p:nvPr/>
          </p:nvCxnSpPr>
          <p:spPr>
            <a:xfrm>
              <a:off x="2033204" y="164981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>
              <a:extLst>
                <a:ext uri="{FF2B5EF4-FFF2-40B4-BE49-F238E27FC236}">
                  <a16:creationId xmlns:a16="http://schemas.microsoft.com/office/drawing/2014/main" id="{6DC3D050-737F-4B91-8D6B-ABCDFF3B247B}"/>
                </a:ext>
              </a:extLst>
            </p:cNvPr>
            <p:cNvCxnSpPr>
              <a:cxnSpLocks/>
            </p:cNvCxnSpPr>
            <p:nvPr/>
          </p:nvCxnSpPr>
          <p:spPr>
            <a:xfrm>
              <a:off x="4932171" y="164981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>
              <a:extLst>
                <a:ext uri="{FF2B5EF4-FFF2-40B4-BE49-F238E27FC236}">
                  <a16:creationId xmlns:a16="http://schemas.microsoft.com/office/drawing/2014/main" id="{4D6CD13D-4092-44FD-A3CC-4F9B3E3C67D8}"/>
                </a:ext>
              </a:extLst>
            </p:cNvPr>
            <p:cNvCxnSpPr>
              <a:cxnSpLocks/>
            </p:cNvCxnSpPr>
            <p:nvPr/>
          </p:nvCxnSpPr>
          <p:spPr>
            <a:xfrm>
              <a:off x="4225926" y="164981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>
              <a:extLst>
                <a:ext uri="{FF2B5EF4-FFF2-40B4-BE49-F238E27FC236}">
                  <a16:creationId xmlns:a16="http://schemas.microsoft.com/office/drawing/2014/main" id="{EA4C6476-C210-4ADC-B43C-ADE1262671ED}"/>
                </a:ext>
              </a:extLst>
            </p:cNvPr>
            <p:cNvCxnSpPr>
              <a:cxnSpLocks/>
            </p:cNvCxnSpPr>
            <p:nvPr/>
          </p:nvCxnSpPr>
          <p:spPr>
            <a:xfrm>
              <a:off x="5548393" y="1649812"/>
              <a:ext cx="32187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031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F854B6-ED1A-40F8-AD6E-EB9FE5624A6A}"/>
              </a:ext>
            </a:extLst>
          </p:cNvPr>
          <p:cNvSpPr txBox="1"/>
          <p:nvPr/>
        </p:nvSpPr>
        <p:spPr>
          <a:xfrm>
            <a:off x="1052786" y="296607"/>
            <a:ext cx="93196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Как будет меняться ситуация, </a:t>
            </a:r>
          </a:p>
          <a:p>
            <a:r>
              <a:rPr lang="ru-RU" sz="3200" dirty="0">
                <a:latin typeface="Georgia" panose="02040502050405020303" pitchFamily="18" charset="0"/>
              </a:rPr>
              <a:t>если внешняя сила будет увеличиваться?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23280-681A-4BDC-8B92-DC7F6E3E25BB}"/>
              </a:ext>
            </a:extLst>
          </p:cNvPr>
          <p:cNvSpPr txBox="1"/>
          <p:nvPr/>
        </p:nvSpPr>
        <p:spPr>
          <a:xfrm>
            <a:off x="940610" y="1920271"/>
            <a:ext cx="1031019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На гладкой горизонтальной поверхности стола лежит книга массой М=600г, на ней – блокнот массой </a:t>
            </a:r>
            <a:r>
              <a:rPr lang="en-US" sz="2800" dirty="0">
                <a:latin typeface="Georgia" panose="02040502050405020303" pitchFamily="18" charset="0"/>
              </a:rPr>
              <a:t>m=</a:t>
            </a:r>
            <a:r>
              <a:rPr lang="ru-RU" sz="2800" dirty="0">
                <a:latin typeface="Georgia" panose="02040502050405020303" pitchFamily="18" charset="0"/>
              </a:rPr>
              <a:t> 150г. Блокнот начинают тянуть в горизонтальном направлении с некоторой силой </a:t>
            </a:r>
            <a:r>
              <a:rPr lang="en-US" sz="2800" dirty="0">
                <a:latin typeface="Georgia" panose="02040502050405020303" pitchFamily="18" charset="0"/>
              </a:rPr>
              <a:t>F=</a:t>
            </a:r>
            <a:r>
              <a:rPr lang="ru-RU" sz="2800" dirty="0">
                <a:latin typeface="Georgia" panose="02040502050405020303" pitchFamily="18" charset="0"/>
              </a:rPr>
              <a:t>1</a:t>
            </a:r>
            <a:r>
              <a:rPr lang="en-US" sz="2800" dirty="0">
                <a:latin typeface="Georgia" panose="02040502050405020303" pitchFamily="18" charset="0"/>
              </a:rPr>
              <a:t>H</a:t>
            </a:r>
            <a:r>
              <a:rPr lang="ru-RU" sz="2800" dirty="0">
                <a:latin typeface="Georgia" panose="02040502050405020303" pitchFamily="18" charset="0"/>
              </a:rPr>
              <a:t>.</a:t>
            </a:r>
            <a:r>
              <a:rPr lang="en-US" sz="2800" dirty="0">
                <a:latin typeface="Georgia" panose="02040502050405020303" pitchFamily="18" charset="0"/>
              </a:rPr>
              <a:t> </a:t>
            </a:r>
            <a:r>
              <a:rPr lang="ru-RU" sz="2800" dirty="0">
                <a:latin typeface="Georgia" panose="02040502050405020303" pitchFamily="18" charset="0"/>
              </a:rPr>
              <a:t>С каким ускорением начнет двигаться при этом книга относительно поверхности стола, если коэффициент трения скольжения между блокнотом и книгой 0,4? Ответ округлите до десятых.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60B7DBC-AC07-445C-B444-BE72C515F492}"/>
              </a:ext>
            </a:extLst>
          </p:cNvPr>
          <p:cNvGrpSpPr/>
          <p:nvPr/>
        </p:nvGrpSpPr>
        <p:grpSpPr>
          <a:xfrm>
            <a:off x="2292626" y="5407428"/>
            <a:ext cx="7606748" cy="999520"/>
            <a:chOff x="1961322" y="3508663"/>
            <a:chExt cx="7606748" cy="999520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BE1A2197-E2DA-4D26-9FB9-4E6F50786899}"/>
                </a:ext>
              </a:extLst>
            </p:cNvPr>
            <p:cNvSpPr/>
            <p:nvPr/>
          </p:nvSpPr>
          <p:spPr>
            <a:xfrm>
              <a:off x="3379305" y="3969026"/>
              <a:ext cx="4837043" cy="2517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4D3629E-5B8F-4B8B-BA7D-472F02F638A4}"/>
                </a:ext>
              </a:extLst>
            </p:cNvPr>
            <p:cNvSpPr/>
            <p:nvPr/>
          </p:nvSpPr>
          <p:spPr>
            <a:xfrm>
              <a:off x="4737652" y="3578088"/>
              <a:ext cx="1060174" cy="3884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C6799D7C-AA6C-4D9A-8F0D-9F4AC4506344}"/>
                </a:ext>
              </a:extLst>
            </p:cNvPr>
            <p:cNvCxnSpPr/>
            <p:nvPr/>
          </p:nvCxnSpPr>
          <p:spPr>
            <a:xfrm>
              <a:off x="2252870" y="4259704"/>
              <a:ext cx="7315200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8D681413-F924-4851-B407-772598AF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6132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6562F728-B3C9-4E2F-86B3-4C4CCDBEC1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2307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5C2922AA-3A3B-4B69-A852-580D852081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49796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id="{421D0A9B-780E-4821-81EA-C0037C368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85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866C1AB8-FC30-4C2B-9BCB-0E41D07D2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4774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1332125B-1403-45E8-9AAE-448ED4372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2263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C57B408B-941B-4574-BACC-4B16E893A1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9752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F6387196-5F3D-4D55-9E5E-4BF241772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7241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6581CBA5-8FAE-4DCA-A031-B1D60E86F3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4730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62C15EB3-D3D3-413E-ACA5-426CF4EA86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219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FE186D1-0889-4273-B487-5D6BD630F1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09708" y="4246452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357C419A-4C06-441E-9388-5DE3F49EB4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7192" y="4276269"/>
              <a:ext cx="318052" cy="231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>
              <a:extLst>
                <a:ext uri="{FF2B5EF4-FFF2-40B4-BE49-F238E27FC236}">
                  <a16:creationId xmlns:a16="http://schemas.microsoft.com/office/drawing/2014/main" id="{24627286-97B1-44CB-950A-C6EFE7CCE921}"/>
                </a:ext>
              </a:extLst>
            </p:cNvPr>
            <p:cNvCxnSpPr/>
            <p:nvPr/>
          </p:nvCxnSpPr>
          <p:spPr>
            <a:xfrm>
              <a:off x="5764402" y="3763619"/>
              <a:ext cx="11439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86AC18-DE79-4F1F-80B3-27EAB183EDE2}"/>
                </a:ext>
              </a:extLst>
            </p:cNvPr>
            <p:cNvSpPr txBox="1"/>
            <p:nvPr/>
          </p:nvSpPr>
          <p:spPr>
            <a:xfrm>
              <a:off x="8228097" y="3711469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3F79B8-803D-48C5-9C9E-2FB67A3B00B5}"/>
                </a:ext>
              </a:extLst>
            </p:cNvPr>
            <p:cNvSpPr txBox="1"/>
            <p:nvPr/>
          </p:nvSpPr>
          <p:spPr>
            <a:xfrm>
              <a:off x="4811445" y="3508663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</a:t>
              </a:r>
              <a:endParaRPr lang="ru-RU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ABFDA70-8E90-4A2C-914C-1D627B5DC9C6}"/>
              </a:ext>
            </a:extLst>
          </p:cNvPr>
          <p:cNvSpPr txBox="1"/>
          <p:nvPr/>
        </p:nvSpPr>
        <p:spPr>
          <a:xfrm>
            <a:off x="6868545" y="5156347"/>
            <a:ext cx="61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Georgia" panose="02040502050405020303" pitchFamily="18" charset="0"/>
              </a:rPr>
              <a:t>F</a:t>
            </a:r>
            <a:endParaRPr lang="ru-RU" dirty="0"/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6FCCD41F-108C-4A8C-88F8-D8E673221985}"/>
              </a:ext>
            </a:extLst>
          </p:cNvPr>
          <p:cNvCxnSpPr>
            <a:cxnSpLocks/>
          </p:cNvCxnSpPr>
          <p:nvPr/>
        </p:nvCxnSpPr>
        <p:spPr>
          <a:xfrm>
            <a:off x="6917735" y="5156347"/>
            <a:ext cx="3218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C699A6A-5FF3-42FA-9E38-938115A9F309}"/>
              </a:ext>
            </a:extLst>
          </p:cNvPr>
          <p:cNvSpPr txBox="1"/>
          <p:nvPr/>
        </p:nvSpPr>
        <p:spPr>
          <a:xfrm>
            <a:off x="4864454" y="1301522"/>
            <a:ext cx="1378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№4</a:t>
            </a:r>
          </a:p>
        </p:txBody>
      </p:sp>
    </p:spTree>
    <p:extLst>
      <p:ext uri="{BB962C8B-B14F-4D97-AF65-F5344CB8AC3E}">
        <p14:creationId xmlns:p14="http://schemas.microsoft.com/office/powerpoint/2010/main" val="20157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981</TotalTime>
  <Words>1159</Words>
  <Application>Microsoft Office PowerPoint</Application>
  <PresentationFormat>Широкоэкранный</PresentationFormat>
  <Paragraphs>247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Georgia</vt:lpstr>
      <vt:lpstr>Тема Office</vt:lpstr>
      <vt:lpstr>Решение  задач  на силу трения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Tyamusheva Marina</dc:creator>
  <cp:lastModifiedBy>Tyamusheva Marina</cp:lastModifiedBy>
  <cp:revision>30</cp:revision>
  <dcterms:created xsi:type="dcterms:W3CDTF">2021-11-21T10:23:32Z</dcterms:created>
  <dcterms:modified xsi:type="dcterms:W3CDTF">2023-12-06T17:12:13Z</dcterms:modified>
</cp:coreProperties>
</file>