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6" r:id="rId18"/>
    <p:sldId id="277" r:id="rId19"/>
    <p:sldId id="278" r:id="rId20"/>
    <p:sldId id="272" r:id="rId21"/>
    <p:sldId id="274" r:id="rId22"/>
    <p:sldId id="275" r:id="rId23"/>
    <p:sldId id="279" r:id="rId24"/>
    <p:sldId id="280" r:id="rId25"/>
    <p:sldId id="281" r:id="rId26"/>
    <p:sldId id="282" r:id="rId2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234536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82787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39918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65027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89218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24868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86820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257493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6878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257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22061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DA6B61-6202-48BA-B198-5FAF3E35EB90}" type="datetimeFigureOut">
              <a:rPr lang="ru-RU" smtClean="0"/>
              <a:t>17.11.2022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25B615-2B74-433E-A23F-91706FC2AE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770406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9941068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5.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dirty="0" smtClean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Озвучьте </a:t>
            </a: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свой заказ в кафе, если из предложенных в меню блюд вы выбрали</a:t>
            </a:r>
            <a:r>
              <a:rPr lang="ru-RU" dirty="0" smtClean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:</a:t>
            </a:r>
            <a:endParaRPr lang="ru-RU" sz="2400" dirty="0" smtClean="0">
              <a:ea typeface="Times New Roman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Суп из щавеля</a:t>
            </a:r>
            <a:r>
              <a:rPr lang="ru-RU" dirty="0" smtClean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;</a:t>
            </a:r>
            <a:endParaRPr lang="ru-RU" sz="2400" dirty="0" smtClean="0">
              <a:ea typeface="Times New Roman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Салат из свеклы</a:t>
            </a:r>
            <a:r>
              <a:rPr lang="ru-RU" dirty="0" smtClean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;</a:t>
            </a:r>
            <a:endParaRPr lang="ru-RU" sz="2400" dirty="0" smtClean="0">
              <a:ea typeface="Times New Roman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sz="24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 </a:t>
            </a:r>
            <a:r>
              <a:rPr lang="ru-RU" sz="2400" dirty="0" smtClean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    </a:t>
            </a: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Тефтели;</a:t>
            </a:r>
            <a:endParaRPr lang="ru-RU" sz="2400" dirty="0"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Блинчики с творогом и сливовым вареньем.</a:t>
            </a:r>
            <a:endParaRPr lang="ru-RU" sz="2400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b="1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                                                         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459038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>
            <a:normAutofit/>
          </a:bodyPr>
          <a:lstStyle/>
          <a:p>
            <a:pPr marL="0" lv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Озвучьте свой заказ в кафе, если из предложенных в меню блюд вы выбрали:</a:t>
            </a:r>
            <a:endParaRPr lang="ru-RU" sz="1900" dirty="0">
              <a:solidFill>
                <a:prstClr val="black"/>
              </a:solidFill>
              <a:ea typeface="Times New Roman"/>
              <a:cs typeface="Times New Roman"/>
            </a:endParaRPr>
          </a:p>
          <a:p>
            <a:pPr marL="0" lv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Суп из щавеля;</a:t>
            </a:r>
            <a:endParaRPr lang="ru-RU" sz="1900" dirty="0">
              <a:solidFill>
                <a:prstClr val="black"/>
              </a:solidFill>
              <a:ea typeface="Times New Roman"/>
              <a:cs typeface="Times New Roman"/>
            </a:endParaRPr>
          </a:p>
          <a:p>
            <a:pPr marL="0" lv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Салат из свеклы;</a:t>
            </a:r>
            <a:endParaRPr lang="ru-RU" sz="1900" dirty="0">
              <a:solidFill>
                <a:prstClr val="black"/>
              </a:solidFill>
              <a:ea typeface="Times New Roman"/>
              <a:cs typeface="Times New Roman"/>
            </a:endParaRPr>
          </a:p>
          <a:p>
            <a:pPr marL="0" lv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sz="19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     </a:t>
            </a: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Тефтели;</a:t>
            </a:r>
            <a:endParaRPr lang="ru-RU" sz="1900" dirty="0">
              <a:solidFill>
                <a:prstClr val="black"/>
              </a:solidFill>
              <a:ea typeface="Calibri"/>
              <a:cs typeface="Times New Roman"/>
            </a:endParaRPr>
          </a:p>
          <a:p>
            <a:pPr marL="0" lv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Блинчики с творогом и сливовым вареньем.</a:t>
            </a:r>
            <a:endParaRPr lang="ru-RU" sz="1900" dirty="0">
              <a:solidFill>
                <a:prstClr val="black"/>
              </a:solidFill>
              <a:ea typeface="Calibri"/>
              <a:cs typeface="Times New Roman"/>
            </a:endParaRPr>
          </a:p>
          <a:p>
            <a:pPr lvl="0">
              <a:lnSpc>
                <a:spcPct val="115000"/>
              </a:lnSpc>
              <a:spcAft>
                <a:spcPts val="1000"/>
              </a:spcAft>
            </a:pPr>
            <a:r>
              <a:rPr lang="ru-RU" sz="2500" b="1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                                                            </a:t>
            </a: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Ответ: (Суп из </a:t>
            </a:r>
            <a:r>
              <a:rPr lang="ru-RU" sz="2500" dirty="0" err="1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щавЕля</a:t>
            </a: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; салат из </a:t>
            </a:r>
            <a:r>
              <a:rPr lang="ru-RU" sz="2500" dirty="0" err="1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свЁклы</a:t>
            </a: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; </a:t>
            </a:r>
            <a:r>
              <a:rPr lang="ru-RU" sz="2500" dirty="0" err="1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тЕфтели</a:t>
            </a: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; блинчики с </a:t>
            </a:r>
            <a:r>
              <a:rPr lang="ru-RU" sz="2500" dirty="0" err="1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творогОм</a:t>
            </a: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 и </a:t>
            </a:r>
            <a:r>
              <a:rPr lang="ru-RU" sz="2500" dirty="0" err="1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слИвовым</a:t>
            </a:r>
            <a:r>
              <a:rPr lang="ru-RU" sz="2500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 вареньем)</a:t>
            </a:r>
            <a:endParaRPr lang="ru-RU" sz="1900" dirty="0">
              <a:solidFill>
                <a:prstClr val="black"/>
              </a:solidFill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3505957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6.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Окончился спектакль. Зал зааплодировал. Вдруг мой сосед стал кричать: «Бис!». Я ему объяснил, что так кричать нельзя. Почему?</a:t>
            </a:r>
            <a:endParaRPr lang="ru-RU" sz="2400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                                                                      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5011920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Окончился спектакль. Зал зааплодировал. Вдруг мой сосед стал кричать: «Бис!». Я ему объяснил, что так кричать нельзя. Почему?</a:t>
            </a:r>
            <a:endParaRPr lang="ru-RU" sz="2400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                                                                      Ответ: («Бис» — в переводе с </a:t>
            </a:r>
            <a:r>
              <a:rPr lang="ru-RU" dirty="0" err="1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фрацузского</a:t>
            </a: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 «повторить». Повторить спектакль нельзя.)</a:t>
            </a:r>
            <a:endParaRPr lang="ru-RU" sz="2400" dirty="0"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2961654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342900" lvl="0" indent="-342900">
              <a:spcBef>
                <a:spcPct val="20000"/>
              </a:spcBef>
              <a:spcAft>
                <a:spcPts val="750"/>
              </a:spcAft>
            </a:pPr>
            <a:r>
              <a:rPr lang="ru-RU" sz="2000" b="1" i="1" dirty="0">
                <a:solidFill>
                  <a:srgbClr val="333333"/>
                </a:solidFill>
                <a:latin typeface="Helvetica"/>
                <a:ea typeface="Times New Roman"/>
                <a:cs typeface="+mn-cs"/>
              </a:rPr>
              <a:t>Блиц «Старое – новое»</a:t>
            </a:r>
            <a:r>
              <a:rPr lang="ru-RU" sz="2500" dirty="0">
                <a:solidFill>
                  <a:prstClr val="black"/>
                </a:solidFill>
                <a:latin typeface="Times New Roman"/>
                <a:ea typeface="Times New Roman"/>
                <a:cs typeface="+mn-cs"/>
              </a:rPr>
              <a:t/>
            </a:r>
            <a:br>
              <a:rPr lang="ru-RU" sz="2500" dirty="0">
                <a:solidFill>
                  <a:prstClr val="black"/>
                </a:solidFill>
                <a:latin typeface="Times New Roman"/>
                <a:ea typeface="Times New Roman"/>
                <a:cs typeface="+mn-cs"/>
              </a:rPr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rmAutofit fontScale="85000" lnSpcReduction="20000"/>
          </a:bodyPr>
          <a:lstStyle/>
          <a:p>
            <a:pPr>
              <a:spcAft>
                <a:spcPts val="750"/>
              </a:spcAft>
            </a:pPr>
            <a:r>
              <a:rPr lang="ru-RU" i="1" dirty="0" err="1" smtClean="0">
                <a:solidFill>
                  <a:srgbClr val="333333"/>
                </a:solidFill>
                <a:latin typeface="Helvetica"/>
                <a:ea typeface="Times New Roman"/>
              </a:rPr>
              <a:t>Л.В.Успенский</a:t>
            </a:r>
            <a:r>
              <a:rPr lang="ru-RU" i="1" dirty="0" smtClean="0">
                <a:solidFill>
                  <a:srgbClr val="333333"/>
                </a:solidFill>
                <a:latin typeface="Helvetica"/>
                <a:ea typeface="Times New Roman"/>
              </a:rPr>
              <a:t> 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Times New Roman"/>
              </a:rPr>
              <a:t>писал: «Каждое слово может в языке получать два, три и еще многие значения, но некоторые значения лишь временно и случайно связываются со словами, другие же навсегда соединяются с ними и придают им совершенно новый смысл; они делают их новыми словами». Задание: определить лексическое значение:</a:t>
            </a:r>
            <a:endParaRPr lang="ru-RU" sz="4000" dirty="0">
              <a:latin typeface="Times New Roman"/>
              <a:ea typeface="Times New Roman"/>
            </a:endParaRPr>
          </a:p>
          <a:p>
            <a:pPr marL="0" indent="0">
              <a:spcAft>
                <a:spcPts val="750"/>
              </a:spcAft>
              <a:buNone/>
            </a:pPr>
            <a:r>
              <a:rPr lang="ru-RU" i="1" dirty="0">
                <a:solidFill>
                  <a:srgbClr val="333333"/>
                </a:solidFill>
                <a:latin typeface="Helvetica"/>
                <a:ea typeface="Times New Roman"/>
              </a:rPr>
              <a:t>• </a:t>
            </a:r>
            <a:r>
              <a:rPr lang="ru-RU" b="1" i="1" dirty="0">
                <a:solidFill>
                  <a:srgbClr val="333333"/>
                </a:solidFill>
                <a:latin typeface="Helvetica"/>
                <a:ea typeface="Times New Roman"/>
              </a:rPr>
              <a:t>Раньше этим словом называли хозяина постоялого двора, сейчас – работник, поддерживающий порядок во дворе и на улице.</a:t>
            </a:r>
            <a:endParaRPr lang="ru-RU" sz="4000" b="1" dirty="0">
              <a:latin typeface="Times New Roman"/>
              <a:ea typeface="Times New Roman"/>
            </a:endParaRPr>
          </a:p>
          <a:p>
            <a:pPr marL="0" indent="0">
              <a:spcAft>
                <a:spcPts val="750"/>
              </a:spcAft>
              <a:buNone/>
            </a:pPr>
            <a:r>
              <a:rPr lang="ru-RU" i="1" dirty="0" smtClean="0">
                <a:solidFill>
                  <a:srgbClr val="333333"/>
                </a:solidFill>
                <a:latin typeface="Helvetica"/>
                <a:ea typeface="Times New Roman"/>
              </a:rPr>
              <a:t>.</a:t>
            </a:r>
            <a:endParaRPr lang="ru-RU" sz="4000" dirty="0">
              <a:effectLst/>
              <a:latin typeface="Times New Roman"/>
              <a:ea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68766141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342900" lvl="0" indent="-342900">
              <a:spcBef>
                <a:spcPct val="20000"/>
              </a:spcBef>
              <a:spcAft>
                <a:spcPts val="750"/>
              </a:spcAft>
            </a:pPr>
            <a:r>
              <a:rPr lang="ru-RU" sz="2000" b="1" i="1" dirty="0">
                <a:solidFill>
                  <a:srgbClr val="333333"/>
                </a:solidFill>
                <a:latin typeface="Helvetica"/>
                <a:ea typeface="Times New Roman"/>
                <a:cs typeface="+mn-cs"/>
              </a:rPr>
              <a:t>Блиц «Старое – новое»</a:t>
            </a:r>
            <a:r>
              <a:rPr lang="ru-RU" sz="2500" dirty="0">
                <a:solidFill>
                  <a:prstClr val="black"/>
                </a:solidFill>
                <a:latin typeface="Times New Roman"/>
                <a:ea typeface="Times New Roman"/>
                <a:cs typeface="+mn-cs"/>
              </a:rPr>
              <a:t/>
            </a:r>
            <a:br>
              <a:rPr lang="ru-RU" sz="2500" dirty="0">
                <a:solidFill>
                  <a:prstClr val="black"/>
                </a:solidFill>
                <a:latin typeface="Times New Roman"/>
                <a:ea typeface="Times New Roman"/>
                <a:cs typeface="+mn-cs"/>
              </a:rPr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 fontScale="85000" lnSpcReduction="10000"/>
          </a:bodyPr>
          <a:lstStyle/>
          <a:p>
            <a:pPr>
              <a:spcAft>
                <a:spcPts val="750"/>
              </a:spcAft>
            </a:pPr>
            <a:r>
              <a:rPr lang="ru-RU" i="1" dirty="0" err="1" smtClean="0">
                <a:solidFill>
                  <a:srgbClr val="333333"/>
                </a:solidFill>
                <a:latin typeface="Helvetica"/>
                <a:ea typeface="Times New Roman"/>
              </a:rPr>
              <a:t>Л.В.Успенский</a:t>
            </a:r>
            <a:r>
              <a:rPr lang="ru-RU" i="1" dirty="0" smtClean="0">
                <a:solidFill>
                  <a:srgbClr val="333333"/>
                </a:solidFill>
                <a:latin typeface="Helvetica"/>
                <a:ea typeface="Times New Roman"/>
              </a:rPr>
              <a:t> 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Times New Roman"/>
              </a:rPr>
              <a:t>писал: «Каждое слово может в языке получать два, три и еще многие значения, но некоторые значения лишь временно и случайно связываются со словами, другие же навсегда соединяются с ними и придают им совершенно новый смысл; они делают их новыми словами». Задание: определить лексическое значение:</a:t>
            </a:r>
            <a:endParaRPr lang="ru-RU" sz="4000" dirty="0">
              <a:latin typeface="Times New Roman"/>
              <a:ea typeface="Times New Roman"/>
            </a:endParaRPr>
          </a:p>
          <a:p>
            <a:pPr marL="0" indent="0">
              <a:spcAft>
                <a:spcPts val="750"/>
              </a:spcAft>
              <a:buNone/>
            </a:pPr>
            <a:r>
              <a:rPr lang="ru-RU" i="1" dirty="0" smtClean="0">
                <a:solidFill>
                  <a:srgbClr val="333333"/>
                </a:solidFill>
                <a:latin typeface="Helvetica"/>
                <a:ea typeface="Times New Roman"/>
              </a:rPr>
              <a:t>•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Times New Roman"/>
              </a:rPr>
              <a:t> </a:t>
            </a:r>
            <a:r>
              <a:rPr lang="ru-RU" b="1" i="1" dirty="0">
                <a:solidFill>
                  <a:srgbClr val="333333"/>
                </a:solidFill>
                <a:latin typeface="Helvetica"/>
                <a:ea typeface="Times New Roman"/>
              </a:rPr>
              <a:t>Раньше - купец, торговец, преимущественно иностранный; сейчас – знакомый, которого принимаете в своем доме.</a:t>
            </a:r>
            <a:endParaRPr lang="ru-RU" sz="4000" b="1" dirty="0">
              <a:latin typeface="Times New Roman"/>
              <a:ea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5655505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342900" lvl="0" indent="-342900">
              <a:spcBef>
                <a:spcPct val="20000"/>
              </a:spcBef>
              <a:spcAft>
                <a:spcPts val="750"/>
              </a:spcAft>
            </a:pPr>
            <a:r>
              <a:rPr lang="ru-RU" sz="2000" b="1" i="1" dirty="0">
                <a:solidFill>
                  <a:srgbClr val="333333"/>
                </a:solidFill>
                <a:latin typeface="Helvetica"/>
                <a:ea typeface="Times New Roman"/>
                <a:cs typeface="+mn-cs"/>
              </a:rPr>
              <a:t>Блиц «Старое – новое»</a:t>
            </a:r>
            <a:r>
              <a:rPr lang="ru-RU" sz="2500" dirty="0">
                <a:solidFill>
                  <a:prstClr val="black"/>
                </a:solidFill>
                <a:latin typeface="Times New Roman"/>
                <a:ea typeface="Times New Roman"/>
                <a:cs typeface="+mn-cs"/>
              </a:rPr>
              <a:t/>
            </a:r>
            <a:br>
              <a:rPr lang="ru-RU" sz="2500" dirty="0">
                <a:solidFill>
                  <a:prstClr val="black"/>
                </a:solidFill>
                <a:latin typeface="Times New Roman"/>
                <a:ea typeface="Times New Roman"/>
                <a:cs typeface="+mn-cs"/>
              </a:rPr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 fontScale="85000" lnSpcReduction="10000"/>
          </a:bodyPr>
          <a:lstStyle/>
          <a:p>
            <a:pPr>
              <a:spcAft>
                <a:spcPts val="750"/>
              </a:spcAft>
            </a:pPr>
            <a:r>
              <a:rPr lang="ru-RU" i="1" dirty="0" err="1" smtClean="0">
                <a:solidFill>
                  <a:srgbClr val="333333"/>
                </a:solidFill>
                <a:latin typeface="Helvetica"/>
                <a:ea typeface="Times New Roman"/>
              </a:rPr>
              <a:t>Л.В.Успенский</a:t>
            </a:r>
            <a:r>
              <a:rPr lang="ru-RU" i="1" dirty="0" smtClean="0">
                <a:solidFill>
                  <a:srgbClr val="333333"/>
                </a:solidFill>
                <a:latin typeface="Helvetica"/>
                <a:ea typeface="Times New Roman"/>
              </a:rPr>
              <a:t> 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Times New Roman"/>
              </a:rPr>
              <a:t>писал: «Каждое слово может в языке получать два, три и еще многие значения, но некоторые значения лишь временно и случайно связываются со словами, другие же навсегда соединяются с ними и придают им совершенно новый смысл; они делают их новыми словами». Задание: определить лексическое значение:</a:t>
            </a:r>
            <a:endParaRPr lang="ru-RU" sz="4000" dirty="0">
              <a:latin typeface="Times New Roman"/>
              <a:ea typeface="Times New Roman"/>
            </a:endParaRPr>
          </a:p>
          <a:p>
            <a:pPr marL="0" indent="0">
              <a:spcAft>
                <a:spcPts val="750"/>
              </a:spcAft>
              <a:buNone/>
            </a:pPr>
            <a:r>
              <a:rPr lang="ru-RU" i="1" dirty="0" smtClean="0">
                <a:solidFill>
                  <a:srgbClr val="333333"/>
                </a:solidFill>
                <a:latin typeface="Helvetica"/>
                <a:ea typeface="Times New Roman"/>
              </a:rPr>
              <a:t>•</a:t>
            </a:r>
            <a:r>
              <a:rPr lang="ru-RU" b="1" i="1" dirty="0">
                <a:solidFill>
                  <a:srgbClr val="333333"/>
                </a:solidFill>
                <a:latin typeface="Helvetica"/>
                <a:ea typeface="Times New Roman"/>
              </a:rPr>
              <a:t> Раньше - человек, за плату получавший помещение и питание в чужой семье; сейчас - тот, кто живет на чужие средства.</a:t>
            </a:r>
            <a:endParaRPr lang="ru-RU" sz="4000" b="1" dirty="0">
              <a:latin typeface="Times New Roman"/>
              <a:ea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3131153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Блиц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spcAft>
                <a:spcPts val="750"/>
              </a:spcAft>
              <a:buNone/>
            </a:pPr>
            <a:r>
              <a:rPr lang="ru-RU" b="1" i="1" dirty="0" smtClean="0">
                <a:solidFill>
                  <a:srgbClr val="333333"/>
                </a:solidFill>
                <a:latin typeface="Helvetica"/>
                <a:ea typeface="Times New Roman"/>
              </a:rPr>
              <a:t> </a:t>
            </a:r>
            <a:r>
              <a:rPr lang="ru-RU" b="1" i="1" dirty="0">
                <a:solidFill>
                  <a:srgbClr val="333333"/>
                </a:solidFill>
                <a:latin typeface="Helvetica"/>
                <a:ea typeface="Times New Roman"/>
              </a:rPr>
              <a:t>«Жители города»</a:t>
            </a:r>
            <a:endParaRPr lang="ru-RU" sz="4000" dirty="0">
              <a:latin typeface="Times New Roman"/>
              <a:ea typeface="Times New Roman"/>
            </a:endParaRPr>
          </a:p>
          <a:p>
            <a:pPr>
              <a:spcAft>
                <a:spcPts val="750"/>
              </a:spcAf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Как будут называть жителей?</a:t>
            </a:r>
            <a:endParaRPr lang="ru-RU" sz="4000" dirty="0">
              <a:latin typeface="Times New Roman"/>
              <a:ea typeface="Times New Roman"/>
            </a:endParaRPr>
          </a:p>
          <a:p>
            <a:pPr lvl="0">
              <a:spcAft>
                <a:spcPts val="750"/>
              </a:spcAft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Нижнего Новгорода –</a:t>
            </a:r>
            <a:endParaRPr lang="ru-RU" sz="4000" dirty="0">
              <a:latin typeface="Times New Roman"/>
              <a:ea typeface="Times New Roman"/>
            </a:endParaRPr>
          </a:p>
          <a:p>
            <a:pPr lvl="0">
              <a:spcAft>
                <a:spcPts val="750"/>
              </a:spcAft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Курска -</a:t>
            </a:r>
            <a:endParaRPr lang="ru-RU" sz="4000" dirty="0">
              <a:latin typeface="Times New Roman"/>
              <a:ea typeface="Times New Roman"/>
            </a:endParaRPr>
          </a:p>
          <a:p>
            <a:pPr lvl="0">
              <a:spcAft>
                <a:spcPts val="750"/>
              </a:spcAft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Перми –</a:t>
            </a:r>
            <a:endParaRPr lang="ru-RU" sz="4000" dirty="0">
              <a:latin typeface="Times New Roman"/>
              <a:ea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4400915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spcAft>
                <a:spcPts val="750"/>
              </a:spcAft>
              <a:buNone/>
            </a:pPr>
            <a:r>
              <a:rPr lang="ru-RU" b="1" dirty="0">
                <a:solidFill>
                  <a:srgbClr val="333333"/>
                </a:solidFill>
                <a:latin typeface="Helvetica"/>
                <a:ea typeface="Times New Roman"/>
              </a:rPr>
              <a:t>1. В каком слове нет окончания?</a:t>
            </a:r>
            <a:endParaRPr lang="ru-RU" sz="4000" dirty="0">
              <a:latin typeface="Times New Roman"/>
              <a:ea typeface="Times New Roman"/>
            </a:endParaRPr>
          </a:p>
          <a:p>
            <a:pPr lvl="0">
              <a:spcAft>
                <a:spcPts val="750"/>
              </a:spcAft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Степной</a:t>
            </a:r>
            <a:endParaRPr lang="ru-RU" sz="4000" dirty="0">
              <a:latin typeface="Times New Roman"/>
              <a:ea typeface="Times New Roman"/>
            </a:endParaRPr>
          </a:p>
          <a:p>
            <a:pPr lvl="0">
              <a:spcAft>
                <a:spcPts val="750"/>
              </a:spcAft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Стеной</a:t>
            </a:r>
            <a:endParaRPr lang="ru-RU" sz="4000" dirty="0">
              <a:latin typeface="Times New Roman"/>
              <a:ea typeface="Times New Roman"/>
            </a:endParaRPr>
          </a:p>
          <a:p>
            <a:pPr lvl="0">
              <a:spcAft>
                <a:spcPts val="750"/>
              </a:spcAft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Герой</a:t>
            </a:r>
            <a:endParaRPr lang="ru-RU" sz="4000" dirty="0">
              <a:latin typeface="Times New Roman"/>
              <a:ea typeface="Times New Roman"/>
            </a:endParaRPr>
          </a:p>
          <a:p>
            <a:pPr lvl="0">
              <a:spcAft>
                <a:spcPts val="750"/>
              </a:spcAft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Долой</a:t>
            </a:r>
            <a:endParaRPr lang="ru-RU" sz="4000" dirty="0">
              <a:latin typeface="Times New Roman"/>
              <a:ea typeface="Times New Roman"/>
            </a:endParaRPr>
          </a:p>
          <a:p>
            <a:pPr lvl="0">
              <a:spcAft>
                <a:spcPts val="750"/>
              </a:spcAft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Второй</a:t>
            </a:r>
            <a:endParaRPr lang="ru-RU" sz="4000" dirty="0">
              <a:latin typeface="Times New Roman"/>
              <a:ea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4714106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1052736"/>
            <a:ext cx="8712968" cy="5544616"/>
          </a:xfrm>
        </p:spPr>
        <p:txBody>
          <a:bodyPr>
            <a:normAutofit/>
          </a:bodyPr>
          <a:lstStyle/>
          <a:p>
            <a:r>
              <a:rPr lang="ru-RU" b="1" dirty="0">
                <a:solidFill>
                  <a:srgbClr val="333333"/>
                </a:solidFill>
                <a:latin typeface="Helvetica"/>
                <a:ea typeface="Calibri"/>
              </a:rPr>
              <a:t>Известно, что фамилии нередко отражали род занятий человека. 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Из данных в ряду фамилий </a:t>
            </a:r>
            <a:r>
              <a:rPr lang="ru-RU" dirty="0" smtClean="0">
                <a:solidFill>
                  <a:srgbClr val="333333"/>
                </a:solidFill>
                <a:latin typeface="Helvetica"/>
                <a:ea typeface="Calibri"/>
              </a:rPr>
              <a:t>определите:1. 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чей предок служил в церкви, </a:t>
            </a:r>
            <a:r>
              <a:rPr lang="ru-RU" dirty="0" smtClean="0">
                <a:solidFill>
                  <a:srgbClr val="333333"/>
                </a:solidFill>
                <a:latin typeface="Helvetica"/>
                <a:ea typeface="Calibri"/>
              </a:rPr>
              <a:t>2.чей 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выделывал кожу, </a:t>
            </a:r>
            <a:r>
              <a:rPr lang="ru-RU" dirty="0" smtClean="0">
                <a:solidFill>
                  <a:srgbClr val="333333"/>
                </a:solidFill>
                <a:latin typeface="Helvetica"/>
                <a:ea typeface="Calibri"/>
              </a:rPr>
              <a:t>3.чей 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шил тулупы, </a:t>
            </a:r>
            <a:r>
              <a:rPr lang="ru-RU" dirty="0" smtClean="0">
                <a:solidFill>
                  <a:srgbClr val="333333"/>
                </a:solidFill>
                <a:latin typeface="Helvetica"/>
                <a:ea typeface="Calibri"/>
              </a:rPr>
              <a:t>4.чей 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лепил горшки, </a:t>
            </a:r>
            <a:r>
              <a:rPr lang="ru-RU" dirty="0" smtClean="0">
                <a:solidFill>
                  <a:srgbClr val="333333"/>
                </a:solidFill>
                <a:latin typeface="Helvetica"/>
                <a:ea typeface="Calibri"/>
              </a:rPr>
              <a:t>5.чей 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рубил избы? </a:t>
            </a:r>
            <a:endParaRPr lang="ru-RU" dirty="0" smtClean="0">
              <a:solidFill>
                <a:srgbClr val="333333"/>
              </a:solidFill>
              <a:latin typeface="Helvetica"/>
              <a:ea typeface="Calibri"/>
            </a:endParaRPr>
          </a:p>
          <a:p>
            <a:r>
              <a:rPr lang="ru-RU" dirty="0" smtClean="0">
                <a:solidFill>
                  <a:srgbClr val="333333"/>
                </a:solidFill>
                <a:latin typeface="Helvetica"/>
                <a:ea typeface="Calibri"/>
              </a:rPr>
              <a:t>Расставьте 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фамилии в соответствующем порядке: </a:t>
            </a:r>
            <a:endParaRPr lang="ru-RU" dirty="0" smtClean="0">
              <a:solidFill>
                <a:srgbClr val="333333"/>
              </a:solidFill>
              <a:latin typeface="Helvetica"/>
              <a:ea typeface="Calibri"/>
            </a:endParaRPr>
          </a:p>
          <a:p>
            <a:r>
              <a:rPr lang="ru-RU" i="1" dirty="0" smtClean="0">
                <a:solidFill>
                  <a:srgbClr val="333333"/>
                </a:solidFill>
                <a:latin typeface="Helvetica"/>
                <a:ea typeface="Calibri"/>
              </a:rPr>
              <a:t>Плотников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, 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Calibri"/>
              </a:rPr>
              <a:t>Скорняков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, 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Calibri"/>
              </a:rPr>
              <a:t>Сыромятников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, </a:t>
            </a:r>
            <a:r>
              <a:rPr lang="ru-RU" i="1" dirty="0" err="1">
                <a:solidFill>
                  <a:srgbClr val="333333"/>
                </a:solidFill>
                <a:latin typeface="Helvetica"/>
                <a:ea typeface="Calibri"/>
              </a:rPr>
              <a:t>Пономарёв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, 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Calibri"/>
              </a:rPr>
              <a:t>Гончаров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148512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1.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В словаре В.И. Даля встречается ныне забытое слово КОЛОЗЕМИЦА. Каким заимствованным словом оно оказалось вытесненным в наши дни?</a:t>
            </a:r>
            <a:endParaRPr lang="ru-RU" sz="2400" dirty="0"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9942494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 lnSpcReduction="10000"/>
          </a:bodyPr>
          <a:lstStyle/>
          <a:p>
            <a:pPr lvl="0"/>
            <a:r>
              <a:rPr lang="ru-RU" b="1" dirty="0">
                <a:solidFill>
                  <a:srgbClr val="333333"/>
                </a:solidFill>
                <a:latin typeface="Helvetica"/>
                <a:ea typeface="Calibri"/>
              </a:rPr>
              <a:t>Известно, что фамилии нередко отражали род занятий человека. 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Из данных в ряду фамилий определите:1. чей предок служил в церкви, 2.чей выделывал кожу, 3.чей шил тулупы, 4.чей лепил горшки, 5.чей рубил избы? </a:t>
            </a:r>
          </a:p>
          <a:p>
            <a:pPr lvl="0"/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Расставьте фамилии в соответствующем порядке: </a:t>
            </a:r>
          </a:p>
          <a:p>
            <a:pPr lvl="0"/>
            <a:r>
              <a:rPr lang="ru-RU" i="1" dirty="0">
                <a:solidFill>
                  <a:srgbClr val="333333"/>
                </a:solidFill>
                <a:latin typeface="Helvetica"/>
                <a:ea typeface="Calibri"/>
              </a:rPr>
              <a:t>Плотников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, 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Calibri"/>
              </a:rPr>
              <a:t>Скорняков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, 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Calibri"/>
              </a:rPr>
              <a:t>Сыромятников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, </a:t>
            </a:r>
            <a:r>
              <a:rPr lang="ru-RU" i="1" dirty="0" err="1">
                <a:solidFill>
                  <a:srgbClr val="333333"/>
                </a:solidFill>
                <a:latin typeface="Helvetica"/>
                <a:ea typeface="Calibri"/>
              </a:rPr>
              <a:t>Пономарёв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, </a:t>
            </a:r>
            <a:r>
              <a:rPr lang="ru-RU" i="1" dirty="0">
                <a:solidFill>
                  <a:srgbClr val="333333"/>
                </a:solidFill>
                <a:latin typeface="Helvetica"/>
                <a:ea typeface="Calibri"/>
              </a:rPr>
              <a:t>Гончаров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.</a:t>
            </a:r>
            <a:endParaRPr lang="ru-RU" dirty="0">
              <a:solidFill>
                <a:prstClr val="black"/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3262787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Перевертыш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>
                <a:solidFill>
                  <a:srgbClr val="333333"/>
                </a:solidFill>
                <a:latin typeface="Helvetica"/>
                <a:ea typeface="Calibri"/>
              </a:rPr>
              <a:t>Отгадай пословицу: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 </a:t>
            </a:r>
            <a:r>
              <a:rPr lang="ru-RU" dirty="0" smtClean="0">
                <a:solidFill>
                  <a:srgbClr val="333333"/>
                </a:solidFill>
                <a:latin typeface="Helvetica"/>
                <a:ea typeface="Calibri"/>
              </a:rPr>
              <a:t>«Зайцам 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симпатизировать – дома не сидеть»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6841526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Перевертыш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«Волков бояться – в лес не ходить».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8387320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>
                <a:solidFill>
                  <a:srgbClr val="333333"/>
                </a:solidFill>
                <a:latin typeface="Helvetica"/>
                <a:ea typeface="Calibri"/>
              </a:rPr>
              <a:t>Недавно в городскую библиотеку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 поступило </a:t>
            </a:r>
            <a:r>
              <a:rPr lang="ru-RU" dirty="0" smtClean="0">
                <a:solidFill>
                  <a:srgbClr val="333333"/>
                </a:solidFill>
                <a:latin typeface="Helvetica"/>
                <a:ea typeface="Calibri"/>
              </a:rPr>
              <a:t>72498 </a:t>
            </a:r>
            <a:r>
              <a:rPr lang="ru-RU" dirty="0">
                <a:solidFill>
                  <a:srgbClr val="333333"/>
                </a:solidFill>
                <a:latin typeface="Helvetica"/>
                <a:ea typeface="Calibri"/>
              </a:rPr>
              <a:t>новых книг. Со сколькими новыми книгами могут познакомиться читатели библиотеки?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2557031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С семьюдесятью двумя тысячами четырьмястами девяноста восемью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2645262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 fontScale="92500"/>
          </a:bodyPr>
          <a:lstStyle/>
          <a:p>
            <a:pPr>
              <a:spcAft>
                <a:spcPts val="750"/>
              </a:spcAf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 </a:t>
            </a:r>
            <a:r>
              <a:rPr lang="ru-RU" b="1" i="1" dirty="0">
                <a:solidFill>
                  <a:srgbClr val="333333"/>
                </a:solidFill>
                <a:latin typeface="Helvetica"/>
                <a:ea typeface="Times New Roman"/>
              </a:rPr>
              <a:t>В какой из приведённых пар фразеологизмов отношения иные, чем в остальных? Объясните свой выбор.</a:t>
            </a:r>
            <a:endParaRPr lang="ru-RU" sz="4000" dirty="0">
              <a:latin typeface="Times New Roman"/>
              <a:ea typeface="Times New Roman"/>
            </a:endParaRPr>
          </a:p>
          <a:p>
            <a:pPr>
              <a:spcAft>
                <a:spcPts val="750"/>
              </a:spcAf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Тёртый калач — стреляный воробей; два сапога пара - одного поля ягоды; ни рыба ни мясо - ни богу свечка ни чёрту кочерга; сесть на мель - сесть в калошу; протянуть ноги - приказать долго жить; что есть духу - во все лопатки; после дождичка в четверг - когда рак на горе свистнет.</a:t>
            </a:r>
            <a:endParaRPr lang="ru-RU" sz="4000" dirty="0">
              <a:latin typeface="Times New Roman"/>
              <a:ea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8195147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spcAft>
                <a:spcPts val="750"/>
              </a:spcAf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</a:rPr>
              <a:t> </a:t>
            </a:r>
            <a:r>
              <a:rPr lang="ru-RU" b="1" i="1" dirty="0">
                <a:solidFill>
                  <a:srgbClr val="333333"/>
                </a:solidFill>
                <a:latin typeface="Helvetica"/>
                <a:ea typeface="Times New Roman"/>
              </a:rPr>
              <a:t>В какой из приведённых пар фразеологизмов отношения иные, чем в остальных? Объясните свой выбор.</a:t>
            </a:r>
            <a:endParaRPr lang="ru-RU" sz="4000" dirty="0">
              <a:latin typeface="Times New Roman"/>
              <a:ea typeface="Times New Roman"/>
            </a:endParaRPr>
          </a:p>
          <a:p>
            <a:pPr>
              <a:spcAft>
                <a:spcPts val="750"/>
              </a:spcAft>
            </a:pPr>
            <a:r>
              <a:rPr lang="ru-RU">
                <a:solidFill>
                  <a:srgbClr val="333333"/>
                </a:solidFill>
                <a:latin typeface="Helvetica"/>
                <a:ea typeface="Times New Roman"/>
              </a:rPr>
              <a:t>Тёртый калач — стреляный воробей; два сапога пара - одного поля ягоды; ни рыба ни мясо - ни богу свечка ни чёрту кочерга; сесть на мель - сесть в калошу; протянуть ноги - приказать долго жить; что есть духу - во все лопатки; после дождичка в четверг - когда рак на горе свистнет.</a:t>
            </a:r>
            <a:endParaRPr lang="ru-RU" sz="4000">
              <a:latin typeface="Times New Roman"/>
              <a:ea typeface="Times New Roman"/>
            </a:endParaRPr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092452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В словаре В.И. Даля встречается ныне забытое слово КОЛОЗЕМИЦА. Каким заимствованным словом оно оказалось вытесненным в наши дни?</a:t>
            </a:r>
            <a:endParaRPr lang="ru-RU" sz="2400" dirty="0">
              <a:ea typeface="Calibri"/>
              <a:cs typeface="Times New Roman"/>
            </a:endParaRP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                       Ответ: (Атмосфера)</a:t>
            </a:r>
            <a:endParaRPr lang="ru-RU" sz="2400" dirty="0"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521687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2.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Её можно толочь в ступе и носить в решете. Можно прятать в неё концы и водить по ней вилами. Она бывает живая, мёртвая и на киселе. А если вы не хотите отвечать на мой вопрос, то можете набрать её в рот. Но в  ваших интересах на него ответить. Что это?</a:t>
            </a:r>
            <a:endParaRPr lang="ru-RU" sz="2400" dirty="0"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080253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Её можно толочь в ступе и носить в решете. Можно прятать в неё концы и водить по ней вилами. Она бывает живая, мёртвая и на киселе. А если вы не хотите отвечать на мой вопрос, то можете набрать её в рот. Но в  ваших интересах на него ответить. Что это?</a:t>
            </a:r>
            <a:endParaRPr lang="ru-RU" sz="2400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                                                                      Ответ: (Вода )</a:t>
            </a:r>
            <a:endParaRPr lang="ru-RU" sz="2400" dirty="0"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480779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3.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Рассказывают, что французский писатель Виктор Гюго в день выхода в свет своей новой книги, желая узнать, как идёт её распродажа, послал издателю записку, в которой стоял один только вопросительный знак: «?». Ответ издателя был не менее остроумным и кратким. Как ответил издатель писателю?</a:t>
            </a:r>
            <a:endParaRPr lang="ru-RU" sz="2400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                                                                       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033416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Рассказывают, что французский писатель Виктор Гюго в день выхода в свет своей новой книги, желая узнать, как идёт её распродажа, послал издателю записку, в которой стоял один только вопросительный знак: «?». Ответ издателя был не менее остроумным и кратким. Как ответил издатель писателю?</a:t>
            </a:r>
            <a:endParaRPr lang="ru-RU" sz="2400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                                                                       (Ответ издателя: «!»)</a:t>
            </a:r>
            <a:endParaRPr lang="ru-RU" sz="2400">
              <a:ea typeface="Calibri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95071554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4.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.  Имя апостола Петра в переводе с древнееврейского обозначает именно это. Он бывает краеугольным, а бывает преткновения. Плохой человек носит его за пазухой. В споре коса может на него найти. Что это такое?</a:t>
            </a:r>
            <a:endParaRPr lang="ru-RU" sz="2400" dirty="0"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534705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4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.  Имя апостола Петра в переводе с древнееврейского обозначает именно это. Он бывает краеугольным, а бывает преткновения. Плохой человек носит его за пазухой. В споре коса может на него найти. Что это такое?</a:t>
            </a:r>
            <a:endParaRPr lang="ru-RU" sz="2400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dirty="0">
                <a:solidFill>
                  <a:srgbClr val="333333"/>
                </a:solidFill>
                <a:latin typeface="Sitka Text"/>
                <a:ea typeface="Times New Roman"/>
                <a:cs typeface="Times New Roman"/>
              </a:rPr>
              <a:t>                                                                            Ответ: (Камень)</a:t>
            </a:r>
            <a:endParaRPr lang="ru-RU" sz="2400" dirty="0"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055790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</TotalTime>
  <Words>553</Words>
  <Application>Microsoft Office PowerPoint</Application>
  <PresentationFormat>Экран (4:3)</PresentationFormat>
  <Paragraphs>75</Paragraphs>
  <Slides>26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26</vt:i4>
      </vt:variant>
    </vt:vector>
  </HeadingPairs>
  <TitlesOfParts>
    <vt:vector size="27" baseType="lpstr">
      <vt:lpstr>Тема Office</vt:lpstr>
      <vt:lpstr>Презентация PowerPoint</vt:lpstr>
      <vt:lpstr>1.</vt:lpstr>
      <vt:lpstr>Презентация PowerPoint</vt:lpstr>
      <vt:lpstr>2.</vt:lpstr>
      <vt:lpstr>Презентация PowerPoint</vt:lpstr>
      <vt:lpstr>3.</vt:lpstr>
      <vt:lpstr>Презентация PowerPoint</vt:lpstr>
      <vt:lpstr>4.</vt:lpstr>
      <vt:lpstr>4</vt:lpstr>
      <vt:lpstr>5.</vt:lpstr>
      <vt:lpstr>Презентация PowerPoint</vt:lpstr>
      <vt:lpstr>6.</vt:lpstr>
      <vt:lpstr>Презентация PowerPoint</vt:lpstr>
      <vt:lpstr>Блиц «Старое – новое» </vt:lpstr>
      <vt:lpstr>Блиц «Старое – новое» </vt:lpstr>
      <vt:lpstr>Блиц «Старое – новое» </vt:lpstr>
      <vt:lpstr>Блиц</vt:lpstr>
      <vt:lpstr>Презентация PowerPoint</vt:lpstr>
      <vt:lpstr>Презентация PowerPoint</vt:lpstr>
      <vt:lpstr>Презентация PowerPoint</vt:lpstr>
      <vt:lpstr>Перевертыш</vt:lpstr>
      <vt:lpstr>Перевертыш</vt:lpstr>
      <vt:lpstr>Презентация PowerPoint</vt:lpstr>
      <vt:lpstr> </vt:lpstr>
      <vt:lpstr>Презентация PowerPoint</vt:lpstr>
      <vt:lpstr>Презентация PowerPoint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Таня</dc:creator>
  <cp:lastModifiedBy>Таня</cp:lastModifiedBy>
  <cp:revision>9</cp:revision>
  <dcterms:created xsi:type="dcterms:W3CDTF">2022-11-17T01:55:21Z</dcterms:created>
  <dcterms:modified xsi:type="dcterms:W3CDTF">2022-11-17T05:06:15Z</dcterms:modified>
</cp:coreProperties>
</file>

<file path=docProps/thumbnail.jpeg>
</file>