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6" r:id="rId18"/>
    <p:sldId id="277" r:id="rId19"/>
    <p:sldId id="278" r:id="rId20"/>
    <p:sldId id="272" r:id="rId21"/>
    <p:sldId id="274" r:id="rId22"/>
    <p:sldId id="275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A6B61-6202-48BA-B198-5FAF3E35EB9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5B615-2B74-433E-A23F-91706FC2A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453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A6B61-6202-48BA-B198-5FAF3E35EB9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5B615-2B74-433E-A23F-91706FC2A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278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A6B61-6202-48BA-B198-5FAF3E35EB9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5B615-2B74-433E-A23F-91706FC2A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91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A6B61-6202-48BA-B198-5FAF3E35EB9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5B615-2B74-433E-A23F-91706FC2A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502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A6B61-6202-48BA-B198-5FAF3E35EB9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5B615-2B74-433E-A23F-91706FC2A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92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A6B61-6202-48BA-B198-5FAF3E35EB9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5B615-2B74-433E-A23F-91706FC2A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486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A6B61-6202-48BA-B198-5FAF3E35EB9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5B615-2B74-433E-A23F-91706FC2A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8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A6B61-6202-48BA-B198-5FAF3E35EB9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5B615-2B74-433E-A23F-91706FC2A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749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A6B61-6202-48BA-B198-5FAF3E35EB9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5B615-2B74-433E-A23F-91706FC2A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878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A6B61-6202-48BA-B198-5FAF3E35EB9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5B615-2B74-433E-A23F-91706FC2A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57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A6B61-6202-48BA-B198-5FAF3E35EB9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5B615-2B74-433E-A23F-91706FC2A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206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A6B61-6202-48BA-B198-5FAF3E35EB9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5B615-2B74-433E-A23F-91706FC2A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040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4106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Озвучьте </a:t>
            </a: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свой заказ в кафе, если из предложенных в меню блюд вы выбрали</a:t>
            </a:r>
            <a:r>
              <a:rPr lang="ru-RU" dirty="0" smtClean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:</a:t>
            </a:r>
            <a:endParaRPr lang="ru-RU" sz="2400" dirty="0" smtClean="0"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     Суп из щавеля</a:t>
            </a:r>
            <a:r>
              <a:rPr lang="ru-RU" dirty="0" smtClean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;</a:t>
            </a:r>
            <a:endParaRPr lang="ru-RU" sz="2400" dirty="0" smtClean="0"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      Салат из свеклы</a:t>
            </a:r>
            <a:r>
              <a:rPr lang="ru-RU" dirty="0" smtClean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;</a:t>
            </a:r>
            <a:endParaRPr lang="ru-RU" sz="2400" dirty="0" smtClean="0"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 </a:t>
            </a:r>
            <a:r>
              <a:rPr lang="ru-RU" sz="2400" dirty="0" smtClean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    </a:t>
            </a: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  Тефтели;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     Блинчики с творогом и сливовым вареньем.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                                                              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5903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500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Озвучьте свой заказ в кафе, если из предложенных в меню блюд вы выбрали:</a:t>
            </a:r>
            <a:endParaRPr lang="ru-RU" sz="19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500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     Суп из щавеля;</a:t>
            </a:r>
            <a:endParaRPr lang="ru-RU" sz="19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500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      Салат из свеклы;</a:t>
            </a:r>
            <a:endParaRPr lang="ru-RU" sz="19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900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     </a:t>
            </a:r>
            <a:r>
              <a:rPr lang="ru-RU" sz="2500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  Тефтели;</a:t>
            </a:r>
            <a:endParaRPr lang="ru-RU" sz="19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500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     Блинчики с творогом и сливовым вареньем.</a:t>
            </a:r>
            <a:endParaRPr lang="ru-RU" sz="19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500" b="1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                                                                  </a:t>
            </a:r>
            <a:r>
              <a:rPr lang="ru-RU" sz="2500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Ответ: (Суп из </a:t>
            </a:r>
            <a:r>
              <a:rPr lang="ru-RU" sz="2500" dirty="0" err="1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щавЕля</a:t>
            </a:r>
            <a:r>
              <a:rPr lang="ru-RU" sz="2500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; салат из </a:t>
            </a:r>
            <a:r>
              <a:rPr lang="ru-RU" sz="2500" dirty="0" err="1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свЁклы</a:t>
            </a:r>
            <a:r>
              <a:rPr lang="ru-RU" sz="2500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; </a:t>
            </a:r>
            <a:r>
              <a:rPr lang="ru-RU" sz="2500" dirty="0" err="1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тЕфтели</a:t>
            </a:r>
            <a:r>
              <a:rPr lang="ru-RU" sz="2500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; блинчики с </a:t>
            </a:r>
            <a:r>
              <a:rPr lang="ru-RU" sz="2500" dirty="0" err="1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творогОм</a:t>
            </a:r>
            <a:r>
              <a:rPr lang="ru-RU" sz="2500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 и </a:t>
            </a:r>
            <a:r>
              <a:rPr lang="ru-RU" sz="2500" dirty="0" err="1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слИвовым</a:t>
            </a:r>
            <a:r>
              <a:rPr lang="ru-RU" sz="2500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 вареньем)</a:t>
            </a:r>
            <a:endParaRPr lang="ru-RU" sz="1900" dirty="0">
              <a:solidFill>
                <a:prstClr val="black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5059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Окончился спектакль. Зал зааплодировал. Вдруг мой сосед стал кричать: «Бис!». Я ему объяснил, что так кричать нельзя. Почему?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                                                                           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0119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Окончился спектакль. Зал зааплодировал. Вдруг мой сосед стал кричать: «Бис!». Я ему объяснил, что так кричать нельзя. Почему?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                                                                            Ответ: («Бис» — в переводе с </a:t>
            </a:r>
            <a:r>
              <a:rPr lang="ru-RU" dirty="0" err="1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фрацузского</a:t>
            </a: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 «повторить». Повторить спектакль нельзя.)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6165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>
              <a:spcBef>
                <a:spcPct val="20000"/>
              </a:spcBef>
              <a:spcAft>
                <a:spcPts val="750"/>
              </a:spcAft>
            </a:pP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+mn-cs"/>
              </a:rPr>
              <a:t>Блиц «Старое – новое»</a:t>
            </a:r>
            <a:r>
              <a:rPr lang="ru-RU" sz="25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ru-RU" sz="25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750"/>
              </a:spcAft>
            </a:pPr>
            <a:r>
              <a:rPr lang="ru-RU" i="1" dirty="0" err="1" smtClean="0">
                <a:solidFill>
                  <a:srgbClr val="333333"/>
                </a:solidFill>
                <a:latin typeface="Helvetica"/>
                <a:ea typeface="Times New Roman"/>
              </a:rPr>
              <a:t>Л.В.Успенский</a:t>
            </a:r>
            <a:r>
              <a:rPr lang="ru-RU" i="1" dirty="0" smtClean="0">
                <a:solidFill>
                  <a:srgbClr val="333333"/>
                </a:solidFill>
                <a:latin typeface="Helvetica"/>
                <a:ea typeface="Times New Roman"/>
              </a:rPr>
              <a:t> </a:t>
            </a:r>
            <a:r>
              <a:rPr lang="ru-RU" i="1" dirty="0">
                <a:solidFill>
                  <a:srgbClr val="333333"/>
                </a:solidFill>
                <a:latin typeface="Helvetica"/>
                <a:ea typeface="Times New Roman"/>
              </a:rPr>
              <a:t>писал: «Каждое слово может в языке получать два, три и еще многие значения, но некоторые значения лишь временно и случайно связываются со словами, другие же навсегда соединяются с ними и придают им совершенно новый смысл; они делают их новыми словами». Задание: определить лексическое значение:</a:t>
            </a:r>
            <a:endParaRPr lang="ru-RU" sz="4000" dirty="0">
              <a:latin typeface="Times New Roman"/>
              <a:ea typeface="Times New Roman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i="1" dirty="0">
                <a:solidFill>
                  <a:srgbClr val="333333"/>
                </a:solidFill>
                <a:latin typeface="Helvetica"/>
                <a:ea typeface="Times New Roman"/>
              </a:rPr>
              <a:t>• </a:t>
            </a:r>
            <a:r>
              <a:rPr lang="ru-RU" b="1" i="1" dirty="0">
                <a:solidFill>
                  <a:srgbClr val="333333"/>
                </a:solidFill>
                <a:latin typeface="Helvetica"/>
                <a:ea typeface="Times New Roman"/>
              </a:rPr>
              <a:t>Раньше этим словом называли хозяина постоялого двора, сейчас – работник, поддерживающий порядок во дворе и на улице.</a:t>
            </a:r>
            <a:endParaRPr lang="ru-RU" sz="4000" b="1" dirty="0">
              <a:latin typeface="Times New Roman"/>
              <a:ea typeface="Times New Roman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i="1" dirty="0" smtClean="0">
                <a:solidFill>
                  <a:srgbClr val="333333"/>
                </a:solidFill>
                <a:latin typeface="Helvetica"/>
                <a:ea typeface="Times New Roman"/>
              </a:rPr>
              <a:t>.</a:t>
            </a:r>
            <a:endParaRPr lang="ru-RU" sz="4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7661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>
              <a:spcBef>
                <a:spcPct val="20000"/>
              </a:spcBef>
              <a:spcAft>
                <a:spcPts val="750"/>
              </a:spcAft>
            </a:pP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+mn-cs"/>
              </a:rPr>
              <a:t>Блиц «Старое – новое»</a:t>
            </a:r>
            <a:r>
              <a:rPr lang="ru-RU" sz="25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ru-RU" sz="25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10000"/>
          </a:bodyPr>
          <a:lstStyle/>
          <a:p>
            <a:pPr>
              <a:spcAft>
                <a:spcPts val="750"/>
              </a:spcAft>
            </a:pPr>
            <a:r>
              <a:rPr lang="ru-RU" i="1" dirty="0" err="1" smtClean="0">
                <a:solidFill>
                  <a:srgbClr val="333333"/>
                </a:solidFill>
                <a:latin typeface="Helvetica"/>
                <a:ea typeface="Times New Roman"/>
              </a:rPr>
              <a:t>Л.В.Успенский</a:t>
            </a:r>
            <a:r>
              <a:rPr lang="ru-RU" i="1" dirty="0" smtClean="0">
                <a:solidFill>
                  <a:srgbClr val="333333"/>
                </a:solidFill>
                <a:latin typeface="Helvetica"/>
                <a:ea typeface="Times New Roman"/>
              </a:rPr>
              <a:t> </a:t>
            </a:r>
            <a:r>
              <a:rPr lang="ru-RU" i="1" dirty="0">
                <a:solidFill>
                  <a:srgbClr val="333333"/>
                </a:solidFill>
                <a:latin typeface="Helvetica"/>
                <a:ea typeface="Times New Roman"/>
              </a:rPr>
              <a:t>писал: «Каждое слово может в языке получать два, три и еще многие значения, но некоторые значения лишь временно и случайно связываются со словами, другие же навсегда соединяются с ними и придают им совершенно новый смысл; они делают их новыми словами». Задание: определить лексическое значение:</a:t>
            </a:r>
            <a:endParaRPr lang="ru-RU" sz="4000" dirty="0">
              <a:latin typeface="Times New Roman"/>
              <a:ea typeface="Times New Roman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i="1" dirty="0" smtClean="0">
                <a:solidFill>
                  <a:srgbClr val="333333"/>
                </a:solidFill>
                <a:latin typeface="Helvetica"/>
                <a:ea typeface="Times New Roman"/>
              </a:rPr>
              <a:t>•</a:t>
            </a:r>
            <a:r>
              <a:rPr lang="ru-RU" i="1" dirty="0">
                <a:solidFill>
                  <a:srgbClr val="333333"/>
                </a:solidFill>
                <a:latin typeface="Helvetica"/>
                <a:ea typeface="Times New Roman"/>
              </a:rPr>
              <a:t> </a:t>
            </a:r>
            <a:r>
              <a:rPr lang="ru-RU" b="1" i="1" dirty="0">
                <a:solidFill>
                  <a:srgbClr val="333333"/>
                </a:solidFill>
                <a:latin typeface="Helvetica"/>
                <a:ea typeface="Times New Roman"/>
              </a:rPr>
              <a:t>Раньше - купец, торговец, преимущественно иностранный; сейчас – знакомый, которого принимаете в своем доме.</a:t>
            </a:r>
            <a:endParaRPr lang="ru-RU" sz="4000" b="1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6555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>
              <a:spcBef>
                <a:spcPct val="20000"/>
              </a:spcBef>
              <a:spcAft>
                <a:spcPts val="750"/>
              </a:spcAft>
            </a:pP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+mn-cs"/>
              </a:rPr>
              <a:t>Блиц «Старое – новое»</a:t>
            </a:r>
            <a:r>
              <a:rPr lang="ru-RU" sz="25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ru-RU" sz="25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10000"/>
          </a:bodyPr>
          <a:lstStyle/>
          <a:p>
            <a:pPr>
              <a:spcAft>
                <a:spcPts val="750"/>
              </a:spcAft>
            </a:pPr>
            <a:r>
              <a:rPr lang="ru-RU" i="1" dirty="0" err="1" smtClean="0">
                <a:solidFill>
                  <a:srgbClr val="333333"/>
                </a:solidFill>
                <a:latin typeface="Helvetica"/>
                <a:ea typeface="Times New Roman"/>
              </a:rPr>
              <a:t>Л.В.Успенский</a:t>
            </a:r>
            <a:r>
              <a:rPr lang="ru-RU" i="1" dirty="0" smtClean="0">
                <a:solidFill>
                  <a:srgbClr val="333333"/>
                </a:solidFill>
                <a:latin typeface="Helvetica"/>
                <a:ea typeface="Times New Roman"/>
              </a:rPr>
              <a:t> </a:t>
            </a:r>
            <a:r>
              <a:rPr lang="ru-RU" i="1" dirty="0">
                <a:solidFill>
                  <a:srgbClr val="333333"/>
                </a:solidFill>
                <a:latin typeface="Helvetica"/>
                <a:ea typeface="Times New Roman"/>
              </a:rPr>
              <a:t>писал: «Каждое слово может в языке получать два, три и еще многие значения, но некоторые значения лишь временно и случайно связываются со словами, другие же навсегда соединяются с ними и придают им совершенно новый смысл; они делают их новыми словами». Задание: определить лексическое значение:</a:t>
            </a:r>
            <a:endParaRPr lang="ru-RU" sz="4000" dirty="0">
              <a:latin typeface="Times New Roman"/>
              <a:ea typeface="Times New Roman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i="1" dirty="0" smtClean="0">
                <a:solidFill>
                  <a:srgbClr val="333333"/>
                </a:solidFill>
                <a:latin typeface="Helvetica"/>
                <a:ea typeface="Times New Roman"/>
              </a:rPr>
              <a:t>•</a:t>
            </a:r>
            <a:r>
              <a:rPr lang="ru-RU" b="1" i="1" dirty="0">
                <a:solidFill>
                  <a:srgbClr val="333333"/>
                </a:solidFill>
                <a:latin typeface="Helvetica"/>
                <a:ea typeface="Times New Roman"/>
              </a:rPr>
              <a:t> Раньше - человек, за плату получавший помещение и питание в чужой семье; сейчас - тот, кто живет на чужие средства.</a:t>
            </a:r>
            <a:endParaRPr lang="ru-RU" sz="4000" b="1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13115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Блиц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750"/>
              </a:spcAft>
              <a:buNone/>
            </a:pPr>
            <a:r>
              <a:rPr lang="ru-RU" b="1" i="1" dirty="0" smtClean="0">
                <a:solidFill>
                  <a:srgbClr val="333333"/>
                </a:solidFill>
                <a:latin typeface="Helvetica"/>
                <a:ea typeface="Times New Roman"/>
              </a:rPr>
              <a:t> </a:t>
            </a:r>
            <a:r>
              <a:rPr lang="ru-RU" b="1" i="1" dirty="0">
                <a:solidFill>
                  <a:srgbClr val="333333"/>
                </a:solidFill>
                <a:latin typeface="Helvetica"/>
                <a:ea typeface="Times New Roman"/>
              </a:rPr>
              <a:t>«Жители города»</a:t>
            </a:r>
            <a:endParaRPr lang="ru-RU" sz="4000" dirty="0">
              <a:latin typeface="Times New Roman"/>
              <a:ea typeface="Times New Roman"/>
            </a:endParaRPr>
          </a:p>
          <a:p>
            <a:pPr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Как будут называть жителей?</a:t>
            </a:r>
            <a:endParaRPr lang="ru-RU" sz="4000" dirty="0">
              <a:latin typeface="Times New Roman"/>
              <a:ea typeface="Times New Roman"/>
            </a:endParaRPr>
          </a:p>
          <a:p>
            <a:pPr lvl="0">
              <a:spcAft>
                <a:spcPts val="750"/>
              </a:spcAft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Нижнего Новгорода –</a:t>
            </a:r>
            <a:endParaRPr lang="ru-RU" sz="4000" dirty="0">
              <a:latin typeface="Times New Roman"/>
              <a:ea typeface="Times New Roman"/>
            </a:endParaRPr>
          </a:p>
          <a:p>
            <a:pPr lvl="0">
              <a:spcAft>
                <a:spcPts val="750"/>
              </a:spcAft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Курска -</a:t>
            </a:r>
            <a:endParaRPr lang="ru-RU" sz="4000" dirty="0">
              <a:latin typeface="Times New Roman"/>
              <a:ea typeface="Times New Roman"/>
            </a:endParaRPr>
          </a:p>
          <a:p>
            <a:pPr lvl="0">
              <a:spcAft>
                <a:spcPts val="750"/>
              </a:spcAft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Перми –</a:t>
            </a:r>
            <a:endParaRPr lang="ru-RU" sz="40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40091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750"/>
              </a:spcAft>
              <a:buNone/>
            </a:pPr>
            <a:r>
              <a:rPr lang="ru-RU" b="1" dirty="0">
                <a:solidFill>
                  <a:srgbClr val="333333"/>
                </a:solidFill>
                <a:latin typeface="Helvetica"/>
                <a:ea typeface="Times New Roman"/>
              </a:rPr>
              <a:t>1. В каком слове нет окончания?</a:t>
            </a:r>
            <a:endParaRPr lang="ru-RU" sz="4000" dirty="0">
              <a:latin typeface="Times New Roman"/>
              <a:ea typeface="Times New Roman"/>
            </a:endParaRPr>
          </a:p>
          <a:p>
            <a:pPr lvl="0">
              <a:spcAft>
                <a:spcPts val="750"/>
              </a:spcAft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Степной</a:t>
            </a:r>
            <a:endParaRPr lang="ru-RU" sz="4000" dirty="0">
              <a:latin typeface="Times New Roman"/>
              <a:ea typeface="Times New Roman"/>
            </a:endParaRPr>
          </a:p>
          <a:p>
            <a:pPr lvl="0">
              <a:spcAft>
                <a:spcPts val="750"/>
              </a:spcAft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Стеной</a:t>
            </a:r>
            <a:endParaRPr lang="ru-RU" sz="4000" dirty="0">
              <a:latin typeface="Times New Roman"/>
              <a:ea typeface="Times New Roman"/>
            </a:endParaRPr>
          </a:p>
          <a:p>
            <a:pPr lvl="0">
              <a:spcAft>
                <a:spcPts val="750"/>
              </a:spcAft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Герой</a:t>
            </a:r>
            <a:endParaRPr lang="ru-RU" sz="4000" dirty="0">
              <a:latin typeface="Times New Roman"/>
              <a:ea typeface="Times New Roman"/>
            </a:endParaRPr>
          </a:p>
          <a:p>
            <a:pPr lvl="0">
              <a:spcAft>
                <a:spcPts val="750"/>
              </a:spcAft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Долой</a:t>
            </a:r>
            <a:endParaRPr lang="ru-RU" sz="4000" dirty="0">
              <a:latin typeface="Times New Roman"/>
              <a:ea typeface="Times New Roman"/>
            </a:endParaRPr>
          </a:p>
          <a:p>
            <a:pPr lvl="0">
              <a:spcAft>
                <a:spcPts val="750"/>
              </a:spcAft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Второй</a:t>
            </a:r>
            <a:endParaRPr lang="ru-RU" sz="40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71410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54461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Helvetica"/>
                <a:ea typeface="Calibri"/>
              </a:rPr>
              <a:t>Известно, что фамилии нередко отражали род занятий человека. 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Из данных в ряду фамилий 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Calibri"/>
              </a:rPr>
              <a:t>определите:1. 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чей предок служил в церкви, 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Calibri"/>
              </a:rPr>
              <a:t>2.чей 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выделывал кожу, 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Calibri"/>
              </a:rPr>
              <a:t>3.чей 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шил тулупы, 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Calibri"/>
              </a:rPr>
              <a:t>4.чей 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лепил горшки, 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Calibri"/>
              </a:rPr>
              <a:t>5.чей 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рубил избы? </a:t>
            </a:r>
            <a:endParaRPr lang="ru-RU" dirty="0" smtClean="0">
              <a:solidFill>
                <a:srgbClr val="333333"/>
              </a:solidFill>
              <a:latin typeface="Helvetica"/>
              <a:ea typeface="Calibri"/>
            </a:endParaRPr>
          </a:p>
          <a:p>
            <a:r>
              <a:rPr lang="ru-RU" dirty="0" smtClean="0">
                <a:solidFill>
                  <a:srgbClr val="333333"/>
                </a:solidFill>
                <a:latin typeface="Helvetica"/>
                <a:ea typeface="Calibri"/>
              </a:rPr>
              <a:t>Расставьте 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фамилии в соответствующем порядке: </a:t>
            </a:r>
            <a:endParaRPr lang="ru-RU" dirty="0" smtClean="0">
              <a:solidFill>
                <a:srgbClr val="333333"/>
              </a:solidFill>
              <a:latin typeface="Helvetica"/>
              <a:ea typeface="Calibri"/>
            </a:endParaRPr>
          </a:p>
          <a:p>
            <a:r>
              <a:rPr lang="ru-RU" i="1" dirty="0" smtClean="0">
                <a:solidFill>
                  <a:srgbClr val="333333"/>
                </a:solidFill>
                <a:latin typeface="Helvetica"/>
                <a:ea typeface="Calibri"/>
              </a:rPr>
              <a:t>Плотников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, </a:t>
            </a:r>
            <a:r>
              <a:rPr lang="ru-RU" i="1" dirty="0">
                <a:solidFill>
                  <a:srgbClr val="333333"/>
                </a:solidFill>
                <a:latin typeface="Helvetica"/>
                <a:ea typeface="Calibri"/>
              </a:rPr>
              <a:t>Скорняков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, </a:t>
            </a:r>
            <a:r>
              <a:rPr lang="ru-RU" i="1" dirty="0">
                <a:solidFill>
                  <a:srgbClr val="333333"/>
                </a:solidFill>
                <a:latin typeface="Helvetica"/>
                <a:ea typeface="Calibri"/>
              </a:rPr>
              <a:t>Сыромятников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, </a:t>
            </a:r>
            <a:r>
              <a:rPr lang="ru-RU" i="1" dirty="0" err="1">
                <a:solidFill>
                  <a:srgbClr val="333333"/>
                </a:solidFill>
                <a:latin typeface="Helvetica"/>
                <a:ea typeface="Calibri"/>
              </a:rPr>
              <a:t>Пономарёв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, </a:t>
            </a:r>
            <a:r>
              <a:rPr lang="ru-RU" i="1" dirty="0">
                <a:solidFill>
                  <a:srgbClr val="333333"/>
                </a:solidFill>
                <a:latin typeface="Helvetica"/>
                <a:ea typeface="Calibri"/>
              </a:rPr>
              <a:t>Гончаров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4851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В словаре В.И. Даля встречается ныне забытое слово КОЛОЗЕМИЦА. Каким заимствованным словом оно оказалось вытесненным в наши дни?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94249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dirty="0">
                <a:solidFill>
                  <a:srgbClr val="333333"/>
                </a:solidFill>
                <a:latin typeface="Helvetica"/>
                <a:ea typeface="Calibri"/>
              </a:rPr>
              <a:t>Известно, что фамилии нередко отражали род занятий человека. 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Из данных в ряду фамилий определите:1. чей предок служил в церкви, 2.чей выделывал кожу, 3.чей шил тулупы, 4.чей лепил горшки, 5.чей рубил избы? </a:t>
            </a:r>
          </a:p>
          <a:p>
            <a:pPr lvl="0"/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Расставьте фамилии в соответствующем порядке: </a:t>
            </a:r>
          </a:p>
          <a:p>
            <a:pPr lvl="0"/>
            <a:r>
              <a:rPr lang="ru-RU" i="1" dirty="0">
                <a:solidFill>
                  <a:srgbClr val="333333"/>
                </a:solidFill>
                <a:latin typeface="Helvetica"/>
                <a:ea typeface="Calibri"/>
              </a:rPr>
              <a:t>Плотников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, </a:t>
            </a:r>
            <a:r>
              <a:rPr lang="ru-RU" i="1" dirty="0">
                <a:solidFill>
                  <a:srgbClr val="333333"/>
                </a:solidFill>
                <a:latin typeface="Helvetica"/>
                <a:ea typeface="Calibri"/>
              </a:rPr>
              <a:t>Скорняков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, </a:t>
            </a:r>
            <a:r>
              <a:rPr lang="ru-RU" i="1" dirty="0">
                <a:solidFill>
                  <a:srgbClr val="333333"/>
                </a:solidFill>
                <a:latin typeface="Helvetica"/>
                <a:ea typeface="Calibri"/>
              </a:rPr>
              <a:t>Сыромятников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, </a:t>
            </a:r>
            <a:r>
              <a:rPr lang="ru-RU" i="1" dirty="0" err="1">
                <a:solidFill>
                  <a:srgbClr val="333333"/>
                </a:solidFill>
                <a:latin typeface="Helvetica"/>
                <a:ea typeface="Calibri"/>
              </a:rPr>
              <a:t>Пономарёв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, </a:t>
            </a:r>
            <a:r>
              <a:rPr lang="ru-RU" i="1" dirty="0">
                <a:solidFill>
                  <a:srgbClr val="333333"/>
                </a:solidFill>
                <a:latin typeface="Helvetica"/>
                <a:ea typeface="Calibri"/>
              </a:rPr>
              <a:t>Гончаров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.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26278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Перевертыш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333333"/>
                </a:solidFill>
                <a:latin typeface="Helvetica"/>
                <a:ea typeface="Calibri"/>
              </a:rPr>
              <a:t>Отгадай пословицу: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 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Calibri"/>
              </a:rPr>
              <a:t>«Зайцам 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симпатизировать – дома не сидеть»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84152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Перевертыш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«Волков бояться – в лес не ходить».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38732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333333"/>
                </a:solidFill>
                <a:latin typeface="Helvetica"/>
                <a:ea typeface="Calibri"/>
              </a:rPr>
              <a:t>Недавно в городскую библиотеку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 поступило 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Calibri"/>
              </a:rPr>
              <a:t>72498 </a:t>
            </a:r>
            <a:r>
              <a:rPr lang="ru-RU" dirty="0">
                <a:solidFill>
                  <a:srgbClr val="333333"/>
                </a:solidFill>
                <a:latin typeface="Helvetica"/>
                <a:ea typeface="Calibri"/>
              </a:rPr>
              <a:t>новых книг. Со сколькими новыми книгами могут познакомиться читатели библиотеки?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55703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семьюдесятью двумя тысячами четырьмястами девяноста восемью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64526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/>
          </a:bodyPr>
          <a:lstStyle/>
          <a:p>
            <a:pPr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 </a:t>
            </a:r>
            <a:r>
              <a:rPr lang="ru-RU" b="1" i="1" dirty="0">
                <a:solidFill>
                  <a:srgbClr val="333333"/>
                </a:solidFill>
                <a:latin typeface="Helvetica"/>
                <a:ea typeface="Times New Roman"/>
              </a:rPr>
              <a:t>В какой из приведённых пар фразеологизмов отношения иные, чем в остальных? Объясните свой выбор.</a:t>
            </a:r>
            <a:endParaRPr lang="ru-RU" sz="4000" dirty="0">
              <a:latin typeface="Times New Roman"/>
              <a:ea typeface="Times New Roman"/>
            </a:endParaRPr>
          </a:p>
          <a:p>
            <a:pPr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Тёртый калач — стреляный воробей; два сапога пара - одного поля ягоды; ни рыба ни мясо - ни богу свечка ни чёрту кочерга; сесть на мель - сесть в калошу; протянуть ноги - приказать долго жить; что есть духу - во все лопатки; после дождичка в четверг - когда рак на горе свистнет.</a:t>
            </a:r>
            <a:endParaRPr lang="ru-RU" sz="40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19514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 </a:t>
            </a:r>
            <a:r>
              <a:rPr lang="ru-RU" b="1" i="1" dirty="0">
                <a:solidFill>
                  <a:srgbClr val="333333"/>
                </a:solidFill>
                <a:latin typeface="Helvetica"/>
                <a:ea typeface="Times New Roman"/>
              </a:rPr>
              <a:t>В какой из приведённых пар фразеологизмов отношения иные, чем в остальных? Объясните свой выбор.</a:t>
            </a:r>
            <a:endParaRPr lang="ru-RU" sz="4000" dirty="0">
              <a:latin typeface="Times New Roman"/>
              <a:ea typeface="Times New Roman"/>
            </a:endParaRPr>
          </a:p>
          <a:p>
            <a:pPr>
              <a:spcAft>
                <a:spcPts val="750"/>
              </a:spcAft>
            </a:pPr>
            <a:r>
              <a:rPr lang="ru-RU">
                <a:solidFill>
                  <a:srgbClr val="333333"/>
                </a:solidFill>
                <a:latin typeface="Helvetica"/>
                <a:ea typeface="Times New Roman"/>
              </a:rPr>
              <a:t>Тёртый калач — стреляный воробей; два сапога пара - одного поля ягоды; ни рыба ни мясо - ни богу свечка ни чёрту кочерга; сесть на мель - сесть в калошу; протянуть ноги - приказать долго жить; что есть духу - во все лопатки; после дождичка в четверг - когда рак на горе свистнет.</a:t>
            </a:r>
            <a:endParaRPr lang="ru-RU" sz="4000">
              <a:latin typeface="Times New Roman"/>
              <a:ea typeface="Times New Roman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245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В словаре В.И. Даля встречается ныне забытое слово КОЛОЗЕМИЦА. Каким заимствованным словом оно оказалось вытесненным в наши дни?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                             Ответ: (Атмосфера)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2168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Её можно толочь в ступе и носить в решете. Можно прятать в неё концы и водить по ней вилами. Она бывает живая, мёртвая и на киселе. А если вы не хотите отвечать на мой вопрос, то можете набрать её в рот. Но в  ваших интересах на него ответить. Что это?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8025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Её можно толочь в ступе и носить в решете. Можно прятать в неё концы и водить по ней вилами. Она бывает живая, мёртвая и на киселе. А если вы не хотите отвечать на мой вопрос, то можете набрать её в рот. Но в  ваших интересах на него ответить. Что это?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                                                                            Ответ: (Вода )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8077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Рассказывают, что французский писатель Виктор Гюго в день выхода в свет своей новой книги, желая узнать, как идёт её распродажа, послал издателю записку, в которой стоял один только вопросительный знак: «?». Ответ издателя был не менее остроумным и кратким. Как ответил издатель писателю?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                                                                            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3341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Рассказывают, что французский писатель Виктор Гюго в день выхода в свет своей новой книги, желая узнать, как идёт её распродажа, послал издателю записку, в которой стоял один только вопросительный знак: «?». Ответ издателя был не менее остроумным и кратким. Как ответил издатель писателю?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                                                                             (Ответ издателя: «!»)</a:t>
            </a:r>
            <a:endParaRPr lang="ru-RU" sz="240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50715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.  Имя апостола Петра в переводе с древнееврейского обозначает именно это. Он бывает краеугольным, а бывает преткновения. Плохой человек носит его за пазухой. В споре коса может на него найти. Что это такое?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3470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.  Имя апостола Петра в переводе с древнееврейского обозначает именно это. Он бывает краеугольным, а бывает преткновения. Плохой человек носит его за пазухой. В споре коса может на него найти. Что это такое?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latin typeface="Sitka Text"/>
                <a:ea typeface="Times New Roman"/>
                <a:cs typeface="Times New Roman"/>
              </a:rPr>
              <a:t>                                                                            Ответ: (Камень)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55790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553</Words>
  <Application>Microsoft Office PowerPoint</Application>
  <PresentationFormat>Экран (4:3)</PresentationFormat>
  <Paragraphs>75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1.</vt:lpstr>
      <vt:lpstr>Презентация PowerPoint</vt:lpstr>
      <vt:lpstr>2.</vt:lpstr>
      <vt:lpstr>Презентация PowerPoint</vt:lpstr>
      <vt:lpstr>3.</vt:lpstr>
      <vt:lpstr>Презентация PowerPoint</vt:lpstr>
      <vt:lpstr>4.</vt:lpstr>
      <vt:lpstr>4</vt:lpstr>
      <vt:lpstr>5.</vt:lpstr>
      <vt:lpstr>Презентация PowerPoint</vt:lpstr>
      <vt:lpstr>6.</vt:lpstr>
      <vt:lpstr>Презентация PowerPoint</vt:lpstr>
      <vt:lpstr>Блиц «Старое – новое» </vt:lpstr>
      <vt:lpstr>Блиц «Старое – новое» </vt:lpstr>
      <vt:lpstr>Блиц «Старое – новое» </vt:lpstr>
      <vt:lpstr>Блиц</vt:lpstr>
      <vt:lpstr>Презентация PowerPoint</vt:lpstr>
      <vt:lpstr>Презентация PowerPoint</vt:lpstr>
      <vt:lpstr>Презентация PowerPoint</vt:lpstr>
      <vt:lpstr>Перевертыш</vt:lpstr>
      <vt:lpstr>Перевертыш</vt:lpstr>
      <vt:lpstr>Презентация PowerPoint</vt:lpstr>
      <vt:lpstr> 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Таня</cp:lastModifiedBy>
  <cp:revision>9</cp:revision>
  <dcterms:created xsi:type="dcterms:W3CDTF">2022-11-17T01:55:21Z</dcterms:created>
  <dcterms:modified xsi:type="dcterms:W3CDTF">2022-11-17T05:06:15Z</dcterms:modified>
</cp:coreProperties>
</file>