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3" r:id="rId2"/>
    <p:sldId id="286" r:id="rId3"/>
    <p:sldId id="304" r:id="rId4"/>
    <p:sldId id="319" r:id="rId5"/>
    <p:sldId id="305" r:id="rId6"/>
    <p:sldId id="320" r:id="rId7"/>
    <p:sldId id="306" r:id="rId8"/>
    <p:sldId id="321" r:id="rId9"/>
    <p:sldId id="322" r:id="rId10"/>
    <p:sldId id="287" r:id="rId11"/>
    <p:sldId id="289" r:id="rId12"/>
    <p:sldId id="291" r:id="rId13"/>
    <p:sldId id="313" r:id="rId14"/>
    <p:sldId id="312" r:id="rId15"/>
    <p:sldId id="314" r:id="rId16"/>
    <p:sldId id="315" r:id="rId17"/>
    <p:sldId id="316" r:id="rId18"/>
    <p:sldId id="300" r:id="rId19"/>
    <p:sldId id="308" r:id="rId20"/>
    <p:sldId id="317" r:id="rId21"/>
    <p:sldId id="285" r:id="rId22"/>
    <p:sldId id="292" r:id="rId23"/>
    <p:sldId id="297" r:id="rId24"/>
    <p:sldId id="318" r:id="rId25"/>
    <p:sldId id="301" r:id="rId26"/>
    <p:sldId id="307" r:id="rId27"/>
    <p:sldId id="293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F62A1-2F37-4E3D-ADB7-3BAFC6C8C862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B99EB-56CA-432E-BDA2-DD14AAF8E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247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B99EB-56CA-432E-BDA2-DD14AAF8E32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587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B99EB-56CA-432E-BDA2-DD14AAF8E326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97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6F23-EBA6-46D9-B434-8E9C8A5570F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6FABF-4364-46E6-8ABD-27F05E1DE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2F5B1-20FC-4E02-8E8D-F7C0F2E670F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37914-2C59-4CCA-9B77-BB12733F6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81B6E-C7EC-44A4-8260-92BD29A0EFB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8AF96-FB91-4604-ADB8-88586E347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9817C-B460-490F-AFEE-33347353DB00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C8BF-4D98-4B15-B705-FB81F9102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89217-5049-47FC-AD47-E6E7EABD9B29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17D30-27F9-4FEE-A162-97F37CEA3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2ADE3-6DF3-4D13-89F6-FE18F506BF46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C38DE-2A38-409C-9902-45ABFE937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FB421-6C22-478B-8DBA-E978C700153D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452B-5B77-44DB-96C9-C245989A5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77335-5659-49D0-92B7-55310EFD3C2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8358-76F1-49A0-B915-5870500FD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EC9A5-2305-4ADC-8A16-920A5D80DC85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152E8-F6AF-4549-B9E3-C2B2F3A95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BE7DC-4117-48AC-BBAA-5BC3D5E66215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C3FBA-EAFC-4524-AEE4-C07A3DC4A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870A-E785-4DFE-84C0-9169933F1300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C5EA1-9D83-4A5A-8469-B1D2B6B22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0A15CB-D061-42C1-90F4-EADF8E37DC2C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4B7C2C-F930-466F-BEDC-2FB144D13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4" Type="http://schemas.openxmlformats.org/officeDocument/2006/relationships/hyperlink" Target="&#1057;&#1090;&#1088;&#1072;&#1090;&#1077;&#1075;&#1080;&#1103;%20&#1052;&#1091;&#1093;&#1086;&#1088;&#1096;&#1080;&#1073;&#1080;&#1088;&#1089;&#1082;&#1086;&#1075;&#1086;%20&#1088;&#1072;&#1081;&#1086;&#1085;&#1072;.do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0%D0%BB%D1%82%D0%B0%D0%B9" TargetMode="External"/><Relationship Id="rId3" Type="http://schemas.openxmlformats.org/officeDocument/2006/relationships/hyperlink" Target="https://ru.wikipedia.org/wiki/%D0%A8%D0%B0%D1%80%D0%B0%D0%BB%D0%B4%D0%B0%D0%B9" TargetMode="External"/><Relationship Id="rId7" Type="http://schemas.openxmlformats.org/officeDocument/2006/relationships/hyperlink" Target="https://ru.wikipedia.org/wiki/%D0%91%D0%A2%D0%A1%D0%A0" TargetMode="External"/><Relationship Id="rId2" Type="http://schemas.openxmlformats.org/officeDocument/2006/relationships/hyperlink" Target="https://ru.wikipedia.org/wiki/%D0%94%D0%BE%D0%BC-%D0%BC%D1%83%D0%B7%D0%B5%D0%B9_%D0%98._%D0%9A._%D0%9A%D0%B0%D0%BB%D0%B0%D1%88%D0%BD%D0%B8%D0%BA%D0%BE%D0%B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5%D0%B0%D1%80%D1%8C%D1%8F%D1%81%D1%82%D0%BA%D0%B0" TargetMode="External"/><Relationship Id="rId5" Type="http://schemas.openxmlformats.org/officeDocument/2006/relationships/hyperlink" Target="https://ru.wikipedia.org/wiki/%D0%9D%D0%BE%D0%B2%D1%8B%D0%B9_%D0%97%D0%B0%D0%B3%D0%B0%D0%BD" TargetMode="External"/><Relationship Id="rId10" Type="http://schemas.openxmlformats.org/officeDocument/2006/relationships/hyperlink" Target="https://ru.wikipedia.org/wiki/%D0%A5%D0%BE%D1%80%D0%B8-%D0%B1%D1%83%D1%80%D1%8F%D1%82%D1%8B" TargetMode="External"/><Relationship Id="rId4" Type="http://schemas.openxmlformats.org/officeDocument/2006/relationships/hyperlink" Target="https://ru.wikipedia.org/wiki/%D0%9C%D1%83%D1%85%D0%BE%D1%80%D1%88%D0%B8%D0%B1%D0%B8%D1%80%D1%8C" TargetMode="External"/><Relationship Id="rId9" Type="http://schemas.openxmlformats.org/officeDocument/2006/relationships/hyperlink" Target="https://ru.wikipedia.org/wiki/%D0%92%D0%B5%D1%80%D1%85%D0%BD%D0%B5%D1%83%D0%B4%D0%B8%D0%BD%D1%81%D0%BA%D0%B8%D0%B9_%D0%BE%D0%BA%D1%80%D1%83%D0%B3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elorodnoe.ru/history/show/id3629430/" TargetMode="External"/><Relationship Id="rId7" Type="http://schemas.openxmlformats.org/officeDocument/2006/relationships/hyperlink" Target="http://www.visitburyatia.ru/places/section-138/" TargetMode="External"/><Relationship Id="rId2" Type="http://schemas.openxmlformats.org/officeDocument/2006/relationships/hyperlink" Target="http://buryatia.ru/buryatia/gov/bur/adm-terr/muhorshi/isto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topic-5146345_27948053" TargetMode="External"/><Relationship Id="rId5" Type="http://schemas.openxmlformats.org/officeDocument/2006/relationships/hyperlink" Target="http://&#1084;&#1091;&#1093;&#1086;&#1088;&#1096;&#1080;&#1073;&#1080;&#1088;&#1100;-&#1073;&#1080;&#1073;&#1083;&#1080;&#1086;&#1090;&#1077;&#1082;&#1072;.&#1088;&#1092;/regional/group/11" TargetMode="External"/><Relationship Id="rId4" Type="http://schemas.openxmlformats.org/officeDocument/2006/relationships/hyperlink" Target="https://irk.aif.ru/turizm/turizm/unikalnoe_mesto_yuzhnogo_zabaykalya_puteshestvie_po_muhorshibirskomu_rayonu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ru-RU" sz="11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spc="-6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spc="-6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spc="-6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spc="-6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2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sz="1200" b="1" spc="-6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 И НАУКИ РЕСПУБЛИКИ БУРЯТИЯ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Мухоршибирский филиал</a:t>
            </a:r>
            <a:b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1200" b="1" spc="-6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государственного </a:t>
            </a:r>
            <a:r>
              <a:rPr lang="ru-RU" sz="1200" b="1" spc="-6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бюджетного профессионального образовательного учреждения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«Байкальский колледж недропользования»</a:t>
            </a:r>
            <a:b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16832"/>
            <a:ext cx="7128792" cy="4209331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Фестиваль   творческих   работ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  <a:p>
            <a:pPr marL="0" indent="0" algn="ctr">
              <a:buNone/>
            </a:pP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spc="-40" dirty="0" smtClean="0">
                <a:solidFill>
                  <a:srgbClr val="FF0000"/>
                </a:solidFill>
                <a:latin typeface="Times New Roman" panose="02020603050405020304" pitchFamily="18" charset="0"/>
                <a:ea typeface="Monotype Corsiva" panose="03010101010201010101" pitchFamily="66" charset="0"/>
                <a:cs typeface="Times New Roman" panose="02020603050405020304" pitchFamily="18" charset="0"/>
              </a:rPr>
              <a:t>       « </a:t>
            </a:r>
            <a:r>
              <a:rPr lang="ru-RU" sz="2000" b="1" spc="-40" dirty="0">
                <a:solidFill>
                  <a:srgbClr val="FF0000"/>
                </a:solidFill>
                <a:latin typeface="Times New Roman" panose="02020603050405020304" pitchFamily="18" charset="0"/>
                <a:ea typeface="Monotype Corsiva" panose="03010101010201010101" pitchFamily="66" charset="0"/>
                <a:cs typeface="Times New Roman" panose="02020603050405020304" pitchFamily="18" charset="0"/>
              </a:rPr>
              <a:t>Богатый и щедрый край Мухоршибирь… </a:t>
            </a:r>
            <a:r>
              <a:rPr lang="ru-RU" sz="2000" b="1" spc="-40" dirty="0" smtClean="0">
                <a:solidFill>
                  <a:srgbClr val="FF0000"/>
                </a:solidFill>
                <a:latin typeface="Times New Roman" panose="02020603050405020304" pitchFamily="18" charset="0"/>
                <a:ea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95-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летию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Мухоршибирского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посвящается</a:t>
            </a:r>
          </a:p>
          <a:p>
            <a:pPr marL="0" indent="0" algn="ctr">
              <a:buNone/>
            </a:pPr>
            <a:r>
              <a:rPr lang="ru-RU" sz="2000" b="1" spc="-40" dirty="0">
                <a:solidFill>
                  <a:srgbClr val="FFFFFF"/>
                </a:solidFill>
                <a:latin typeface="Monotype Corsiva" panose="03010101010201010101" pitchFamily="66" charset="0"/>
                <a:ea typeface="Monotype Corsiva" panose="03010101010201010101" pitchFamily="66" charset="0"/>
                <a:cs typeface="Monotype Corsiva" panose="03010101010201010101" pitchFamily="66" charset="0"/>
              </a:rPr>
              <a:t/>
            </a:r>
            <a:br>
              <a:rPr lang="ru-RU" sz="2000" b="1" spc="-40" dirty="0">
                <a:solidFill>
                  <a:srgbClr val="FFFFFF"/>
                </a:solidFill>
                <a:latin typeface="Monotype Corsiva" panose="03010101010201010101" pitchFamily="66" charset="0"/>
                <a:ea typeface="Monotype Corsiva" panose="03010101010201010101" pitchFamily="66" charset="0"/>
                <a:cs typeface="Monotype Corsiva" panose="03010101010201010101" pitchFamily="66" charset="0"/>
              </a:rPr>
            </a:br>
            <a:endParaRPr lang="ru-RU" sz="1800" spc="-4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6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группы ПК-41 </a:t>
            </a:r>
          </a:p>
          <a:p>
            <a:pPr marL="0" indent="0" algn="r">
              <a:buNone/>
            </a:pPr>
            <a:r>
              <a:rPr lang="ru-RU" sz="16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профессии «Повар, кондитер»</a:t>
            </a:r>
          </a:p>
          <a:p>
            <a:pPr marL="0" indent="0" algn="r">
              <a:buNone/>
            </a:pPr>
            <a:r>
              <a:rPr lang="ru-RU" sz="16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Родионова Валерия</a:t>
            </a:r>
          </a:p>
          <a:p>
            <a:pPr marL="0" indent="0" algn="r">
              <a:buNone/>
            </a:pPr>
            <a:r>
              <a:rPr lang="ru-RU" sz="16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</a:p>
          <a:p>
            <a:pPr marL="0" indent="0" algn="r">
              <a:buNone/>
            </a:pPr>
            <a:r>
              <a:rPr lang="ru-RU" sz="16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Киселёва Марина Николаевна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4149080"/>
            <a:ext cx="1872621" cy="18726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68144" y="6449707"/>
            <a:ext cx="316835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  <p:pic>
        <p:nvPicPr>
          <p:cNvPr id="6" name="Гимн Мухоршибирского район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16"/>
                  <p14:fade in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07904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8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196753"/>
            <a:ext cx="3960440" cy="72007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Мухоршибирский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2" y="2564904"/>
            <a:ext cx="6877451" cy="336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25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836712"/>
            <a:ext cx="4968552" cy="763488"/>
          </a:xfrm>
        </p:spPr>
        <p:txBody>
          <a:bodyPr/>
          <a:lstStyle/>
          <a:p>
            <a:pPr defTabSz="808038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Мухоршибирского района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3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1" y="2060575"/>
            <a:ext cx="7056784" cy="4032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071" y="4869160"/>
            <a:ext cx="2060627" cy="20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90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984776" cy="70186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400" b="1" spc="-5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</a:t>
            </a:r>
            <a:r>
              <a:rPr lang="ru-RU" sz="2400" b="1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территориальное</a:t>
            </a:r>
            <a:r>
              <a:rPr lang="ru-RU" sz="2400" b="1" spc="-13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устройство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5812059"/>
              </p:ext>
            </p:extLst>
          </p:nvPr>
        </p:nvGraphicFramePr>
        <p:xfrm>
          <a:off x="251520" y="890500"/>
          <a:ext cx="8712966" cy="57621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18172"/>
                <a:gridCol w="2039206"/>
                <a:gridCol w="1436531"/>
                <a:gridCol w="2319057"/>
              </a:tblGrid>
              <a:tr h="672836">
                <a:tc>
                  <a:txBody>
                    <a:bodyPr/>
                    <a:lstStyle/>
                    <a:p>
                      <a:pPr marL="90170">
                        <a:spcBef>
                          <a:spcPts val="4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52324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Сельские</a:t>
                      </a:r>
                      <a:r>
                        <a:rPr lang="ru-RU" sz="1200" b="1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spcBef>
                          <a:spcPts val="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404495" marR="384810" indent="-404495" algn="ctr">
                        <a:lnSpc>
                          <a:spcPct val="81000"/>
                        </a:lnSpc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Административный  </a:t>
                      </a:r>
                      <a:r>
                        <a:rPr lang="ru-RU" sz="1200" b="1" spc="-30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8120" marR="299720" indent="-635" algn="ctr">
                        <a:lnSpc>
                          <a:spcPct val="81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98120" marR="299720" indent="-635" algn="ctr">
                        <a:lnSpc>
                          <a:spcPct val="81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200" b="1" spc="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населённых</a:t>
                      </a:r>
                      <a:r>
                        <a:rPr lang="ru-RU" sz="1200" b="1" spc="-30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572135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419">
                <a:tc>
                  <a:txBody>
                    <a:bodyPr/>
                    <a:lstStyle/>
                    <a:p>
                      <a:pPr marL="9017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2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Бомское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улус</a:t>
                      </a:r>
                      <a:r>
                        <a:rPr lang="ru-RU" sz="1200" b="1" spc="-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Бом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419">
                <a:tc>
                  <a:txBody>
                    <a:bodyPr/>
                    <a:lstStyle/>
                    <a:p>
                      <a:pPr marL="9017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2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Нарсатуйское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улус</a:t>
                      </a:r>
                      <a:r>
                        <a:rPr lang="ru-RU" sz="1200" b="1" spc="-2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Нарсата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419">
                <a:tc>
                  <a:txBody>
                    <a:bodyPr/>
                    <a:lstStyle/>
                    <a:p>
                      <a:pPr marL="9017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2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2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«Барское»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2114">
                <a:tc>
                  <a:txBody>
                    <a:bodyPr/>
                    <a:lstStyle/>
                    <a:p>
                      <a:pPr marL="9017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4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«Хошун-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Узурское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улус</a:t>
                      </a:r>
                      <a:r>
                        <a:rPr lang="ru-RU" sz="1200" b="1" spc="-4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Хошун-Узур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419">
                <a:tc>
                  <a:txBody>
                    <a:bodyPr/>
                    <a:lstStyle/>
                    <a:p>
                      <a:pPr marL="90170"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Кусотинское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улус</a:t>
                      </a:r>
                      <a:r>
                        <a:rPr lang="ru-RU" sz="1200" b="1" spc="-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Кусоты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419">
                <a:tc>
                  <a:txBody>
                    <a:bodyPr/>
                    <a:lstStyle/>
                    <a:p>
                      <a:pPr marL="9017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4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Тугнуйское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Тугнуй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5524">
                <a:tc>
                  <a:txBody>
                    <a:bodyPr/>
                    <a:lstStyle/>
                    <a:p>
                      <a:pPr marL="9017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Харашибирское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Харашибирь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419">
                <a:tc>
                  <a:txBody>
                    <a:bodyPr/>
                    <a:lstStyle/>
                    <a:p>
                      <a:pPr marL="9017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2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2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Калиновское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Калиновка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391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2114">
                <a:tc>
                  <a:txBody>
                    <a:bodyPr/>
                    <a:lstStyle/>
                    <a:p>
                      <a:pPr marL="9017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Подлопатинское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Подлопатки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42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849">
                <a:tc>
                  <a:txBody>
                    <a:bodyPr/>
                    <a:lstStyle/>
                    <a:p>
                      <a:pPr marL="9017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4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«Никольское»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2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Никольск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5524">
                <a:tc>
                  <a:txBody>
                    <a:bodyPr/>
                    <a:lstStyle/>
                    <a:p>
                      <a:pPr marL="90170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4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Хонхолойское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Хонхолой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42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2114">
                <a:tc>
                  <a:txBody>
                    <a:bodyPr/>
                    <a:lstStyle/>
                    <a:p>
                      <a:pPr marL="9017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2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Шаралдайское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Шаралдай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43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849">
                <a:tc>
                  <a:txBody>
                    <a:bodyPr/>
                    <a:lstStyle/>
                    <a:p>
                      <a:pPr marL="9017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Цолгинское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улус</a:t>
                      </a:r>
                      <a:r>
                        <a:rPr lang="ru-RU" sz="1200" b="1" spc="-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Цолга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2114">
                <a:tc>
                  <a:txBody>
                    <a:bodyPr/>
                    <a:lstStyle/>
                    <a:p>
                      <a:pPr marL="9017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2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Новозаганское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Новый</a:t>
                      </a:r>
                      <a:r>
                        <a:rPr lang="ru-RU" sz="1200" b="1" spc="-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Заган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35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42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849">
                <a:tc>
                  <a:txBody>
                    <a:bodyPr/>
                    <a:lstStyle/>
                    <a:p>
                      <a:pPr marL="9017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2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Саганнурское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посёлок</a:t>
                      </a:r>
                      <a:r>
                        <a:rPr lang="ru-RU" sz="1200" b="1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Саган-Нур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2114">
                <a:tc>
                  <a:txBody>
                    <a:bodyPr/>
                    <a:lstStyle/>
                    <a:p>
                      <a:pPr marL="90170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r>
                        <a:rPr lang="ru-RU" sz="1200" b="1" spc="-2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поселение</a:t>
                      </a:r>
                      <a:r>
                        <a:rPr lang="ru-RU" sz="1200" b="1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Мухоршибирское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r>
                        <a:rPr lang="ru-RU" sz="1200" b="1" spc="-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Мухоршибирь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3260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0265" marR="845185" algn="ctr">
                        <a:spcBef>
                          <a:spcPts val="425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290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333" y="620688"/>
            <a:ext cx="8229600" cy="86895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Социально-экономическое 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1628800"/>
            <a:ext cx="7344816" cy="4243610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Основную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долю промышленной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продукции                 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Мухоршибирского района 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производит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коллектив                                        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АО  «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Разрез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Тугнуйский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Тугнуйский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разрез с 1989 года добывает уголь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Олонь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Шибирского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месторождения. За время работы получено более 156 миллионов тонн угля, который по своим характеристикам является одним из самых высококачественных в Восточной Сибири и пользуется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устойчивым спросом,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 внутреннем, так и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внешнем рынках.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социальных партнёров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8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542" y="4221088"/>
            <a:ext cx="4686457" cy="26369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57543" y="4365104"/>
            <a:ext cx="4686457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Экскурсия в ОА «Разрез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Тугнуйский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835696" y="5769248"/>
            <a:ext cx="299463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496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635" y="3740138"/>
            <a:ext cx="4681365" cy="31178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5976664" cy="79695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Социально-экономическое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17638"/>
            <a:ext cx="7344816" cy="4747666"/>
          </a:xfrm>
        </p:spPr>
        <p:txBody>
          <a:bodyPr/>
          <a:lstStyle/>
          <a:p>
            <a:pPr marL="360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marL="3600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srgbClr val="2021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аграрном секторе района производством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</a:p>
          <a:p>
            <a:pPr marL="360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сельскохозяйственной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продукции занимается 6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сельскохозяйственных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предприятий, 45 крестьянско-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фермерских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хозяйств ИП, 3840 ЛПХ.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Основными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направлениями развития сельскохозяйственных предприятий района является производство зерна, молока, мяса, овощей. 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</a:p>
          <a:p>
            <a:pPr marL="360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Объём произведенной                                                                     сельскохозяйственной продукции                                                                       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хозяйствах района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составляет                                                                       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 одного миллиарда рублей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в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6165304"/>
            <a:ext cx="2288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СПК «Колхоз Искра»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521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6480720" cy="79695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Социально-экономическое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района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556792"/>
            <a:ext cx="7344816" cy="4497363"/>
          </a:xfrm>
        </p:spPr>
        <p:txBody>
          <a:bodyPr/>
          <a:lstStyle/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 smtClean="0"/>
              <a:t>                                           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предприятиям пищевой и перерабатывающей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промышленности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объёмы производства возросли в 4,2 </a:t>
            </a:r>
            <a:endParaRPr lang="ru-RU" sz="1800" dirty="0" smtClean="0">
              <a:solidFill>
                <a:srgbClr val="2021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раза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составили 84,9 млн руб. В СПК «Колхоз Искра» </a:t>
            </a:r>
            <a:endParaRPr lang="ru-RU" sz="1800" dirty="0" smtClean="0">
              <a:solidFill>
                <a:srgbClr val="2021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запущен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современный убойный цех, приобретена и запущена линия по </a:t>
            </a:r>
            <a:endParaRPr lang="ru-RU" sz="1800" dirty="0" smtClean="0">
              <a:solidFill>
                <a:srgbClr val="2021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переработке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молока.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Ассортимент, выпускаемой кисломолочной продукции: молоко пастеризованное, кефир, ряженка, топленое молоко, творог, сметана, масло сливочное, а также широкий ассортимент продукции мясных полуфабрикатов.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836922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859216" cy="796950"/>
          </a:xfrm>
        </p:spPr>
        <p:txBody>
          <a:bodyPr/>
          <a:lstStyle/>
          <a:p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Социально-экономическое </a:t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7272808" cy="4425355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                                                                  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00808"/>
            <a:ext cx="741682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развитием рыночной экономики все большую нишу в </a:t>
            </a: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экономическом 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развитии </a:t>
            </a: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занимает предпринимательство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solidFill>
                <a:srgbClr val="2021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сфере малого предпринимательства осуществляет деятельность 129 малых предприятий и 438 индивидуальных предпринимателя. </a:t>
            </a: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Наибольший 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удельный вес от общего числа хозяйствующих субъектов занимают субъекты малого предпринимательства, которые осуществляют свою деятельность в сфере торговли, общественном питании и бытовых услугах. 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562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92696"/>
            <a:ext cx="6552728" cy="796950"/>
          </a:xfrm>
        </p:spPr>
        <p:txBody>
          <a:bodyPr/>
          <a:lstStyle/>
          <a:p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Социально-экономическое </a:t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7344816" cy="4536504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 smtClean="0"/>
              <a:t>                                         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Важным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сектором экономики является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потребительский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рынок.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Торговое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обслуживание населения осуществляет 228 предприятий розничной торговли и 23 предприятия общественного питания. Розничная торговля района также представлена крупными предприятиями современной торговой сети «Титан», «Барис», работает 2 социальных магазина в 2 населенных пунктах.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сегодняшний день экономика района развивается динамичными темпами, создаются новые рабочие места, увеличиваются площади обрабатываемых залежных земель, используются новые современные ресурсосберегающие технологии, улучшается инвестиционный климат.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Мухоршибирский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 живёт и развивается во всех отраслях </a:t>
            </a:r>
            <a:r>
              <a:rPr lang="ru-RU" sz="1800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экономики.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b="1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Главным </a:t>
            </a: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достоянием земли </a:t>
            </a: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Мухоршибирской есть </a:t>
            </a: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будут люди </a:t>
            </a: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82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39" y="274638"/>
            <a:ext cx="8649321" cy="6394722"/>
          </a:xfrm>
        </p:spPr>
      </p:pic>
      <p:sp>
        <p:nvSpPr>
          <p:cNvPr id="3" name="TextBox 2"/>
          <p:cNvSpPr txBox="1"/>
          <p:nvPr/>
        </p:nvSpPr>
        <p:spPr>
          <a:xfrm>
            <a:off x="2987824" y="857557"/>
            <a:ext cx="390190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на Мухоршибирской земле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40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СТРАТЕГИЯ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СОЦИАЛЬНО-ЭКОНОМИЧЕСКОГО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РАЗВИТИЯ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 «МУХОРШИБИРСКИЙ РАЙОН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                  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 2035 ГОДА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700808"/>
            <a:ext cx="7488832" cy="4425355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Целью </a:t>
            </a: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 муниципального образования 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« </a:t>
            </a:r>
            <a:r>
              <a:rPr lang="ru-RU" sz="1800" spc="-2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Мухошибирский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район » </a:t>
            </a: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являлось и является 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п</a:t>
            </a:r>
            <a:r>
              <a:rPr lang="ru-RU" sz="18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овышение </a:t>
            </a:r>
            <a:r>
              <a:rPr lang="ru-RU" sz="18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уровня и качества жизни населения за счет </a:t>
            </a:r>
            <a:r>
              <a:rPr lang="ru-RU" sz="18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наращивания </a:t>
            </a:r>
            <a:r>
              <a:rPr lang="ru-RU" sz="18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экономического потенциала территории</a:t>
            </a: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основе 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следующих </a:t>
            </a:r>
            <a:r>
              <a:rPr lang="ru-RU" sz="18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приоритетов: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минерально-сырьевого комплекса;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агропромышленного комплекса;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предпринимательства;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человеческого потенциала;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инфраструктуры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 defTabSz="36195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Стратегия развития Мухоршибирского района</a:t>
            </a:r>
            <a:endPara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765495" y="5301208"/>
            <a:ext cx="994581" cy="2849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115666"/>
              </p:ext>
            </p:extLst>
          </p:nvPr>
        </p:nvGraphicFramePr>
        <p:xfrm>
          <a:off x="2743200" y="3338513"/>
          <a:ext cx="36576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Документ Wordpad" r:id="rId5" imgW="3657600" imgH="181440" progId="WordPad.Document.1">
                  <p:embed/>
                </p:oleObj>
              </mc:Choice>
              <mc:Fallback>
                <p:oleObj name="Документ Wordpad" r:id="rId5" imgW="3657600" imgH="181440" progId="WordPad.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43200" y="3338513"/>
                        <a:ext cx="3657600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758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56992"/>
            <a:ext cx="4277849" cy="28501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671" y="3457963"/>
            <a:ext cx="2135624" cy="26481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9752" y="2348879"/>
            <a:ext cx="388843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Мухоршибирскому району 95 лет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592" y="764704"/>
            <a:ext cx="1871634" cy="18777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0152" y="6368310"/>
            <a:ext cx="309634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2259092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764704"/>
            <a:ext cx="5760640" cy="652934"/>
          </a:xfrm>
        </p:spPr>
        <p:txBody>
          <a:bodyPr/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Историко-культурные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7344816" cy="4425355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Дом-музей И. К. Калашникова"/>
              </a:rPr>
              <a:t>Дом-музей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Дом-музей И. К. Калашникова"/>
              </a:rPr>
              <a:t>И. К. Калашникова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селе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Шаралдай"/>
              </a:rPr>
              <a:t>Шаралдай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Никольская церковь в селе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Мухоршибирь"/>
              </a:rPr>
              <a:t>Мухоршибирь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Покровская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в селе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Новый Заган"/>
              </a:rPr>
              <a:t>Новый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Новый Заган"/>
              </a:rPr>
              <a:t>Заган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Тугнуйско-Галтайский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дацан (тибетское название — «Даши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Чойнхорлинг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находится в улусе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 tooltip="Харьястка"/>
              </a:rPr>
              <a:t>Харьястка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Относится к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БТСР"/>
              </a:rPr>
              <a:t>Буддийской традиционной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 tooltip="БТСР"/>
              </a:rPr>
              <a:t>сангхе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БТСР"/>
              </a:rPr>
              <a:t> России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Зарегистрирован в 2000 году.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Тугно-Галтайский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дацан был утверждён указом иркутского генерал-губернатора от 12 марта 1773 года. Первоначально был построен в местности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8" tooltip="Галтай"/>
              </a:rPr>
              <a:t>Галтай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Хоринского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ведомства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 tooltip="Верхнеудинский округ"/>
              </a:rPr>
              <a:t>Верхнеудинского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Верхнеудинский округ"/>
              </a:rPr>
              <a:t> округа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народные средства. В 1842 года в дацане служило 38 лам, к приходу дацана относились первоначально 8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0" tooltip="Хори-буряты"/>
              </a:rPr>
              <a:t>хоринских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родов, но с возникновением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Хохюртайского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Цолгинского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дацанов осталось 5 родов. В 1934 году дацан был разрушен до основания. Возрождён </a:t>
            </a:r>
            <a:r>
              <a:rPr lang="ru-RU" sz="1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 народной стройки. Дважды в месяц здесь проходят хуралы.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890408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                   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6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                                       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151620" y="770831"/>
            <a:ext cx="6840760" cy="4698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610235">
              <a:lnSpc>
                <a:spcPts val="3280"/>
              </a:lnSpc>
              <a:spcAft>
                <a:spcPts val="0"/>
              </a:spcAft>
            </a:pPr>
            <a:r>
              <a:rPr lang="ru-RU" sz="2000" b="1" spc="-1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Историко-культурные</a:t>
            </a:r>
            <a:r>
              <a:rPr lang="ru-RU" sz="2000" b="1" spc="-65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spc="-5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достопримечательности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06" y="1288121"/>
            <a:ext cx="3121423" cy="19630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3483282"/>
            <a:ext cx="3121423" cy="241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911860" marR="103505" indent="-605155" algn="ctr">
              <a:lnSpc>
                <a:spcPct val="97000"/>
              </a:lnSpc>
              <a:spcBef>
                <a:spcPts val="175"/>
              </a:spcBef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Дом-музей</a:t>
            </a:r>
            <a:r>
              <a:rPr lang="ru-RU" sz="1000" spc="-5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И.</a:t>
            </a:r>
            <a:r>
              <a:rPr lang="ru-RU" sz="1000" spc="-5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К.</a:t>
            </a:r>
            <a:r>
              <a:rPr lang="ru-RU" sz="1000" spc="-5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Калашникова</a:t>
            </a:r>
            <a:r>
              <a:rPr lang="ru-RU" sz="1000" spc="-39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000" dirty="0">
              <a:ea typeface="Calibri" panose="020F0502020204030204" pitchFamily="34" charset="0"/>
            </a:endParaRPr>
          </a:p>
        </p:txBody>
      </p:sp>
      <p:pic>
        <p:nvPicPr>
          <p:cNvPr id="8" name="image9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78623" y="1468919"/>
            <a:ext cx="2752725" cy="1955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8623" y="3432001"/>
            <a:ext cx="2752725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Покровская</a:t>
            </a:r>
            <a:r>
              <a:rPr lang="ru-RU" sz="1000" spc="-6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церковь</a:t>
            </a:r>
            <a:r>
              <a:rPr lang="ru-RU" sz="1000" spc="-6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1000" spc="-6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селе </a:t>
            </a:r>
            <a:r>
              <a:rPr lang="ru-RU" sz="1000" spc="-39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Новый</a:t>
            </a:r>
            <a:r>
              <a:rPr lang="ru-RU" sz="1000" spc="-25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Заган</a:t>
            </a:r>
            <a:r>
              <a:rPr lang="ru-RU" sz="1000" spc="-20" dirty="0"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pic>
        <p:nvPicPr>
          <p:cNvPr id="9" name="image10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27190" y="1223564"/>
            <a:ext cx="2237298" cy="237553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573904" y="3645817"/>
            <a:ext cx="2475037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Никольская церковь в</a:t>
            </a:r>
            <a:r>
              <a:rPr lang="ru-RU" sz="1000" spc="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spc="-5" dirty="0">
                <a:latin typeface="Times New Roman" panose="02020603050405020304" pitchFamily="18" charset="0"/>
                <a:ea typeface="Calibri" panose="020F0502020204030204" pitchFamily="34" charset="0"/>
              </a:rPr>
              <a:t>селе</a:t>
            </a:r>
            <a:r>
              <a:rPr lang="ru-RU" sz="1000" spc="-4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spc="-5" dirty="0">
                <a:latin typeface="Times New Roman" panose="02020603050405020304" pitchFamily="18" charset="0"/>
                <a:ea typeface="Calibri" panose="020F0502020204030204" pitchFamily="34" charset="0"/>
              </a:rPr>
              <a:t>Мухоршибирь</a:t>
            </a:r>
            <a:endParaRPr lang="ru-RU" sz="1000" dirty="0"/>
          </a:p>
        </p:txBody>
      </p:sp>
      <p:pic>
        <p:nvPicPr>
          <p:cNvPr id="11" name="image13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9169" y="4077072"/>
            <a:ext cx="3058160" cy="19577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001" y="3911581"/>
            <a:ext cx="3730827" cy="27981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828" y="4941168"/>
            <a:ext cx="1916832" cy="19168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6864" cy="94096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0" indent="609600">
              <a:lnSpc>
                <a:spcPts val="3280"/>
              </a:lnSpc>
              <a:spcAft>
                <a:spcPts val="0"/>
              </a:spcAft>
            </a:pPr>
            <a:r>
              <a:rPr lang="ru-RU" sz="2000" b="1" i="1" spc="-1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i="1" spc="-1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spc="-1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Историко-культурные</a:t>
            </a:r>
            <a:r>
              <a:rPr lang="ru-RU" sz="2000" b="1" spc="-65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spc="-5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достопримечательности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image14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869" y="1196750"/>
            <a:ext cx="2838326" cy="23762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1196752"/>
            <a:ext cx="24764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Табан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хурган</a:t>
            </a:r>
            <a:r>
              <a:rPr lang="ru-RU" sz="1200" b="1" spc="5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(пять</a:t>
            </a:r>
            <a:r>
              <a:rPr lang="ru-RU" sz="1200" b="1" spc="-4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пальцев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image15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69868" y="1204887"/>
            <a:ext cx="2808312" cy="236812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60020" y="2775411"/>
            <a:ext cx="1796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44145" algn="r">
              <a:spcBef>
                <a:spcPts val="5"/>
              </a:spcBef>
              <a:spcAft>
                <a:spcPts val="0"/>
              </a:spcAft>
            </a:pPr>
            <a:r>
              <a:rPr lang="ru-RU" sz="12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Пещера</a:t>
            </a:r>
            <a:r>
              <a:rPr lang="ru-RU" sz="1200" b="1" spc="-85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Шара-</a:t>
            </a:r>
            <a:r>
              <a:rPr lang="ru-RU" sz="1200" b="1" spc="-1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Тэбсэг</a:t>
            </a:r>
            <a:endParaRPr lang="ru-RU" sz="1100" b="1" dirty="0">
              <a:solidFill>
                <a:schemeClr val="bg1"/>
              </a:solidFill>
              <a:ea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6066" y="1204887"/>
            <a:ext cx="2795930" cy="2368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36096" y="2913911"/>
            <a:ext cx="20251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28345">
              <a:spcBef>
                <a:spcPts val="5"/>
              </a:spcBef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Гора</a:t>
            </a:r>
            <a:r>
              <a:rPr lang="ru-RU" sz="1200" b="1" spc="-9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Баин-Хара</a:t>
            </a:r>
            <a:endParaRPr lang="ru-RU" sz="1100" b="1" dirty="0">
              <a:solidFill>
                <a:schemeClr val="bg1"/>
              </a:solidFill>
              <a:ea typeface="Calibri" panose="020F0502020204030204" pitchFamily="34" charset="0"/>
            </a:endParaRPr>
          </a:p>
        </p:txBody>
      </p:sp>
      <p:pic>
        <p:nvPicPr>
          <p:cNvPr id="11" name="image17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8765" y="4546485"/>
            <a:ext cx="2756535" cy="20882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3567" y="4133789"/>
            <a:ext cx="2271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>
              <a:spcAft>
                <a:spcPts val="0"/>
              </a:spcAft>
            </a:pPr>
            <a:r>
              <a:rPr lang="ru-RU" sz="1200" b="1" smtClean="0">
                <a:latin typeface="Times New Roman" panose="02020603050405020304" pitchFamily="18" charset="0"/>
                <a:ea typeface="Calibri" panose="020F0502020204030204" pitchFamily="34" charset="0"/>
              </a:rPr>
              <a:t>      Меркитская</a:t>
            </a:r>
            <a:r>
              <a:rPr lang="ru-RU" sz="1200" b="1" spc="-25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крепость</a:t>
            </a:r>
            <a:endParaRPr lang="ru-RU" sz="1100" b="1" dirty="0">
              <a:ea typeface="Calibri" panose="020F0502020204030204" pitchFamily="34" charset="0"/>
            </a:endParaRPr>
          </a:p>
        </p:txBody>
      </p:sp>
      <p:pic>
        <p:nvPicPr>
          <p:cNvPr id="13" name="image18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45843" y="4546485"/>
            <a:ext cx="2808312" cy="208823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15348" y="4172620"/>
            <a:ext cx="16800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67005" algn="r">
              <a:spcAft>
                <a:spcPts val="0"/>
              </a:spcAft>
            </a:pPr>
            <a:r>
              <a:rPr lang="ru-RU" sz="1200" b="1" spc="-5" dirty="0">
                <a:latin typeface="Times New Roman" panose="02020603050405020304" pitchFamily="18" charset="0"/>
                <a:ea typeface="Calibri" panose="020F0502020204030204" pitchFamily="34" charset="0"/>
              </a:rPr>
              <a:t>Тугнуйские</a:t>
            </a:r>
            <a:r>
              <a:rPr lang="ru-RU" sz="1200" b="1" spc="-9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spc="-5" dirty="0">
                <a:latin typeface="Times New Roman" panose="02020603050405020304" pitchFamily="18" charset="0"/>
                <a:ea typeface="Calibri" panose="020F0502020204030204" pitchFamily="34" charset="0"/>
              </a:rPr>
              <a:t>столбы</a:t>
            </a:r>
            <a:endParaRPr lang="ru-RU" sz="1100" b="1" dirty="0">
              <a:ea typeface="Calibri" panose="020F0502020204030204" pitchFamily="34" charset="0"/>
            </a:endParaRPr>
          </a:p>
        </p:txBody>
      </p:sp>
      <p:pic>
        <p:nvPicPr>
          <p:cNvPr id="15" name="image19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25729" y="4546485"/>
            <a:ext cx="2726267" cy="208823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995936" y="3000870"/>
            <a:ext cx="346533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a typeface="Calibri" panose="020F0502020204030204" pitchFamily="34" charset="0"/>
              </a:rPr>
              <a:t/>
            </a:r>
            <a:br>
              <a:rPr lang="ru-RU" sz="2000" dirty="0" smtClean="0"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40840" y="3972934"/>
            <a:ext cx="3395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7405" marR="541655" lvl="0" indent="-112395">
              <a:spcBef>
                <a:spcPts val="1530"/>
              </a:spcBef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Юрта Чингисхана.                            </a:t>
            </a:r>
            <a:r>
              <a:rPr lang="ru-RU" sz="1200" b="1" spc="-15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Гора</a:t>
            </a:r>
            <a:r>
              <a:rPr lang="ru-RU" sz="1200" b="1" spc="-95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spc="-15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Гэр-Шулуун</a:t>
            </a:r>
            <a:endParaRPr lang="ru-RU" sz="11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418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692696"/>
            <a:ext cx="7600703" cy="5544616"/>
          </a:xfrm>
        </p:spPr>
      </p:pic>
      <p:sp>
        <p:nvSpPr>
          <p:cNvPr id="9" name="TextBox 8"/>
          <p:cNvSpPr txBox="1"/>
          <p:nvPr/>
        </p:nvSpPr>
        <p:spPr>
          <a:xfrm>
            <a:off x="683568" y="220578"/>
            <a:ext cx="774471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коллективы Мухоршибирского района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318" y="850870"/>
            <a:ext cx="3717682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РДК, районный Дом культуры</a:t>
            </a:r>
            <a:endParaRPr lang="ru-RU" sz="1600" b="1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563405">
            <a:off x="4690801" y="1155697"/>
            <a:ext cx="3763188" cy="3231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Фольклорный ансамбль «</a:t>
            </a:r>
            <a:r>
              <a:rPr lang="ru-RU" sz="15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Жаргаланта</a:t>
            </a:r>
            <a:r>
              <a:rPr lang="ru-RU" sz="1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5988" y="3777158"/>
            <a:ext cx="3614004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Фольклорный ансамбль «Калинка»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85967" y="5652537"/>
            <a:ext cx="384232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Фольклорный ансамбль «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Журавушка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611135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848872" cy="16561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Мухоршибирский район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богат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живописными уголками природы,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которую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воспевают писатели и поэты,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своими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жителями.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420888"/>
            <a:ext cx="7272808" cy="3705275"/>
          </a:xfrm>
        </p:spPr>
        <p:txBody>
          <a:bodyPr/>
          <a:lstStyle/>
          <a:p>
            <a:pPr marL="0" indent="0" fontAlgn="t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Мухоршибирская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 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подарила родине известных творцов истории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народного писателя Бурятии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Исая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Калистратовича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Калашникова, народного поэта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Гунга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Гомбоевича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Чимитова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Илью Чернева, заслуженного художника Бурятии М.З. Оленникова и многих, многих других. </a:t>
            </a: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t">
              <a:lnSpc>
                <a:spcPct val="150000"/>
              </a:lnSpc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именитые спортсмены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Алиса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Жамбалова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Александр Трескин - гордость района, Бурятии, России.</a:t>
            </a:r>
          </a:p>
          <a:p>
            <a:pPr algn="ctr">
              <a:lnSpc>
                <a:spcPct val="150000"/>
              </a:lnSpc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65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6"/>
            <a:ext cx="7416824" cy="5472608"/>
          </a:xfrm>
        </p:spPr>
      </p:pic>
      <p:sp>
        <p:nvSpPr>
          <p:cNvPr id="2" name="TextBox 1"/>
          <p:cNvSpPr txBox="1"/>
          <p:nvPr/>
        </p:nvSpPr>
        <p:spPr>
          <a:xfrm>
            <a:off x="1187624" y="5589240"/>
            <a:ext cx="7056784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- активисты группы ПК-41 со своими преподавателями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918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495" y="1268760"/>
            <a:ext cx="8229600" cy="1143000"/>
          </a:xfrm>
        </p:spPr>
        <p:txBody>
          <a:bodyPr/>
          <a:lstStyle/>
          <a:p>
            <a:r>
              <a:rPr lang="ru-RU" sz="1800" dirty="0" smtClean="0"/>
              <a:t>Интернет- ресурсы: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268760"/>
            <a:ext cx="6912768" cy="4785395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b="1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2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u="sng" dirty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2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2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1.  http</a:t>
            </a:r>
            <a:r>
              <a:rPr lang="ru-RU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://buryatia.ru/buryatia/gov/bur/adm-terr/muhorshi/istor.html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2.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://selorodnoe.ru/history/show/id3629430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3.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irk.aif.ru/turizm/turizm/unikalnoe_mesto_yuzhnogo_zabaykalya_puteshestvie_po_muhorshibirskomu_rayonu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4.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://xn----8sbbbayqbcbxjf2ajwd7bf4b3d2e.xn--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p1ai/regional/group/11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5.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vk.com/topic-5146345_27948053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6.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://www.visitburyatia.ru/places/section-138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857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mage20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74638"/>
            <a:ext cx="8784976" cy="6466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23728" y="692696"/>
            <a:ext cx="5400600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просмотр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648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200800" cy="1012974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24744"/>
            <a:ext cx="7344816" cy="5035698"/>
          </a:xfrm>
        </p:spPr>
        <p:txBody>
          <a:bodyPr/>
          <a:lstStyle/>
          <a:p>
            <a:pPr marL="0" indent="0" algn="ctr">
              <a:lnSpc>
                <a:spcPts val="1560"/>
              </a:lnSpc>
              <a:spcAft>
                <a:spcPts val="60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XII-XIII вв. на территории района обитали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различные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племена монгольской, эвенкийской и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тюрской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ветвей.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Одни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них были потомками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древних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аборигенов, другие пришельцами.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</a:t>
            </a: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Русские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стали проникать в Забайкалье в 30-40 гг. XVII в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</a:t>
            </a: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были казаки, различные служилые, торговые, промышленные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люди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крестьяне.</a:t>
            </a: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В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начале XVIII века русских в Бурятии, особенно на территории района, было очень мало.</a:t>
            </a:r>
          </a:p>
          <a:p>
            <a:pPr marL="0" marR="539115" indent="0"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Основные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заселения района русскими началось в 60-х гг. XVIII века с приходом “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семейских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”, сосланных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Екатериной - II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Забайкалье староверов - раскольников, или как их тогда еще называли поляков.</a:t>
            </a:r>
            <a:endParaRPr lang="ru-RU" sz="18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6400799"/>
            <a:ext cx="3090959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808961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7488832" cy="5472608"/>
          </a:xfrm>
        </p:spPr>
      </p:pic>
      <p:sp>
        <p:nvSpPr>
          <p:cNvPr id="2" name="Прямоугольник 1"/>
          <p:cNvSpPr/>
          <p:nvPr/>
        </p:nvSpPr>
        <p:spPr>
          <a:xfrm>
            <a:off x="6012160" y="6457890"/>
            <a:ext cx="304403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2485310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726480"/>
            <a:ext cx="5616624" cy="864096"/>
          </a:xfrm>
        </p:spPr>
        <p:txBody>
          <a:bodyPr/>
          <a:lstStyle/>
          <a:p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340768"/>
            <a:ext cx="7344816" cy="4525963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В 1804 году была образована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Мухоршибирская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волость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, которая объединила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населенных пунктов. </a:t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Основное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занятие населения -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хлебопашенство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 “сопряженное” со скотоводством. Социальный состав волости: 70% бедняков, 26% середняков, 4% зажиточных. </a:t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В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1859 г. в улусе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Цолга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 была открыта одна из первых светских школ по инициативе бурятского учетного - ламы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Ринчина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Номтоева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. </a:t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С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января 1920 года в Мухоршибири установлена Советская власть. </a:t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40152" y="6425220"/>
            <a:ext cx="308604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4281138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02686"/>
            <a:ext cx="7512834" cy="5634626"/>
          </a:xfrm>
        </p:spPr>
      </p:pic>
      <p:sp>
        <p:nvSpPr>
          <p:cNvPr id="2" name="Прямоугольник 1"/>
          <p:cNvSpPr/>
          <p:nvPr/>
        </p:nvSpPr>
        <p:spPr>
          <a:xfrm>
            <a:off x="6012160" y="6457890"/>
            <a:ext cx="304403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3513436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b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ИСТОРИЧЕСКАЯ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7638"/>
            <a:ext cx="7488832" cy="4891682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январе 1930 года в Мухоршибири образуется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  <a:tabLst>
                <a:tab pos="180975" algn="l"/>
                <a:tab pos="361950" algn="l"/>
              </a:tabLs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сельскохозяйственная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артель “Новый путь”, в которую вошли 25 хозяйств. Все эти мелкие хозяйства в 1934 года объединились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два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крупных колхоза “им. Ворошилова” и “Большевик”.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6442693"/>
            <a:ext cx="316835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12976"/>
            <a:ext cx="5006303" cy="281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88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92696"/>
            <a:ext cx="6336704" cy="72494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ИСТОРИЧЕСКАЯ </a:t>
            </a:r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556792"/>
            <a:ext cx="7416824" cy="4569371"/>
          </a:xfrm>
        </p:spPr>
        <p:txBody>
          <a:bodyPr/>
          <a:lstStyle/>
          <a:p>
            <a:pPr marL="0" lvl="0" indent="0" algn="r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</a:p>
          <a:p>
            <a:pPr marL="0" lvl="0" indent="0" algn="r">
              <a:lnSpc>
                <a:spcPct val="150000"/>
              </a:lnSpc>
              <a:buNone/>
            </a:pP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lvl="0" indent="0" algn="ctr">
              <a:lnSpc>
                <a:spcPct val="150000"/>
              </a:lnSpc>
              <a:buNone/>
            </a:pPr>
            <a:endParaRPr lang="ru-RU" sz="1800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Мухоршибири в 1962 году построена новая </a:t>
            </a: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школа.</a:t>
            </a:r>
            <a:endParaRPr lang="ru-RU" sz="18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Мухоршибирь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уникальный и самобытный район, где в мире и согласии живут представители многих национальностей со своими неповторимыми традициями и обычаями.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56792"/>
            <a:ext cx="3527368" cy="23042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68144" y="6381328"/>
            <a:ext cx="316835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i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«Сквозь призму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1635916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5890">
            <a:off x="2569079" y="1773377"/>
            <a:ext cx="5444643" cy="4018458"/>
          </a:xfrm>
        </p:spPr>
      </p:pic>
    </p:spTree>
    <p:extLst>
      <p:ext uri="{BB962C8B-B14F-4D97-AF65-F5344CB8AC3E}">
        <p14:creationId xmlns:p14="http://schemas.microsoft.com/office/powerpoint/2010/main" val="1522187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Шаблон5</Template>
  <TotalTime>1031</TotalTime>
  <Words>946</Words>
  <Application>Microsoft Office PowerPoint</Application>
  <PresentationFormat>Экран (4:3)</PresentationFormat>
  <Paragraphs>210</Paragraphs>
  <Slides>27</Slides>
  <Notes>2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Monotype Corsiva</vt:lpstr>
      <vt:lpstr>Times New Roman</vt:lpstr>
      <vt:lpstr>Шаблон5</vt:lpstr>
      <vt:lpstr>Документ Wordpad</vt:lpstr>
      <vt:lpstr>                                                      МИНИСТЕРСТВО ОБРАЗОВАНИЯ И НАУКИ РЕСПУБЛИКИ БУРЯТИЯ                                          Мухоршибирский филиал                                         государственного бюджетного профессионального образовательного учреждения                                «Байкальский колледж недропользования» </vt:lpstr>
      <vt:lpstr>Презентация PowerPoint</vt:lpstr>
      <vt:lpstr>                                     ИСТОРИЧЕСКАЯ СПРАВКА</vt:lpstr>
      <vt:lpstr>Презентация PowerPoint</vt:lpstr>
      <vt:lpstr>ИСТОРИЧЕСКАЯ СПРАВКА</vt:lpstr>
      <vt:lpstr>Презентация PowerPoint</vt:lpstr>
      <vt:lpstr>                                             ИСТОРИЧЕСКАЯ СПРАВКА</vt:lpstr>
      <vt:lpstr>          ИСТОРИЧЕСКАЯ СПРАВКА</vt:lpstr>
      <vt:lpstr>Презентация PowerPoint</vt:lpstr>
      <vt:lpstr>  Мухоршибирский район</vt:lpstr>
      <vt:lpstr>Карта  Мухоршибирского района</vt:lpstr>
      <vt:lpstr>Муниципально - территориальное устройство</vt:lpstr>
      <vt:lpstr>Социально-экономическое  развитие района</vt:lpstr>
      <vt:lpstr>Социально-экономическое  развитие района</vt:lpstr>
      <vt:lpstr>Социально-экономическое  развитие района</vt:lpstr>
      <vt:lpstr>Социально-экономическое  развитие района</vt:lpstr>
      <vt:lpstr>Социально-экономическое  развитие района</vt:lpstr>
      <vt:lpstr>Презентация PowerPoint</vt:lpstr>
      <vt:lpstr>                                                                                                  СТРАТЕГИЯ СОЦИАЛЬНО-ЭКОНОМИЧЕСКОГО                                           РАЗВИТИЯ МО «МУХОРШИБИРСКИЙ РАЙОН»                    ДО 2035 ГОДА </vt:lpstr>
      <vt:lpstr>Историко-культурные достопримечательности </vt:lpstr>
      <vt:lpstr>                    </vt:lpstr>
      <vt:lpstr> Историко-культурные достопримечательности </vt:lpstr>
      <vt:lpstr>Презентация PowerPoint</vt:lpstr>
      <vt:lpstr>                   Мухоршибирский район                              богат не только живописными уголками природы,                       которую воспевают писатели и поэты,                  но и своими жителями. </vt:lpstr>
      <vt:lpstr>Презентация PowerPoint</vt:lpstr>
      <vt:lpstr>Интернет- ресурсы: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rekom</dc:creator>
  <cp:lastModifiedBy>Киселева</cp:lastModifiedBy>
  <cp:revision>190</cp:revision>
  <dcterms:created xsi:type="dcterms:W3CDTF">2014-06-19T12:34:27Z</dcterms:created>
  <dcterms:modified xsi:type="dcterms:W3CDTF">2023-03-24T04:48:41Z</dcterms:modified>
</cp:coreProperties>
</file>