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67" r:id="rId2"/>
    <p:sldId id="257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60" r:id="rId12"/>
    <p:sldId id="294" r:id="rId13"/>
    <p:sldId id="295" r:id="rId14"/>
    <p:sldId id="289" r:id="rId15"/>
    <p:sldId id="263" r:id="rId16"/>
    <p:sldId id="290" r:id="rId17"/>
    <p:sldId id="262" r:id="rId18"/>
    <p:sldId id="259" r:id="rId19"/>
    <p:sldId id="293" r:id="rId20"/>
    <p:sldId id="266" r:id="rId21"/>
    <p:sldId id="264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3" userDrawn="1">
          <p15:clr>
            <a:srgbClr val="A4A3A4"/>
          </p15:clr>
        </p15:guide>
        <p15:guide id="2" pos="3897" userDrawn="1">
          <p15:clr>
            <a:srgbClr val="A4A3A4"/>
          </p15:clr>
        </p15:guide>
        <p15:guide id="3" pos="40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656" autoAdjust="0"/>
    <p:restoredTop sz="94660"/>
  </p:normalViewPr>
  <p:slideViewPr>
    <p:cSldViewPr showGuides="1">
      <p:cViewPr varScale="1">
        <p:scale>
          <a:sx n="77" d="100"/>
          <a:sy n="77" d="100"/>
        </p:scale>
        <p:origin x="91" y="173"/>
      </p:cViewPr>
      <p:guideLst>
        <p:guide orient="horz" pos="1933"/>
        <p:guide pos="3897"/>
        <p:guide pos="40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3200" i="1">
                <a:solidFill>
                  <a:srgbClr val="FF0000"/>
                </a:solidFill>
              </a:defRPr>
            </a:pPr>
            <a:r>
              <a:rPr lang="ru-RU" sz="3200" i="1">
                <a:solidFill>
                  <a:srgbClr val="FF0000"/>
                </a:solidFill>
              </a:rPr>
              <a:t>Расходы, %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20180015097057458"/>
          <c:y val="0"/>
          <c:w val="0.4055465758073119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Стоимость, %</c:v>
                </c:pt>
              </c:strCache>
            </c:strRef>
          </c:tx>
          <c:explosion val="1"/>
          <c:dLbls>
            <c:dLbl>
              <c:idx val="0"/>
              <c:layout>
                <c:manualLayout>
                  <c:x val="-0.15303326200319955"/>
                  <c:y val="-1.114251066125865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3C1-48C1-BB7B-C2EB4351B523}"/>
                </c:ext>
              </c:extLst>
            </c:dLbl>
            <c:dLbl>
              <c:idx val="2"/>
              <c:layout>
                <c:manualLayout>
                  <c:x val="0.11265431201047099"/>
                  <c:y val="6.390748842041624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3C1-48C1-BB7B-C2EB4351B523}"/>
                </c:ext>
              </c:extLst>
            </c:dLbl>
            <c:dLbl>
              <c:idx val="3"/>
              <c:layout>
                <c:manualLayout>
                  <c:x val="0.10823717615772967"/>
                  <c:y val="0.1641558333254738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3C1-48C1-BB7B-C2EB4351B523}"/>
                </c:ext>
              </c:extLst>
            </c:dLbl>
            <c:dLbl>
              <c:idx val="4"/>
              <c:layout>
                <c:manualLayout>
                  <c:x val="7.2071759499719515E-2"/>
                  <c:y val="0.1483847156939783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3C1-48C1-BB7B-C2EB4351B52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Строительство здания</c:v>
                </c:pt>
                <c:pt idx="1">
                  <c:v>Приобретение оборудования и мебели</c:v>
                </c:pt>
                <c:pt idx="2">
                  <c:v>Транспортные расходы</c:v>
                </c:pt>
                <c:pt idx="3">
                  <c:v>Работы по монтажу, наладке и пуску оборудования</c:v>
                </c:pt>
                <c:pt idx="4">
                  <c:v>Строительство автостоянки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50</c:v>
                </c:pt>
                <c:pt idx="1">
                  <c:v>25</c:v>
                </c:pt>
                <c:pt idx="2">
                  <c:v>10</c:v>
                </c:pt>
                <c:pt idx="3">
                  <c:v>5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3C1-48C1-BB7B-C2EB4351B52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0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0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00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2000"/>
            </a:pPr>
            <a:endParaRPr lang="ru-RU"/>
          </a:p>
        </c:txPr>
      </c:legendEntry>
      <c:layout>
        <c:manualLayout>
          <c:xMode val="edge"/>
          <c:yMode val="edge"/>
          <c:x val="0.61904223713460671"/>
          <c:y val="0.1345875007507929"/>
          <c:w val="0.37040367315563161"/>
          <c:h val="0.86541245011355761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ОР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статистика</c:v>
                </c:pt>
                <c:pt idx="1">
                  <c:v>планируемые расходы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E29-4123-9BF6-927F020A8E4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ОТ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статистика</c:v>
                </c:pt>
                <c:pt idx="1">
                  <c:v>планируемые расходы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E29-4123-9BF6-927F020A8E4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ОЭ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статистика</c:v>
                </c:pt>
                <c:pt idx="1">
                  <c:v>планируемые расходы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60</c:v>
                </c:pt>
                <c:pt idx="1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29-4123-9BF6-927F020A8E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97560832"/>
        <c:axId val="97570816"/>
      </c:barChart>
      <c:catAx>
        <c:axId val="9756083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97570816"/>
        <c:crosses val="autoZero"/>
        <c:auto val="1"/>
        <c:lblAlgn val="ctr"/>
        <c:lblOffset val="100"/>
        <c:noMultiLvlLbl val="0"/>
      </c:catAx>
      <c:valAx>
        <c:axId val="9757081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97560832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5.55112E-17</cdr:x>
      <cdr:y>7.28584E-17</cdr:y>
    </cdr:from>
    <cdr:to>
      <cdr:x>1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rcRect xmlns:a="http://schemas.openxmlformats.org/drawingml/2006/main" l="29291" t="25962" r="18293" b="14903"/>
        <a:stretch xmlns:a="http://schemas.openxmlformats.org/drawingml/2006/main">
          <a:fillRect/>
        </a:stretch>
      </cdr:blipFill>
      <cdr:spPr>
        <a:xfrm xmlns:a="http://schemas.openxmlformats.org/drawingml/2006/main">
          <a:off x="3286148" y="71438"/>
          <a:ext cx="9267825" cy="5929354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5EB3FA51-943B-4086-A25F-C0E65DD3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000" y="279000"/>
            <a:ext cx="6570000" cy="99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B8B6AFF7-ABF1-4A29-84D5-00E32979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0825" y="1538288"/>
            <a:ext cx="6570663" cy="43211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id="{06DB0F6D-303F-4E81-A3D0-5C56453C2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063" y="234000"/>
            <a:ext cx="2249487" cy="2609662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:a16="http://schemas.microsoft.com/office/drawing/2014/main" id="{E19019EB-1908-499F-8DDD-57FCF302CF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2780" y="3113662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>
            <a:extLst>
              <a:ext uri="{FF2B5EF4-FFF2-40B4-BE49-F238E27FC236}">
                <a16:creationId xmlns:a16="http://schemas.microsoft.com/office/drawing/2014/main" id="{42858865-2D1D-4E01-A5ED-8E9703C3F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91802" y="549000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>
            <a:extLst>
              <a:ext uri="{FF2B5EF4-FFF2-40B4-BE49-F238E27FC236}">
                <a16:creationId xmlns:a16="http://schemas.microsoft.com/office/drawing/2014/main" id="{E2644163-594C-4D16-97AD-5643AA6E3E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91802" y="4095550"/>
            <a:ext cx="2249487" cy="260966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103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5EB3FA51-943B-4086-A25F-C0E65DD3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000" y="279000"/>
            <a:ext cx="6570000" cy="99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B8B6AFF7-ABF1-4A29-84D5-00E32979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0825" y="1538288"/>
            <a:ext cx="6570663" cy="43211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id="{06DB0F6D-303F-4E81-A3D0-5C56453C2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063" y="234000"/>
            <a:ext cx="2249487" cy="2609662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:a16="http://schemas.microsoft.com/office/drawing/2014/main" id="{E19019EB-1908-499F-8DDD-57FCF302CF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2780" y="3113662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>
            <a:extLst>
              <a:ext uri="{FF2B5EF4-FFF2-40B4-BE49-F238E27FC236}">
                <a16:creationId xmlns:a16="http://schemas.microsoft.com/office/drawing/2014/main" id="{42858865-2D1D-4E01-A5ED-8E9703C3F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91802" y="549000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>
            <a:extLst>
              <a:ext uri="{FF2B5EF4-FFF2-40B4-BE49-F238E27FC236}">
                <a16:creationId xmlns:a16="http://schemas.microsoft.com/office/drawing/2014/main" id="{E2644163-594C-4D16-97AD-5643AA6E3E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91802" y="4095550"/>
            <a:ext cx="2249487" cy="260966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103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5EB3FA51-943B-4086-A25F-C0E65DD3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000" y="279000"/>
            <a:ext cx="6570000" cy="99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B8B6AFF7-ABF1-4A29-84D5-00E32979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0825" y="1538288"/>
            <a:ext cx="6570663" cy="43211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id="{06DB0F6D-303F-4E81-A3D0-5C56453C2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063" y="234000"/>
            <a:ext cx="2249487" cy="2609662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:a16="http://schemas.microsoft.com/office/drawing/2014/main" id="{E19019EB-1908-499F-8DDD-57FCF302CF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2780" y="3113662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>
            <a:extLst>
              <a:ext uri="{FF2B5EF4-FFF2-40B4-BE49-F238E27FC236}">
                <a16:creationId xmlns:a16="http://schemas.microsoft.com/office/drawing/2014/main" id="{42858865-2D1D-4E01-A5ED-8E9703C3F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91802" y="549000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>
            <a:extLst>
              <a:ext uri="{FF2B5EF4-FFF2-40B4-BE49-F238E27FC236}">
                <a16:creationId xmlns:a16="http://schemas.microsoft.com/office/drawing/2014/main" id="{E2644163-594C-4D16-97AD-5643AA6E3E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91802" y="4095550"/>
            <a:ext cx="2249487" cy="260966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1031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5EB3FA51-943B-4086-A25F-C0E65DD3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000" y="279000"/>
            <a:ext cx="6570000" cy="99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B8B6AFF7-ABF1-4A29-84D5-00E32979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0825" y="1538288"/>
            <a:ext cx="6570663" cy="43211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id="{06DB0F6D-303F-4E81-A3D0-5C56453C2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063" y="234000"/>
            <a:ext cx="2249487" cy="2609662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:a16="http://schemas.microsoft.com/office/drawing/2014/main" id="{E19019EB-1908-499F-8DDD-57FCF302CF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2780" y="3113662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>
            <a:extLst>
              <a:ext uri="{FF2B5EF4-FFF2-40B4-BE49-F238E27FC236}">
                <a16:creationId xmlns:a16="http://schemas.microsoft.com/office/drawing/2014/main" id="{42858865-2D1D-4E01-A5ED-8E9703C3F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91802" y="549000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>
            <a:extLst>
              <a:ext uri="{FF2B5EF4-FFF2-40B4-BE49-F238E27FC236}">
                <a16:creationId xmlns:a16="http://schemas.microsoft.com/office/drawing/2014/main" id="{E2644163-594C-4D16-97AD-5643AA6E3E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91802" y="4095550"/>
            <a:ext cx="2249487" cy="260966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103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5EB3FA51-943B-4086-A25F-C0E65DD3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000" y="279000"/>
            <a:ext cx="6570000" cy="99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B8B6AFF7-ABF1-4A29-84D5-00E32979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0825" y="1538288"/>
            <a:ext cx="6570663" cy="43211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id="{06DB0F6D-303F-4E81-A3D0-5C56453C2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063" y="234000"/>
            <a:ext cx="2249487" cy="2609662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:a16="http://schemas.microsoft.com/office/drawing/2014/main" id="{E19019EB-1908-499F-8DDD-57FCF302CF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2780" y="3113662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>
            <a:extLst>
              <a:ext uri="{FF2B5EF4-FFF2-40B4-BE49-F238E27FC236}">
                <a16:creationId xmlns:a16="http://schemas.microsoft.com/office/drawing/2014/main" id="{42858865-2D1D-4E01-A5ED-8E9703C3F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91802" y="549000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>
            <a:extLst>
              <a:ext uri="{FF2B5EF4-FFF2-40B4-BE49-F238E27FC236}">
                <a16:creationId xmlns:a16="http://schemas.microsoft.com/office/drawing/2014/main" id="{E2644163-594C-4D16-97AD-5643AA6E3E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91802" y="4095550"/>
            <a:ext cx="2249487" cy="260966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1031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5EB3FA51-943B-4086-A25F-C0E65DD3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000" y="279000"/>
            <a:ext cx="6570000" cy="99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B8B6AFF7-ABF1-4A29-84D5-00E32979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0825" y="1538288"/>
            <a:ext cx="6570663" cy="43211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id="{06DB0F6D-303F-4E81-A3D0-5C56453C2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063" y="234000"/>
            <a:ext cx="2249487" cy="2609662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:a16="http://schemas.microsoft.com/office/drawing/2014/main" id="{E19019EB-1908-499F-8DDD-57FCF302CF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2780" y="3113662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>
            <a:extLst>
              <a:ext uri="{FF2B5EF4-FFF2-40B4-BE49-F238E27FC236}">
                <a16:creationId xmlns:a16="http://schemas.microsoft.com/office/drawing/2014/main" id="{42858865-2D1D-4E01-A5ED-8E9703C3F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91802" y="549000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>
            <a:extLst>
              <a:ext uri="{FF2B5EF4-FFF2-40B4-BE49-F238E27FC236}">
                <a16:creationId xmlns:a16="http://schemas.microsoft.com/office/drawing/2014/main" id="{E2644163-594C-4D16-97AD-5643AA6E3E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91802" y="4095550"/>
            <a:ext cx="2249487" cy="260966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103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229087-FCBB-470F-B429-7A680B520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Полилиния: фигура 5">
            <a:extLst>
              <a:ext uri="{FF2B5EF4-FFF2-40B4-BE49-F238E27FC236}">
                <a16:creationId xmlns:a16="http://schemas.microsoft.com/office/drawing/2014/main" id="{E1A572D3-4DA6-4192-BFF8-8B6EB79AD353}"/>
              </a:ext>
            </a:extLst>
          </p:cNvPr>
          <p:cNvSpPr/>
          <p:nvPr userDrawn="1"/>
        </p:nvSpPr>
        <p:spPr>
          <a:xfrm>
            <a:off x="0" y="6534000"/>
            <a:ext cx="3396000" cy="324000"/>
          </a:xfrm>
          <a:custGeom>
            <a:avLst/>
            <a:gdLst>
              <a:gd name="connsiteX0" fmla="*/ 0 w 3396000"/>
              <a:gd name="connsiteY0" fmla="*/ 0 h 324000"/>
              <a:gd name="connsiteX1" fmla="*/ 3216000 w 3396000"/>
              <a:gd name="connsiteY1" fmla="*/ 0 h 324000"/>
              <a:gd name="connsiteX2" fmla="*/ 3396000 w 3396000"/>
              <a:gd name="connsiteY2" fmla="*/ 324000 h 324000"/>
              <a:gd name="connsiteX3" fmla="*/ 3216000 w 3396000"/>
              <a:gd name="connsiteY3" fmla="*/ 324000 h 324000"/>
              <a:gd name="connsiteX4" fmla="*/ 3036000 w 3396000"/>
              <a:gd name="connsiteY4" fmla="*/ 324000 h 324000"/>
              <a:gd name="connsiteX5" fmla="*/ 0 w 3396000"/>
              <a:gd name="connsiteY5" fmla="*/ 324000 h 3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96000" h="324000">
                <a:moveTo>
                  <a:pt x="0" y="0"/>
                </a:moveTo>
                <a:lnTo>
                  <a:pt x="3216000" y="0"/>
                </a:lnTo>
                <a:lnTo>
                  <a:pt x="3396000" y="324000"/>
                </a:lnTo>
                <a:lnTo>
                  <a:pt x="3216000" y="324000"/>
                </a:lnTo>
                <a:lnTo>
                  <a:pt x="3036000" y="324000"/>
                </a:lnTo>
                <a:lnTo>
                  <a:pt x="0" y="32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BF8DA119-664A-4591-A005-453FEF365E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2168525"/>
            <a:ext cx="10515600" cy="40957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0375633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63AF58E-CCD9-4DE6-A7E2-26BDC09F150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4041BA97-BAD9-4001-9506-E11005E18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999" y="365125"/>
            <a:ext cx="11475001" cy="132556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224D964D-FD5B-48F5-8B18-EACAC60492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0999" y="1836737"/>
            <a:ext cx="11530013" cy="102234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" name="Таблица 2">
            <a:extLst>
              <a:ext uri="{FF2B5EF4-FFF2-40B4-BE49-F238E27FC236}">
                <a16:creationId xmlns:a16="http://schemas.microsoft.com/office/drawing/2014/main" id="{957B8229-3341-4204-ABAC-7770516A4EC8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280988" y="2713037"/>
            <a:ext cx="11630512" cy="3779838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872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5EB3FA51-943B-4086-A25F-C0E65DD3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000" y="279000"/>
            <a:ext cx="6570000" cy="99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B8B6AFF7-ABF1-4A29-84D5-00E32979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0825" y="1538288"/>
            <a:ext cx="6570663" cy="43211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id="{06DB0F6D-303F-4E81-A3D0-5C56453C2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063" y="234000"/>
            <a:ext cx="2249487" cy="2609662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:a16="http://schemas.microsoft.com/office/drawing/2014/main" id="{E19019EB-1908-499F-8DDD-57FCF302CF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2780" y="3113662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>
            <a:extLst>
              <a:ext uri="{FF2B5EF4-FFF2-40B4-BE49-F238E27FC236}">
                <a16:creationId xmlns:a16="http://schemas.microsoft.com/office/drawing/2014/main" id="{42858865-2D1D-4E01-A5ED-8E9703C3F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91802" y="549000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>
            <a:extLst>
              <a:ext uri="{FF2B5EF4-FFF2-40B4-BE49-F238E27FC236}">
                <a16:creationId xmlns:a16="http://schemas.microsoft.com/office/drawing/2014/main" id="{E2644163-594C-4D16-97AD-5643AA6E3E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91802" y="4095550"/>
            <a:ext cx="2249487" cy="260966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1031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5EB3FA51-943B-4086-A25F-C0E65DD3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000" y="279000"/>
            <a:ext cx="6570000" cy="99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B8B6AFF7-ABF1-4A29-84D5-00E32979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0825" y="1538288"/>
            <a:ext cx="6570663" cy="43211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id="{06DB0F6D-303F-4E81-A3D0-5C56453C2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063" y="234000"/>
            <a:ext cx="2249487" cy="2609662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:a16="http://schemas.microsoft.com/office/drawing/2014/main" id="{E19019EB-1908-499F-8DDD-57FCF302CF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2780" y="3113662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>
            <a:extLst>
              <a:ext uri="{FF2B5EF4-FFF2-40B4-BE49-F238E27FC236}">
                <a16:creationId xmlns:a16="http://schemas.microsoft.com/office/drawing/2014/main" id="{42858865-2D1D-4E01-A5ED-8E9703C3F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91802" y="549000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>
            <a:extLst>
              <a:ext uri="{FF2B5EF4-FFF2-40B4-BE49-F238E27FC236}">
                <a16:creationId xmlns:a16="http://schemas.microsoft.com/office/drawing/2014/main" id="{E2644163-594C-4D16-97AD-5643AA6E3E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91802" y="4095550"/>
            <a:ext cx="2249487" cy="260966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103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4C4ABE-3AB2-4760-AE95-817E917DACA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Рисунок 13">
            <a:hlinkClick r:id="rId23"/>
            <a:extLst>
              <a:ext uri="{FF2B5EF4-FFF2-40B4-BE49-F238E27FC236}">
                <a16:creationId xmlns:a16="http://schemas.microsoft.com/office/drawing/2014/main" id="{835B29EF-FFFB-41B4-9133-19FFA86AB342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7" r:id="rId14"/>
    <p:sldLayoutId id="2147483679" r:id="rId15"/>
    <p:sldLayoutId id="2147483680" r:id="rId16"/>
    <p:sldLayoutId id="2147483681" r:id="rId17"/>
    <p:sldLayoutId id="2147483682" r:id="rId18"/>
    <p:sldLayoutId id="2147483660" r:id="rId19"/>
    <p:sldLayoutId id="2147483683" r:id="rId20"/>
    <p:sldLayoutId id="2147483684" r:id="rId2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" TargetMode="External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274" y="1000108"/>
            <a:ext cx="11074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8900" dirty="0" smtClean="0"/>
              <a:t> </a:t>
            </a:r>
            <a:r>
              <a:rPr lang="ru-RU" sz="8900" b="1" dirty="0" smtClean="0"/>
              <a:t>Математика повсюду!</a:t>
            </a:r>
            <a:r>
              <a:rPr lang="ru-RU" sz="8900" dirty="0" smtClean="0"/>
              <a:t> </a:t>
            </a:r>
            <a:endParaRPr lang="ru-RU" sz="89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3836" y="2272080"/>
            <a:ext cx="1121576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Деловая игра </a:t>
            </a:r>
            <a:endParaRPr lang="ru-RU" sz="5000" b="1" dirty="0" smtClean="0">
              <a:solidFill>
                <a:srgbClr val="04617B"/>
              </a:solidFill>
              <a:latin typeface="Calibri"/>
              <a:ea typeface="+mj-ea"/>
              <a:cs typeface="+mj-cs"/>
            </a:endParaRPr>
          </a:p>
          <a:p>
            <a:pPr algn="ctr"/>
            <a:r>
              <a:rPr lang="ru-RU" sz="5000" b="1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 Ветровой Татьяны Анатольевны,  учителя математики </a:t>
            </a:r>
          </a:p>
          <a:p>
            <a:pPr algn="ctr"/>
            <a:r>
              <a:rPr lang="ru-RU" sz="5000" b="1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МАОУ «Гимназия №1» </a:t>
            </a:r>
            <a:endParaRPr lang="ru-RU" sz="5000" b="1" dirty="0" smtClean="0">
              <a:solidFill>
                <a:srgbClr val="04617B"/>
              </a:solidFill>
              <a:latin typeface="Calibri"/>
              <a:ea typeface="+mj-ea"/>
              <a:cs typeface="+mj-cs"/>
            </a:endParaRPr>
          </a:p>
          <a:p>
            <a:pPr algn="ctr"/>
            <a:r>
              <a:rPr lang="ru-RU" sz="5000" b="1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МО </a:t>
            </a:r>
            <a:r>
              <a:rPr lang="ru-RU" sz="5000" b="1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«Бугуруслан»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: фигура 3">
            <a:extLst>
              <a:ext uri="{FF2B5EF4-FFF2-40B4-BE49-F238E27FC236}">
                <a16:creationId xmlns:a16="http://schemas.microsoft.com/office/drawing/2014/main" id="{3176ECF0-EE47-41EA-875B-0519BA2E98AA}"/>
              </a:ext>
            </a:extLst>
          </p:cNvPr>
          <p:cNvSpPr/>
          <p:nvPr/>
        </p:nvSpPr>
        <p:spPr>
          <a:xfrm>
            <a:off x="0" y="6534000"/>
            <a:ext cx="3396000" cy="324000"/>
          </a:xfrm>
          <a:custGeom>
            <a:avLst/>
            <a:gdLst>
              <a:gd name="connsiteX0" fmla="*/ 0 w 3396000"/>
              <a:gd name="connsiteY0" fmla="*/ 0 h 324000"/>
              <a:gd name="connsiteX1" fmla="*/ 3216000 w 3396000"/>
              <a:gd name="connsiteY1" fmla="*/ 0 h 324000"/>
              <a:gd name="connsiteX2" fmla="*/ 3396000 w 3396000"/>
              <a:gd name="connsiteY2" fmla="*/ 324000 h 324000"/>
              <a:gd name="connsiteX3" fmla="*/ 3216000 w 3396000"/>
              <a:gd name="connsiteY3" fmla="*/ 324000 h 324000"/>
              <a:gd name="connsiteX4" fmla="*/ 3036000 w 3396000"/>
              <a:gd name="connsiteY4" fmla="*/ 324000 h 324000"/>
              <a:gd name="connsiteX5" fmla="*/ 0 w 3396000"/>
              <a:gd name="connsiteY5" fmla="*/ 324000 h 3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96000" h="324000">
                <a:moveTo>
                  <a:pt x="0" y="0"/>
                </a:moveTo>
                <a:lnTo>
                  <a:pt x="3216000" y="0"/>
                </a:lnTo>
                <a:lnTo>
                  <a:pt x="3396000" y="324000"/>
                </a:lnTo>
                <a:lnTo>
                  <a:pt x="3216000" y="324000"/>
                </a:lnTo>
                <a:lnTo>
                  <a:pt x="3036000" y="324000"/>
                </a:lnTo>
                <a:lnTo>
                  <a:pt x="0" y="32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8B7404-5B1E-454B-9143-37B12EAA7828}"/>
              </a:ext>
            </a:extLst>
          </p:cNvPr>
          <p:cNvSpPr txBox="1"/>
          <p:nvPr/>
        </p:nvSpPr>
        <p:spPr>
          <a:xfrm>
            <a:off x="1452530" y="1643050"/>
            <a:ext cx="47522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Закупить мебель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Шестиугольник 6">
            <a:extLst>
              <a:ext uri="{FF2B5EF4-FFF2-40B4-BE49-F238E27FC236}">
                <a16:creationId xmlns:a16="http://schemas.microsoft.com/office/drawing/2014/main" id="{0B1C8BEE-44EE-43C4-BE09-B00C937127CC}"/>
              </a:ext>
            </a:extLst>
          </p:cNvPr>
          <p:cNvSpPr/>
          <p:nvPr/>
        </p:nvSpPr>
        <p:spPr>
          <a:xfrm>
            <a:off x="730720" y="1729017"/>
            <a:ext cx="587465" cy="506435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5372513-778F-4AA9-B6A9-CBDCCBF2DD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"/>
              </a:ext>
            </a:extLst>
          </a:blip>
          <a:stretch>
            <a:fillRect/>
          </a:stretch>
        </p:blipFill>
        <p:spPr>
          <a:xfrm>
            <a:off x="844452" y="1802234"/>
            <a:ext cx="360000" cy="360000"/>
          </a:xfrm>
          <a:prstGeom prst="rect">
            <a:avLst/>
          </a:prstGeom>
        </p:spPr>
      </p:pic>
      <p:sp>
        <p:nvSpPr>
          <p:cNvPr id="11" name="Шестиугольник 10">
            <a:extLst>
              <a:ext uri="{FF2B5EF4-FFF2-40B4-BE49-F238E27FC236}">
                <a16:creationId xmlns:a16="http://schemas.microsoft.com/office/drawing/2014/main" id="{B2797BE5-D4C6-48B7-A238-05BCC384657F}"/>
              </a:ext>
            </a:extLst>
          </p:cNvPr>
          <p:cNvSpPr/>
          <p:nvPr/>
        </p:nvSpPr>
        <p:spPr>
          <a:xfrm>
            <a:off x="738150" y="2786058"/>
            <a:ext cx="587465" cy="506435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BC0725A-D1F4-4D06-AFC1-F0C84997F5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"/>
              </a:ext>
            </a:extLst>
          </a:blip>
          <a:stretch>
            <a:fillRect/>
          </a:stretch>
        </p:blipFill>
        <p:spPr>
          <a:xfrm>
            <a:off x="809588" y="2786058"/>
            <a:ext cx="428628" cy="428628"/>
          </a:xfrm>
          <a:prstGeom prst="rect">
            <a:avLst/>
          </a:prstGeom>
        </p:spPr>
      </p:pic>
      <p:sp>
        <p:nvSpPr>
          <p:cNvPr id="15" name="Шестиугольник 14">
            <a:extLst>
              <a:ext uri="{FF2B5EF4-FFF2-40B4-BE49-F238E27FC236}">
                <a16:creationId xmlns:a16="http://schemas.microsoft.com/office/drawing/2014/main" id="{F5123C87-61F3-4D25-B595-D69417829DBF}"/>
              </a:ext>
            </a:extLst>
          </p:cNvPr>
          <p:cNvSpPr/>
          <p:nvPr/>
        </p:nvSpPr>
        <p:spPr>
          <a:xfrm>
            <a:off x="738150" y="5500702"/>
            <a:ext cx="587465" cy="506435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04B29389-B485-43E6-8925-BA554CBDA2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"/>
              </a:ext>
            </a:extLst>
          </a:blip>
          <a:stretch>
            <a:fillRect/>
          </a:stretch>
        </p:blipFill>
        <p:spPr>
          <a:xfrm>
            <a:off x="881026" y="5572140"/>
            <a:ext cx="360000" cy="36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AD0F88E-A636-404B-B161-F0893E825ED3}"/>
              </a:ext>
            </a:extLst>
          </p:cNvPr>
          <p:cNvSpPr txBox="1"/>
          <p:nvPr/>
        </p:nvSpPr>
        <p:spPr>
          <a:xfrm>
            <a:off x="808327" y="444814"/>
            <a:ext cx="109474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Мероприятия для открытия кафе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28">
            <a:extLst>
              <a:ext uri="{FF2B5EF4-FFF2-40B4-BE49-F238E27FC236}">
                <a16:creationId xmlns:a16="http://schemas.microsoft.com/office/drawing/2014/main" id="{B608E83C-2F35-4258-B8BA-A12FE2C6896C}"/>
              </a:ext>
            </a:extLst>
          </p:cNvPr>
          <p:cNvGrpSpPr/>
          <p:nvPr/>
        </p:nvGrpSpPr>
        <p:grpSpPr>
          <a:xfrm>
            <a:off x="6939047" y="1494462"/>
            <a:ext cx="4733607" cy="4113733"/>
            <a:chOff x="6975027" y="2069853"/>
            <a:chExt cx="4002786" cy="3478614"/>
          </a:xfrm>
          <a:blipFill>
            <a:blip r:embed="rId5"/>
            <a:stretch>
              <a:fillRect/>
            </a:stretch>
          </a:blipFill>
        </p:grpSpPr>
        <p:sp>
          <p:nvSpPr>
            <p:cNvPr id="18" name="Шестиугольник 17">
              <a:extLst>
                <a:ext uri="{FF2B5EF4-FFF2-40B4-BE49-F238E27FC236}">
                  <a16:creationId xmlns:a16="http://schemas.microsoft.com/office/drawing/2014/main" id="{33B9EEBC-04CC-4030-A45E-FAB2A1910702}"/>
                </a:ext>
              </a:extLst>
            </p:cNvPr>
            <p:cNvSpPr/>
            <p:nvPr/>
          </p:nvSpPr>
          <p:spPr>
            <a:xfrm rot="1800000">
              <a:off x="7615723" y="2079077"/>
              <a:ext cx="1440000" cy="1241379"/>
            </a:xfrm>
            <a:prstGeom prst="hexagon">
              <a:avLst>
                <a:gd name="adj" fmla="val 29157"/>
                <a:gd name="vf" fmla="val 1154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Шестиугольник 19">
              <a:extLst>
                <a:ext uri="{FF2B5EF4-FFF2-40B4-BE49-F238E27FC236}">
                  <a16:creationId xmlns:a16="http://schemas.microsoft.com/office/drawing/2014/main" id="{0AC2DD81-362A-4236-8FFA-F2441FC7211E}"/>
                </a:ext>
              </a:extLst>
            </p:cNvPr>
            <p:cNvSpPr/>
            <p:nvPr/>
          </p:nvSpPr>
          <p:spPr>
            <a:xfrm rot="1800000">
              <a:off x="8897116" y="2069853"/>
              <a:ext cx="1440000" cy="1241379"/>
            </a:xfrm>
            <a:prstGeom prst="hexagon">
              <a:avLst>
                <a:gd name="adj" fmla="val 29157"/>
                <a:gd name="vf" fmla="val 1154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Шестиугольник 22">
              <a:extLst>
                <a:ext uri="{FF2B5EF4-FFF2-40B4-BE49-F238E27FC236}">
                  <a16:creationId xmlns:a16="http://schemas.microsoft.com/office/drawing/2014/main" id="{97C4106C-A604-466C-9469-22E160FF907E}"/>
                </a:ext>
              </a:extLst>
            </p:cNvPr>
            <p:cNvSpPr/>
            <p:nvPr/>
          </p:nvSpPr>
          <p:spPr>
            <a:xfrm rot="1800000">
              <a:off x="8256421" y="3183858"/>
              <a:ext cx="1440000" cy="1241379"/>
            </a:xfrm>
            <a:prstGeom prst="hexagon">
              <a:avLst>
                <a:gd name="adj" fmla="val 29157"/>
                <a:gd name="vf" fmla="val 1154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Шестиугольник 23">
              <a:extLst>
                <a:ext uri="{FF2B5EF4-FFF2-40B4-BE49-F238E27FC236}">
                  <a16:creationId xmlns:a16="http://schemas.microsoft.com/office/drawing/2014/main" id="{E3FE9B03-9D22-4BC3-9438-F2A07616CE89}"/>
                </a:ext>
              </a:extLst>
            </p:cNvPr>
            <p:cNvSpPr/>
            <p:nvPr/>
          </p:nvSpPr>
          <p:spPr>
            <a:xfrm rot="1800000">
              <a:off x="9537813" y="3174635"/>
              <a:ext cx="1440000" cy="1241379"/>
            </a:xfrm>
            <a:prstGeom prst="hexagon">
              <a:avLst>
                <a:gd name="adj" fmla="val 29157"/>
                <a:gd name="vf" fmla="val 1154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Шестиугольник 24">
              <a:extLst>
                <a:ext uri="{FF2B5EF4-FFF2-40B4-BE49-F238E27FC236}">
                  <a16:creationId xmlns:a16="http://schemas.microsoft.com/office/drawing/2014/main" id="{CABC493D-0CDA-4BA3-9138-CB0B8AC118A6}"/>
                </a:ext>
              </a:extLst>
            </p:cNvPr>
            <p:cNvSpPr/>
            <p:nvPr/>
          </p:nvSpPr>
          <p:spPr>
            <a:xfrm rot="1800000">
              <a:off x="6975027" y="3174634"/>
              <a:ext cx="1440000" cy="1241379"/>
            </a:xfrm>
            <a:prstGeom prst="hexagon">
              <a:avLst>
                <a:gd name="adj" fmla="val 29157"/>
                <a:gd name="vf" fmla="val 1154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Шестиугольник 25">
              <a:extLst>
                <a:ext uri="{FF2B5EF4-FFF2-40B4-BE49-F238E27FC236}">
                  <a16:creationId xmlns:a16="http://schemas.microsoft.com/office/drawing/2014/main" id="{8F87E274-CDFC-4133-8411-F353832CE8D5}"/>
                </a:ext>
              </a:extLst>
            </p:cNvPr>
            <p:cNvSpPr/>
            <p:nvPr/>
          </p:nvSpPr>
          <p:spPr>
            <a:xfrm rot="1800000">
              <a:off x="7615724" y="4307088"/>
              <a:ext cx="1440000" cy="1241379"/>
            </a:xfrm>
            <a:prstGeom prst="hexagon">
              <a:avLst>
                <a:gd name="adj" fmla="val 29157"/>
                <a:gd name="vf" fmla="val 1154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Шестиугольник 26">
              <a:extLst>
                <a:ext uri="{FF2B5EF4-FFF2-40B4-BE49-F238E27FC236}">
                  <a16:creationId xmlns:a16="http://schemas.microsoft.com/office/drawing/2014/main" id="{8E462725-F554-444D-8703-F7C95F47B6E4}"/>
                </a:ext>
              </a:extLst>
            </p:cNvPr>
            <p:cNvSpPr/>
            <p:nvPr/>
          </p:nvSpPr>
          <p:spPr>
            <a:xfrm rot="1800000">
              <a:off x="8897117" y="4297864"/>
              <a:ext cx="1440000" cy="1241379"/>
            </a:xfrm>
            <a:prstGeom prst="hexagon">
              <a:avLst>
                <a:gd name="adj" fmla="val 29157"/>
                <a:gd name="vf" fmla="val 1154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6E8B7404-5B1E-454B-9143-37B12EAA7828}"/>
              </a:ext>
            </a:extLst>
          </p:cNvPr>
          <p:cNvSpPr txBox="1"/>
          <p:nvPr/>
        </p:nvSpPr>
        <p:spPr>
          <a:xfrm>
            <a:off x="1381092" y="2571744"/>
            <a:ext cx="57150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Сделать закупку товара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E8B7404-5B1E-454B-9143-37B12EAA7828}"/>
              </a:ext>
            </a:extLst>
          </p:cNvPr>
          <p:cNvSpPr txBox="1"/>
          <p:nvPr/>
        </p:nvSpPr>
        <p:spPr>
          <a:xfrm>
            <a:off x="1523968" y="4357694"/>
            <a:ext cx="6000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Разместить рекламу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8B7404-5B1E-454B-9143-37B12EAA7828}"/>
              </a:ext>
            </a:extLst>
          </p:cNvPr>
          <p:cNvSpPr txBox="1"/>
          <p:nvPr/>
        </p:nvSpPr>
        <p:spPr>
          <a:xfrm>
            <a:off x="1738282" y="5357826"/>
            <a:ext cx="47522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Нанять персонал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D5372513-778F-4AA9-B6A9-CBDCCBF2DD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"/>
              </a:ext>
            </a:extLst>
          </a:blip>
          <a:stretch>
            <a:fillRect/>
          </a:stretch>
        </p:blipFill>
        <p:spPr>
          <a:xfrm>
            <a:off x="1023902" y="4714884"/>
            <a:ext cx="360000" cy="360000"/>
          </a:xfrm>
          <a:prstGeom prst="rect">
            <a:avLst/>
          </a:prstGeom>
        </p:spPr>
      </p:pic>
      <p:sp>
        <p:nvSpPr>
          <p:cNvPr id="33" name="Шестиугольник 32">
            <a:extLst>
              <a:ext uri="{FF2B5EF4-FFF2-40B4-BE49-F238E27FC236}">
                <a16:creationId xmlns:a16="http://schemas.microsoft.com/office/drawing/2014/main" id="{0B1C8BEE-44EE-43C4-BE09-B00C937127CC}"/>
              </a:ext>
            </a:extLst>
          </p:cNvPr>
          <p:cNvSpPr/>
          <p:nvPr/>
        </p:nvSpPr>
        <p:spPr>
          <a:xfrm>
            <a:off x="809588" y="4500570"/>
            <a:ext cx="587465" cy="506435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D5372513-778F-4AA9-B6A9-CBDCCBF2DD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"/>
              </a:ext>
            </a:extLst>
          </a:blip>
          <a:stretch>
            <a:fillRect/>
          </a:stretch>
        </p:blipFill>
        <p:spPr>
          <a:xfrm>
            <a:off x="952464" y="4572008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78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олилиния: фигура 22">
            <a:extLst>
              <a:ext uri="{FF2B5EF4-FFF2-40B4-BE49-F238E27FC236}">
                <a16:creationId xmlns:a16="http://schemas.microsoft.com/office/drawing/2014/main" id="{AFA92017-5A71-43DE-962B-93D81B320387}"/>
              </a:ext>
            </a:extLst>
          </p:cNvPr>
          <p:cNvSpPr/>
          <p:nvPr/>
        </p:nvSpPr>
        <p:spPr>
          <a:xfrm>
            <a:off x="5831550" y="1447092"/>
            <a:ext cx="6360450" cy="1305002"/>
          </a:xfrm>
          <a:custGeom>
            <a:avLst/>
            <a:gdLst>
              <a:gd name="connsiteX0" fmla="*/ 202669 w 4545000"/>
              <a:gd name="connsiteY0" fmla="*/ 0 h 810676"/>
              <a:gd name="connsiteX1" fmla="*/ 832331 w 4545000"/>
              <a:gd name="connsiteY1" fmla="*/ 0 h 810676"/>
              <a:gd name="connsiteX2" fmla="*/ 832332 w 4545000"/>
              <a:gd name="connsiteY2" fmla="*/ 1 h 810676"/>
              <a:gd name="connsiteX3" fmla="*/ 1035000 w 4545000"/>
              <a:gd name="connsiteY3" fmla="*/ 1 h 810676"/>
              <a:gd name="connsiteX4" fmla="*/ 1035000 w 4545000"/>
              <a:gd name="connsiteY4" fmla="*/ 0 h 810676"/>
              <a:gd name="connsiteX5" fmla="*/ 4545000 w 4545000"/>
              <a:gd name="connsiteY5" fmla="*/ 0 h 810676"/>
              <a:gd name="connsiteX6" fmla="*/ 4545000 w 4545000"/>
              <a:gd name="connsiteY6" fmla="*/ 1 h 810676"/>
              <a:gd name="connsiteX7" fmla="*/ 3937669 w 4545000"/>
              <a:gd name="connsiteY7" fmla="*/ 1 h 810676"/>
              <a:gd name="connsiteX8" fmla="*/ 3735000 w 4545000"/>
              <a:gd name="connsiteY8" fmla="*/ 405338 h 810676"/>
              <a:gd name="connsiteX9" fmla="*/ 3937668 w 4545000"/>
              <a:gd name="connsiteY9" fmla="*/ 810675 h 810676"/>
              <a:gd name="connsiteX10" fmla="*/ 3735000 w 4545000"/>
              <a:gd name="connsiteY10" fmla="*/ 810675 h 810676"/>
              <a:gd name="connsiteX11" fmla="*/ 3735000 w 4545000"/>
              <a:gd name="connsiteY11" fmla="*/ 810676 h 810676"/>
              <a:gd name="connsiteX12" fmla="*/ 225000 w 4545000"/>
              <a:gd name="connsiteY12" fmla="*/ 810676 h 810676"/>
              <a:gd name="connsiteX13" fmla="*/ 225000 w 4545000"/>
              <a:gd name="connsiteY13" fmla="*/ 810675 h 810676"/>
              <a:gd name="connsiteX14" fmla="*/ 202669 w 4545000"/>
              <a:gd name="connsiteY14" fmla="*/ 810675 h 810676"/>
              <a:gd name="connsiteX15" fmla="*/ 0 w 4545000"/>
              <a:gd name="connsiteY15" fmla="*/ 405338 h 810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545000" h="810676">
                <a:moveTo>
                  <a:pt x="202669" y="0"/>
                </a:moveTo>
                <a:lnTo>
                  <a:pt x="832331" y="0"/>
                </a:lnTo>
                <a:lnTo>
                  <a:pt x="832332" y="1"/>
                </a:lnTo>
                <a:lnTo>
                  <a:pt x="1035000" y="1"/>
                </a:lnTo>
                <a:lnTo>
                  <a:pt x="1035000" y="0"/>
                </a:lnTo>
                <a:lnTo>
                  <a:pt x="4545000" y="0"/>
                </a:lnTo>
                <a:lnTo>
                  <a:pt x="4545000" y="1"/>
                </a:lnTo>
                <a:lnTo>
                  <a:pt x="3937669" y="1"/>
                </a:lnTo>
                <a:lnTo>
                  <a:pt x="3735000" y="405338"/>
                </a:lnTo>
                <a:lnTo>
                  <a:pt x="3937668" y="810675"/>
                </a:lnTo>
                <a:lnTo>
                  <a:pt x="3735000" y="810675"/>
                </a:lnTo>
                <a:lnTo>
                  <a:pt x="3735000" y="810676"/>
                </a:lnTo>
                <a:lnTo>
                  <a:pt x="225000" y="810676"/>
                </a:lnTo>
                <a:lnTo>
                  <a:pt x="225000" y="810675"/>
                </a:lnTo>
                <a:lnTo>
                  <a:pt x="202669" y="810675"/>
                </a:lnTo>
                <a:lnTo>
                  <a:pt x="0" y="40533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4" name="Полилиния: фигура 23">
            <a:extLst>
              <a:ext uri="{FF2B5EF4-FFF2-40B4-BE49-F238E27FC236}">
                <a16:creationId xmlns:a16="http://schemas.microsoft.com/office/drawing/2014/main" id="{BC85A074-3F9D-437C-B2DE-DCAF80B82D5A}"/>
              </a:ext>
            </a:extLst>
          </p:cNvPr>
          <p:cNvSpPr/>
          <p:nvPr/>
        </p:nvSpPr>
        <p:spPr>
          <a:xfrm>
            <a:off x="5879550" y="4912090"/>
            <a:ext cx="5580000" cy="1305002"/>
          </a:xfrm>
          <a:custGeom>
            <a:avLst/>
            <a:gdLst>
              <a:gd name="connsiteX0" fmla="*/ 202669 w 4545000"/>
              <a:gd name="connsiteY0" fmla="*/ 0 h 810676"/>
              <a:gd name="connsiteX1" fmla="*/ 832331 w 4545000"/>
              <a:gd name="connsiteY1" fmla="*/ 0 h 810676"/>
              <a:gd name="connsiteX2" fmla="*/ 832332 w 4545000"/>
              <a:gd name="connsiteY2" fmla="*/ 1 h 810676"/>
              <a:gd name="connsiteX3" fmla="*/ 1035000 w 4545000"/>
              <a:gd name="connsiteY3" fmla="*/ 1 h 810676"/>
              <a:gd name="connsiteX4" fmla="*/ 1035000 w 4545000"/>
              <a:gd name="connsiteY4" fmla="*/ 0 h 810676"/>
              <a:gd name="connsiteX5" fmla="*/ 4545000 w 4545000"/>
              <a:gd name="connsiteY5" fmla="*/ 0 h 810676"/>
              <a:gd name="connsiteX6" fmla="*/ 4545000 w 4545000"/>
              <a:gd name="connsiteY6" fmla="*/ 1 h 810676"/>
              <a:gd name="connsiteX7" fmla="*/ 3937669 w 4545000"/>
              <a:gd name="connsiteY7" fmla="*/ 1 h 810676"/>
              <a:gd name="connsiteX8" fmla="*/ 3735000 w 4545000"/>
              <a:gd name="connsiteY8" fmla="*/ 405338 h 810676"/>
              <a:gd name="connsiteX9" fmla="*/ 3937668 w 4545000"/>
              <a:gd name="connsiteY9" fmla="*/ 810675 h 810676"/>
              <a:gd name="connsiteX10" fmla="*/ 3735000 w 4545000"/>
              <a:gd name="connsiteY10" fmla="*/ 810675 h 810676"/>
              <a:gd name="connsiteX11" fmla="*/ 3735000 w 4545000"/>
              <a:gd name="connsiteY11" fmla="*/ 810676 h 810676"/>
              <a:gd name="connsiteX12" fmla="*/ 225000 w 4545000"/>
              <a:gd name="connsiteY12" fmla="*/ 810676 h 810676"/>
              <a:gd name="connsiteX13" fmla="*/ 225000 w 4545000"/>
              <a:gd name="connsiteY13" fmla="*/ 810675 h 810676"/>
              <a:gd name="connsiteX14" fmla="*/ 202669 w 4545000"/>
              <a:gd name="connsiteY14" fmla="*/ 810675 h 810676"/>
              <a:gd name="connsiteX15" fmla="*/ 0 w 4545000"/>
              <a:gd name="connsiteY15" fmla="*/ 405338 h 810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545000" h="810676">
                <a:moveTo>
                  <a:pt x="202669" y="0"/>
                </a:moveTo>
                <a:lnTo>
                  <a:pt x="832331" y="0"/>
                </a:lnTo>
                <a:lnTo>
                  <a:pt x="832332" y="1"/>
                </a:lnTo>
                <a:lnTo>
                  <a:pt x="1035000" y="1"/>
                </a:lnTo>
                <a:lnTo>
                  <a:pt x="1035000" y="0"/>
                </a:lnTo>
                <a:lnTo>
                  <a:pt x="4545000" y="0"/>
                </a:lnTo>
                <a:lnTo>
                  <a:pt x="4545000" y="1"/>
                </a:lnTo>
                <a:lnTo>
                  <a:pt x="3937669" y="1"/>
                </a:lnTo>
                <a:lnTo>
                  <a:pt x="3735000" y="405338"/>
                </a:lnTo>
                <a:lnTo>
                  <a:pt x="3937668" y="810675"/>
                </a:lnTo>
                <a:lnTo>
                  <a:pt x="3735000" y="810675"/>
                </a:lnTo>
                <a:lnTo>
                  <a:pt x="3735000" y="810676"/>
                </a:lnTo>
                <a:lnTo>
                  <a:pt x="225000" y="810676"/>
                </a:lnTo>
                <a:lnTo>
                  <a:pt x="225000" y="810675"/>
                </a:lnTo>
                <a:lnTo>
                  <a:pt x="202669" y="810675"/>
                </a:lnTo>
                <a:lnTo>
                  <a:pt x="0" y="40533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25" name="Полилиния: фигура 24">
            <a:extLst>
              <a:ext uri="{FF2B5EF4-FFF2-40B4-BE49-F238E27FC236}">
                <a16:creationId xmlns:a16="http://schemas.microsoft.com/office/drawing/2014/main" id="{7E22BA43-D6D0-468F-AA73-1A16FE9C9B9C}"/>
              </a:ext>
            </a:extLst>
          </p:cNvPr>
          <p:cNvSpPr/>
          <p:nvPr/>
        </p:nvSpPr>
        <p:spPr>
          <a:xfrm>
            <a:off x="6596550" y="3216640"/>
            <a:ext cx="5580000" cy="1305002"/>
          </a:xfrm>
          <a:custGeom>
            <a:avLst/>
            <a:gdLst>
              <a:gd name="connsiteX0" fmla="*/ 202669 w 4545000"/>
              <a:gd name="connsiteY0" fmla="*/ 0 h 810676"/>
              <a:gd name="connsiteX1" fmla="*/ 832331 w 4545000"/>
              <a:gd name="connsiteY1" fmla="*/ 0 h 810676"/>
              <a:gd name="connsiteX2" fmla="*/ 832332 w 4545000"/>
              <a:gd name="connsiteY2" fmla="*/ 1 h 810676"/>
              <a:gd name="connsiteX3" fmla="*/ 1035000 w 4545000"/>
              <a:gd name="connsiteY3" fmla="*/ 1 h 810676"/>
              <a:gd name="connsiteX4" fmla="*/ 1035000 w 4545000"/>
              <a:gd name="connsiteY4" fmla="*/ 0 h 810676"/>
              <a:gd name="connsiteX5" fmla="*/ 4545000 w 4545000"/>
              <a:gd name="connsiteY5" fmla="*/ 0 h 810676"/>
              <a:gd name="connsiteX6" fmla="*/ 4545000 w 4545000"/>
              <a:gd name="connsiteY6" fmla="*/ 1 h 810676"/>
              <a:gd name="connsiteX7" fmla="*/ 3937669 w 4545000"/>
              <a:gd name="connsiteY7" fmla="*/ 1 h 810676"/>
              <a:gd name="connsiteX8" fmla="*/ 3735000 w 4545000"/>
              <a:gd name="connsiteY8" fmla="*/ 405338 h 810676"/>
              <a:gd name="connsiteX9" fmla="*/ 3937668 w 4545000"/>
              <a:gd name="connsiteY9" fmla="*/ 810675 h 810676"/>
              <a:gd name="connsiteX10" fmla="*/ 3735000 w 4545000"/>
              <a:gd name="connsiteY10" fmla="*/ 810675 h 810676"/>
              <a:gd name="connsiteX11" fmla="*/ 3735000 w 4545000"/>
              <a:gd name="connsiteY11" fmla="*/ 810676 h 810676"/>
              <a:gd name="connsiteX12" fmla="*/ 225000 w 4545000"/>
              <a:gd name="connsiteY12" fmla="*/ 810676 h 810676"/>
              <a:gd name="connsiteX13" fmla="*/ 225000 w 4545000"/>
              <a:gd name="connsiteY13" fmla="*/ 810675 h 810676"/>
              <a:gd name="connsiteX14" fmla="*/ 202669 w 4545000"/>
              <a:gd name="connsiteY14" fmla="*/ 810675 h 810676"/>
              <a:gd name="connsiteX15" fmla="*/ 0 w 4545000"/>
              <a:gd name="connsiteY15" fmla="*/ 405338 h 810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545000" h="810676">
                <a:moveTo>
                  <a:pt x="202669" y="0"/>
                </a:moveTo>
                <a:lnTo>
                  <a:pt x="832331" y="0"/>
                </a:lnTo>
                <a:lnTo>
                  <a:pt x="832332" y="1"/>
                </a:lnTo>
                <a:lnTo>
                  <a:pt x="1035000" y="1"/>
                </a:lnTo>
                <a:lnTo>
                  <a:pt x="1035000" y="0"/>
                </a:lnTo>
                <a:lnTo>
                  <a:pt x="4545000" y="0"/>
                </a:lnTo>
                <a:lnTo>
                  <a:pt x="4545000" y="1"/>
                </a:lnTo>
                <a:lnTo>
                  <a:pt x="3937669" y="1"/>
                </a:lnTo>
                <a:lnTo>
                  <a:pt x="3735000" y="405338"/>
                </a:lnTo>
                <a:lnTo>
                  <a:pt x="3937668" y="810675"/>
                </a:lnTo>
                <a:lnTo>
                  <a:pt x="3735000" y="810675"/>
                </a:lnTo>
                <a:lnTo>
                  <a:pt x="3735000" y="810676"/>
                </a:lnTo>
                <a:lnTo>
                  <a:pt x="225000" y="810676"/>
                </a:lnTo>
                <a:lnTo>
                  <a:pt x="225000" y="810675"/>
                </a:lnTo>
                <a:lnTo>
                  <a:pt x="202669" y="810675"/>
                </a:lnTo>
                <a:lnTo>
                  <a:pt x="0" y="405338"/>
                </a:lnTo>
                <a:close/>
              </a:path>
            </a:pathLst>
          </a:cu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1E52F0E5-A701-46B7-93E6-826C2E6D14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171000" y="2780403"/>
            <a:ext cx="2177475" cy="2177475"/>
          </a:xfrm>
          <a:prstGeom prst="rect">
            <a:avLst/>
          </a:prstGeom>
        </p:spPr>
      </p:pic>
      <p:sp>
        <p:nvSpPr>
          <p:cNvPr id="28" name="Дуга 27">
            <a:extLst>
              <a:ext uri="{FF2B5EF4-FFF2-40B4-BE49-F238E27FC236}">
                <a16:creationId xmlns:a16="http://schemas.microsoft.com/office/drawing/2014/main" id="{E48D25B4-3BD1-409A-ABE9-E2BD6382D55C}"/>
              </a:ext>
            </a:extLst>
          </p:cNvPr>
          <p:cNvSpPr/>
          <p:nvPr/>
        </p:nvSpPr>
        <p:spPr>
          <a:xfrm rot="13602773">
            <a:off x="2766000" y="2347092"/>
            <a:ext cx="3065550" cy="3065550"/>
          </a:xfrm>
          <a:prstGeom prst="arc">
            <a:avLst>
              <a:gd name="adj1" fmla="val 13591648"/>
              <a:gd name="adj2" fmla="val 2384487"/>
            </a:avLst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2BBD38C4-87A6-472B-A1E5-7BA8A19CE3CA}"/>
              </a:ext>
            </a:extLst>
          </p:cNvPr>
          <p:cNvSpPr/>
          <p:nvPr/>
        </p:nvSpPr>
        <p:spPr>
          <a:xfrm>
            <a:off x="0" y="0"/>
            <a:ext cx="2639925" cy="6858000"/>
          </a:xfrm>
          <a:custGeom>
            <a:avLst/>
            <a:gdLst>
              <a:gd name="connsiteX0" fmla="*/ 0 w 2639925"/>
              <a:gd name="connsiteY0" fmla="*/ 0 h 6858000"/>
              <a:gd name="connsiteX1" fmla="*/ 2639925 w 2639925"/>
              <a:gd name="connsiteY1" fmla="*/ 0 h 6858000"/>
              <a:gd name="connsiteX2" fmla="*/ 2639925 w 2639925"/>
              <a:gd name="connsiteY2" fmla="*/ 6858000 h 6858000"/>
              <a:gd name="connsiteX3" fmla="*/ 0 w 2639925"/>
              <a:gd name="connsiteY3" fmla="*/ 6858000 h 6858000"/>
              <a:gd name="connsiteX4" fmla="*/ 0 w 2639925"/>
              <a:gd name="connsiteY4" fmla="*/ 0 h 6858000"/>
              <a:gd name="connsiteX0" fmla="*/ 0 w 2639925"/>
              <a:gd name="connsiteY0" fmla="*/ 0 h 6858000"/>
              <a:gd name="connsiteX1" fmla="*/ 2639925 w 2639925"/>
              <a:gd name="connsiteY1" fmla="*/ 0 h 6858000"/>
              <a:gd name="connsiteX2" fmla="*/ 2628900 w 2639925"/>
              <a:gd name="connsiteY2" fmla="*/ 2009775 h 6858000"/>
              <a:gd name="connsiteX3" fmla="*/ 2639925 w 2639925"/>
              <a:gd name="connsiteY3" fmla="*/ 6858000 h 6858000"/>
              <a:gd name="connsiteX4" fmla="*/ 0 w 2639925"/>
              <a:gd name="connsiteY4" fmla="*/ 6858000 h 6858000"/>
              <a:gd name="connsiteX5" fmla="*/ 0 w 2639925"/>
              <a:gd name="connsiteY5" fmla="*/ 0 h 6858000"/>
              <a:gd name="connsiteX0" fmla="*/ 0 w 2639925"/>
              <a:gd name="connsiteY0" fmla="*/ 0 h 6858000"/>
              <a:gd name="connsiteX1" fmla="*/ 2639925 w 2639925"/>
              <a:gd name="connsiteY1" fmla="*/ 0 h 6858000"/>
              <a:gd name="connsiteX2" fmla="*/ 2085975 w 2639925"/>
              <a:gd name="connsiteY2" fmla="*/ 2038350 h 6858000"/>
              <a:gd name="connsiteX3" fmla="*/ 2639925 w 2639925"/>
              <a:gd name="connsiteY3" fmla="*/ 6858000 h 6858000"/>
              <a:gd name="connsiteX4" fmla="*/ 0 w 2639925"/>
              <a:gd name="connsiteY4" fmla="*/ 6858000 h 6858000"/>
              <a:gd name="connsiteX5" fmla="*/ 0 w 2639925"/>
              <a:gd name="connsiteY5" fmla="*/ 0 h 6858000"/>
              <a:gd name="connsiteX0" fmla="*/ 0 w 2639925"/>
              <a:gd name="connsiteY0" fmla="*/ 0 h 6858000"/>
              <a:gd name="connsiteX1" fmla="*/ 2639925 w 2639925"/>
              <a:gd name="connsiteY1" fmla="*/ 0 h 6858000"/>
              <a:gd name="connsiteX2" fmla="*/ 1990725 w 2639925"/>
              <a:gd name="connsiteY2" fmla="*/ 1990725 h 6858000"/>
              <a:gd name="connsiteX3" fmla="*/ 2639925 w 2639925"/>
              <a:gd name="connsiteY3" fmla="*/ 6858000 h 6858000"/>
              <a:gd name="connsiteX4" fmla="*/ 0 w 2639925"/>
              <a:gd name="connsiteY4" fmla="*/ 6858000 h 6858000"/>
              <a:gd name="connsiteX5" fmla="*/ 0 w 2639925"/>
              <a:gd name="connsiteY5" fmla="*/ 0 h 6858000"/>
              <a:gd name="connsiteX0" fmla="*/ 0 w 2639925"/>
              <a:gd name="connsiteY0" fmla="*/ 0 h 6858000"/>
              <a:gd name="connsiteX1" fmla="*/ 2639925 w 2639925"/>
              <a:gd name="connsiteY1" fmla="*/ 0 h 6858000"/>
              <a:gd name="connsiteX2" fmla="*/ 1990725 w 2639925"/>
              <a:gd name="connsiteY2" fmla="*/ 1990725 h 6858000"/>
              <a:gd name="connsiteX3" fmla="*/ 2381250 w 2639925"/>
              <a:gd name="connsiteY3" fmla="*/ 4857750 h 6858000"/>
              <a:gd name="connsiteX4" fmla="*/ 2639925 w 2639925"/>
              <a:gd name="connsiteY4" fmla="*/ 6858000 h 6858000"/>
              <a:gd name="connsiteX5" fmla="*/ 0 w 2639925"/>
              <a:gd name="connsiteY5" fmla="*/ 6858000 h 6858000"/>
              <a:gd name="connsiteX6" fmla="*/ 0 w 2639925"/>
              <a:gd name="connsiteY6" fmla="*/ 0 h 6858000"/>
              <a:gd name="connsiteX0" fmla="*/ 0 w 2639925"/>
              <a:gd name="connsiteY0" fmla="*/ 0 h 6858000"/>
              <a:gd name="connsiteX1" fmla="*/ 2639925 w 2639925"/>
              <a:gd name="connsiteY1" fmla="*/ 0 h 6858000"/>
              <a:gd name="connsiteX2" fmla="*/ 1990725 w 2639925"/>
              <a:gd name="connsiteY2" fmla="*/ 1990725 h 6858000"/>
              <a:gd name="connsiteX3" fmla="*/ 1990725 w 2639925"/>
              <a:gd name="connsiteY3" fmla="*/ 4876800 h 6858000"/>
              <a:gd name="connsiteX4" fmla="*/ 2639925 w 2639925"/>
              <a:gd name="connsiteY4" fmla="*/ 6858000 h 6858000"/>
              <a:gd name="connsiteX5" fmla="*/ 0 w 2639925"/>
              <a:gd name="connsiteY5" fmla="*/ 6858000 h 6858000"/>
              <a:gd name="connsiteX6" fmla="*/ 0 w 2639925"/>
              <a:gd name="connsiteY6" fmla="*/ 0 h 6858000"/>
              <a:gd name="connsiteX0" fmla="*/ 0 w 2639925"/>
              <a:gd name="connsiteY0" fmla="*/ 0 h 6858000"/>
              <a:gd name="connsiteX1" fmla="*/ 2639925 w 2639925"/>
              <a:gd name="connsiteY1" fmla="*/ 0 h 6858000"/>
              <a:gd name="connsiteX2" fmla="*/ 1990725 w 2639925"/>
              <a:gd name="connsiteY2" fmla="*/ 1990725 h 6858000"/>
              <a:gd name="connsiteX3" fmla="*/ 1990725 w 2639925"/>
              <a:gd name="connsiteY3" fmla="*/ 5050971 h 6858000"/>
              <a:gd name="connsiteX4" fmla="*/ 2639925 w 2639925"/>
              <a:gd name="connsiteY4" fmla="*/ 6858000 h 6858000"/>
              <a:gd name="connsiteX5" fmla="*/ 0 w 2639925"/>
              <a:gd name="connsiteY5" fmla="*/ 6858000 h 6858000"/>
              <a:gd name="connsiteX6" fmla="*/ 0 w 2639925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39925" h="6858000">
                <a:moveTo>
                  <a:pt x="0" y="0"/>
                </a:moveTo>
                <a:lnTo>
                  <a:pt x="2639925" y="0"/>
                </a:lnTo>
                <a:lnTo>
                  <a:pt x="1990725" y="1990725"/>
                </a:lnTo>
                <a:lnTo>
                  <a:pt x="1990725" y="5050971"/>
                </a:lnTo>
                <a:lnTo>
                  <a:pt x="2639925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A7B5BD2-9D27-4CD1-ACBA-82892017AE9A}"/>
              </a:ext>
            </a:extLst>
          </p:cNvPr>
          <p:cNvCxnSpPr>
            <a:cxnSpLocks/>
            <a:stCxn id="23" idx="15"/>
          </p:cNvCxnSpPr>
          <p:nvPr/>
        </p:nvCxnSpPr>
        <p:spPr>
          <a:xfrm flipH="1">
            <a:off x="4251000" y="2099593"/>
            <a:ext cx="158055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16A0C5CE-244C-4B48-A069-27A5659DE144}"/>
              </a:ext>
            </a:extLst>
          </p:cNvPr>
          <p:cNvCxnSpPr>
            <a:cxnSpLocks/>
          </p:cNvCxnSpPr>
          <p:nvPr/>
        </p:nvCxnSpPr>
        <p:spPr>
          <a:xfrm flipV="1">
            <a:off x="4251000" y="2099593"/>
            <a:ext cx="0" cy="68081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id="{79F0EC7B-122C-4BF7-B14B-31EE9F64ED92}"/>
              </a:ext>
            </a:extLst>
          </p:cNvPr>
          <p:cNvCxnSpPr>
            <a:cxnSpLocks/>
          </p:cNvCxnSpPr>
          <p:nvPr/>
        </p:nvCxnSpPr>
        <p:spPr>
          <a:xfrm flipV="1">
            <a:off x="4251000" y="4912091"/>
            <a:ext cx="0" cy="66176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id="{1112A4B0-0625-4DC7-9A07-534D4B4AE1C5}"/>
              </a:ext>
            </a:extLst>
          </p:cNvPr>
          <p:cNvCxnSpPr>
            <a:cxnSpLocks/>
          </p:cNvCxnSpPr>
          <p:nvPr/>
        </p:nvCxnSpPr>
        <p:spPr>
          <a:xfrm flipH="1">
            <a:off x="4251000" y="5573851"/>
            <a:ext cx="16059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id="{94065879-2B31-4C19-93D2-8D6A19BBA4B3}"/>
              </a:ext>
            </a:extLst>
          </p:cNvPr>
          <p:cNvCxnSpPr>
            <a:cxnSpLocks/>
          </p:cNvCxnSpPr>
          <p:nvPr/>
        </p:nvCxnSpPr>
        <p:spPr>
          <a:xfrm flipH="1">
            <a:off x="5342125" y="3869141"/>
            <a:ext cx="12480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1DEBDAE-0271-4E96-AD2B-AB9A7B8E4D82}"/>
              </a:ext>
            </a:extLst>
          </p:cNvPr>
          <p:cNvSpPr txBox="1"/>
          <p:nvPr/>
        </p:nvSpPr>
        <p:spPr>
          <a:xfrm>
            <a:off x="6238876" y="1357298"/>
            <a:ext cx="53578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Отдел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экономический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1ADBEEB-2426-410C-A0FD-EF2B0C1DA159}"/>
              </a:ext>
            </a:extLst>
          </p:cNvPr>
          <p:cNvSpPr txBox="1"/>
          <p:nvPr/>
        </p:nvSpPr>
        <p:spPr>
          <a:xfrm>
            <a:off x="6310314" y="4786322"/>
            <a:ext cx="37258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Отдел рекламы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E97FD21-1C94-4BD0-A542-AE928603430D}"/>
              </a:ext>
            </a:extLst>
          </p:cNvPr>
          <p:cNvSpPr txBox="1"/>
          <p:nvPr/>
        </p:nvSpPr>
        <p:spPr>
          <a:xfrm>
            <a:off x="7096132" y="3143248"/>
            <a:ext cx="35289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Отдел товароведы 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D90C2EB-832E-45A7-92F5-A6C06A33B1A0}"/>
              </a:ext>
            </a:extLst>
          </p:cNvPr>
          <p:cNvSpPr txBox="1"/>
          <p:nvPr/>
        </p:nvSpPr>
        <p:spPr>
          <a:xfrm>
            <a:off x="2309786" y="285728"/>
            <a:ext cx="79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Отделы 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92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3CDD6A44-ABD1-4B59-A40D-F4BB1776E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29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Узнайте название кафе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09522" y="1071546"/>
            <a:ext cx="1159672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Вставьте вместо точек число: </a:t>
            </a:r>
            <a:r>
              <a:rPr lang="ru-RU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1%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 1/… числа.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2. Исходя из этого, скажите, пожалуйста, сколько рублей составит 50% скидка на пиццу в первый день, если её цена 50 рублей?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3. Сколько процентов составит прибыль в первый день, если выручка – 10 000 рублей прибыль – 2000 рублей?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8680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3CDD6A44-ABD1-4B59-A40D-F4BB1776E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29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Узнайте название кафе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09522" y="1357298"/>
            <a:ext cx="1159672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4. Определите по графику среднюю прибыль во вторник.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 l="46172" t="19373" r="25312" b="56695"/>
          <a:stretch>
            <a:fillRect/>
          </a:stretch>
        </p:blipFill>
        <p:spPr bwMode="auto">
          <a:xfrm>
            <a:off x="3238480" y="2357430"/>
            <a:ext cx="678661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8680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875FF-F6F1-4C90-BD98-F73FBD215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728" y="285728"/>
            <a:ext cx="6570000" cy="993875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Отдел рекламы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3B29901-C541-4FD2-ADF4-7AADF8850DB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" r="13"/>
          <a:stretch>
            <a:fillRect/>
          </a:stretch>
        </p:blipFill>
        <p:spPr>
          <a:xfrm>
            <a:off x="10525156" y="5000636"/>
            <a:ext cx="1381092" cy="1602225"/>
          </a:xfrm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09522" y="1348800"/>
            <a:ext cx="1143008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предложенных вариантов рекламы нужно выбрать наиболее подходящие и посчитать, какая сумма денег для этого понадобится.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рекламный щит (1 месяц)  – 25 000 р.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реклама на радио (в течение 1 недели) – 10 000 р.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бегущая строка на телевидении (в течение 1 недели) -10 000р.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реклама в Интернете (в течение 1 недели) -10 000р.  </a:t>
            </a:r>
            <a:endParaRPr lang="ru-RU" sz="3200" dirty="0" smtClean="0"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промоакции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(в день) – 4 000р.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телефонный маркетинг (в день)– 2 000р.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реклама на транспорте (в день) - 5 000р.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7244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875FF-F6F1-4C90-BD98-F73FBD215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232" y="285728"/>
            <a:ext cx="6570000" cy="993875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Отдел товароведов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E4C6136-4052-43D7-8E4F-C460DA6511B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" b="20"/>
          <a:stretch>
            <a:fillRect/>
          </a:stretch>
        </p:blipFill>
        <p:spPr>
          <a:xfrm>
            <a:off x="238084" y="1500174"/>
            <a:ext cx="1309654" cy="1912334"/>
          </a:xfrm>
        </p:spPr>
      </p:pic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595406" y="1285860"/>
            <a:ext cx="1009652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предложенного ассортимента нужно составить расходный лист на первый день. Вы сами определяете количество товара, его стоимость. При этом общая сумма должна составить 10 000 рублей.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" name="Рисунок 38"/>
          <p:cNvPicPr/>
          <p:nvPr/>
        </p:nvPicPr>
        <p:blipFill>
          <a:blip r:embed="rId3"/>
          <a:srcRect l="39604" t="26781" r="18370" b="43702"/>
          <a:stretch>
            <a:fillRect/>
          </a:stretch>
        </p:blipFill>
        <p:spPr bwMode="auto">
          <a:xfrm>
            <a:off x="0" y="3357562"/>
            <a:ext cx="60960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Рисунок 39"/>
          <p:cNvPicPr/>
          <p:nvPr/>
        </p:nvPicPr>
        <p:blipFill>
          <a:blip r:embed="rId3"/>
          <a:srcRect l="39604" t="56298" r="18370" b="16716"/>
          <a:stretch>
            <a:fillRect/>
          </a:stretch>
        </p:blipFill>
        <p:spPr bwMode="auto">
          <a:xfrm>
            <a:off x="5953124" y="3571876"/>
            <a:ext cx="6024562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95670" y="4643446"/>
            <a:ext cx="571504" cy="5715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95868" y="4714884"/>
            <a:ext cx="428628" cy="35719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44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875FF-F6F1-4C90-BD98-F73FBD215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9852" y="357166"/>
            <a:ext cx="6570000" cy="993875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Отдел экономистов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09522" y="1214422"/>
            <a:ext cx="1143008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Сделать заказ мебели и посчитать, какая сумма будет на это затрачена. Кроме этого, вам предлагается прайс-лист на мебель.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ПРАЙС – ЛИСТ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Итого:__________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D78447D-9E33-4148-88E8-F882697767F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67966" y="3901880"/>
            <a:ext cx="1778865" cy="2597468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95274" y="2786058"/>
          <a:ext cx="9429816" cy="33136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41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79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708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НАБОР МЕБЕЛИ (1 СТОЛ И 4 СТУЛА)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5 000 РУБЛЕЙ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80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ВИТРИНА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40 000 РУБЛЕЙ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722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БАРНАЯ СТОЙКА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40 000 РУБЛЕЙ 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722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КАССОВЫЙ АППАРАТ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30 000 РУБЛЕЙ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722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МЯГКАЯ МЕБЕЛЬ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20 000 РУБЛЕЙ 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5673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ШКАФ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10 000 РУБЛЕЙ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244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9F9C61E-E36B-4AA1-9B32-253C81A9D207}"/>
              </a:ext>
            </a:extLst>
          </p:cNvPr>
          <p:cNvSpPr/>
          <p:nvPr/>
        </p:nvSpPr>
        <p:spPr>
          <a:xfrm>
            <a:off x="0" y="0"/>
            <a:ext cx="4167174" cy="4714884"/>
          </a:xfrm>
          <a:custGeom>
            <a:avLst/>
            <a:gdLst>
              <a:gd name="connsiteX0" fmla="*/ 0 w 4050000"/>
              <a:gd name="connsiteY0" fmla="*/ 0 h 6984000"/>
              <a:gd name="connsiteX1" fmla="*/ 4050000 w 4050000"/>
              <a:gd name="connsiteY1" fmla="*/ 0 h 6984000"/>
              <a:gd name="connsiteX2" fmla="*/ 4050000 w 4050000"/>
              <a:gd name="connsiteY2" fmla="*/ 6984000 h 6984000"/>
              <a:gd name="connsiteX3" fmla="*/ 0 w 4050000"/>
              <a:gd name="connsiteY3" fmla="*/ 6984000 h 6984000"/>
              <a:gd name="connsiteX4" fmla="*/ 0 w 4050000"/>
              <a:gd name="connsiteY4" fmla="*/ 0 h 6984000"/>
              <a:gd name="connsiteX0" fmla="*/ 0 w 7379940"/>
              <a:gd name="connsiteY0" fmla="*/ 15240 h 6999240"/>
              <a:gd name="connsiteX1" fmla="*/ 7379940 w 7379940"/>
              <a:gd name="connsiteY1" fmla="*/ 0 h 6999240"/>
              <a:gd name="connsiteX2" fmla="*/ 4050000 w 7379940"/>
              <a:gd name="connsiteY2" fmla="*/ 6999240 h 6999240"/>
              <a:gd name="connsiteX3" fmla="*/ 0 w 7379940"/>
              <a:gd name="connsiteY3" fmla="*/ 6999240 h 6999240"/>
              <a:gd name="connsiteX4" fmla="*/ 0 w 7379940"/>
              <a:gd name="connsiteY4" fmla="*/ 15240 h 6999240"/>
              <a:gd name="connsiteX0" fmla="*/ 0 w 7379940"/>
              <a:gd name="connsiteY0" fmla="*/ 15240 h 6999240"/>
              <a:gd name="connsiteX1" fmla="*/ 7379940 w 7379940"/>
              <a:gd name="connsiteY1" fmla="*/ 0 h 6999240"/>
              <a:gd name="connsiteX2" fmla="*/ 4598640 w 7379940"/>
              <a:gd name="connsiteY2" fmla="*/ 6999240 h 6999240"/>
              <a:gd name="connsiteX3" fmla="*/ 0 w 7379940"/>
              <a:gd name="connsiteY3" fmla="*/ 6999240 h 6999240"/>
              <a:gd name="connsiteX4" fmla="*/ 0 w 7379940"/>
              <a:gd name="connsiteY4" fmla="*/ 15240 h 6999240"/>
              <a:gd name="connsiteX0" fmla="*/ 0 w 7509480"/>
              <a:gd name="connsiteY0" fmla="*/ 38100 h 7022100"/>
              <a:gd name="connsiteX1" fmla="*/ 7509480 w 7509480"/>
              <a:gd name="connsiteY1" fmla="*/ 0 h 7022100"/>
              <a:gd name="connsiteX2" fmla="*/ 4598640 w 7509480"/>
              <a:gd name="connsiteY2" fmla="*/ 7022100 h 7022100"/>
              <a:gd name="connsiteX3" fmla="*/ 0 w 7509480"/>
              <a:gd name="connsiteY3" fmla="*/ 7022100 h 7022100"/>
              <a:gd name="connsiteX4" fmla="*/ 0 w 7509480"/>
              <a:gd name="connsiteY4" fmla="*/ 38100 h 7022100"/>
              <a:gd name="connsiteX0" fmla="*/ 0 w 7532340"/>
              <a:gd name="connsiteY0" fmla="*/ 0 h 6984000"/>
              <a:gd name="connsiteX1" fmla="*/ 7532340 w 7532340"/>
              <a:gd name="connsiteY1" fmla="*/ 7620 h 6984000"/>
              <a:gd name="connsiteX2" fmla="*/ 4598640 w 7532340"/>
              <a:gd name="connsiteY2" fmla="*/ 6984000 h 6984000"/>
              <a:gd name="connsiteX3" fmla="*/ 0 w 7532340"/>
              <a:gd name="connsiteY3" fmla="*/ 6984000 h 6984000"/>
              <a:gd name="connsiteX4" fmla="*/ 0 w 7532340"/>
              <a:gd name="connsiteY4" fmla="*/ 0 h 6984000"/>
              <a:gd name="connsiteX0" fmla="*/ 0 w 7532340"/>
              <a:gd name="connsiteY0" fmla="*/ 0 h 6984000"/>
              <a:gd name="connsiteX1" fmla="*/ 7532340 w 7532340"/>
              <a:gd name="connsiteY1" fmla="*/ 2770 h 6984000"/>
              <a:gd name="connsiteX2" fmla="*/ 4598640 w 7532340"/>
              <a:gd name="connsiteY2" fmla="*/ 6984000 h 6984000"/>
              <a:gd name="connsiteX3" fmla="*/ 0 w 7532340"/>
              <a:gd name="connsiteY3" fmla="*/ 6984000 h 6984000"/>
              <a:gd name="connsiteX4" fmla="*/ 0 w 7532340"/>
              <a:gd name="connsiteY4" fmla="*/ 0 h 6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2340" h="6984000">
                <a:moveTo>
                  <a:pt x="0" y="0"/>
                </a:moveTo>
                <a:lnTo>
                  <a:pt x="7532340" y="2770"/>
                </a:lnTo>
                <a:lnTo>
                  <a:pt x="4598640" y="6984000"/>
                </a:lnTo>
                <a:lnTo>
                  <a:pt x="0" y="6984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2">
            <a:extLst>
              <a:ext uri="{FF2B5EF4-FFF2-40B4-BE49-F238E27FC236}">
                <a16:creationId xmlns:a16="http://schemas.microsoft.com/office/drawing/2014/main" id="{5E22F419-5D2B-48E1-8D1A-A0588A1B8D01}"/>
              </a:ext>
            </a:extLst>
          </p:cNvPr>
          <p:cNvSpPr/>
          <p:nvPr/>
        </p:nvSpPr>
        <p:spPr>
          <a:xfrm>
            <a:off x="198253" y="188999"/>
            <a:ext cx="3254541" cy="4025819"/>
          </a:xfrm>
          <a:custGeom>
            <a:avLst/>
            <a:gdLst>
              <a:gd name="connsiteX0" fmla="*/ 0 w 4050000"/>
              <a:gd name="connsiteY0" fmla="*/ 0 h 6984000"/>
              <a:gd name="connsiteX1" fmla="*/ 4050000 w 4050000"/>
              <a:gd name="connsiteY1" fmla="*/ 0 h 6984000"/>
              <a:gd name="connsiteX2" fmla="*/ 4050000 w 4050000"/>
              <a:gd name="connsiteY2" fmla="*/ 6984000 h 6984000"/>
              <a:gd name="connsiteX3" fmla="*/ 0 w 4050000"/>
              <a:gd name="connsiteY3" fmla="*/ 6984000 h 6984000"/>
              <a:gd name="connsiteX4" fmla="*/ 0 w 4050000"/>
              <a:gd name="connsiteY4" fmla="*/ 0 h 6984000"/>
              <a:gd name="connsiteX0" fmla="*/ 0 w 7379940"/>
              <a:gd name="connsiteY0" fmla="*/ 15240 h 6999240"/>
              <a:gd name="connsiteX1" fmla="*/ 7379940 w 7379940"/>
              <a:gd name="connsiteY1" fmla="*/ 0 h 6999240"/>
              <a:gd name="connsiteX2" fmla="*/ 4050000 w 7379940"/>
              <a:gd name="connsiteY2" fmla="*/ 6999240 h 6999240"/>
              <a:gd name="connsiteX3" fmla="*/ 0 w 7379940"/>
              <a:gd name="connsiteY3" fmla="*/ 6999240 h 6999240"/>
              <a:gd name="connsiteX4" fmla="*/ 0 w 7379940"/>
              <a:gd name="connsiteY4" fmla="*/ 15240 h 6999240"/>
              <a:gd name="connsiteX0" fmla="*/ 0 w 7379940"/>
              <a:gd name="connsiteY0" fmla="*/ 15240 h 6999240"/>
              <a:gd name="connsiteX1" fmla="*/ 7379940 w 7379940"/>
              <a:gd name="connsiteY1" fmla="*/ 0 h 6999240"/>
              <a:gd name="connsiteX2" fmla="*/ 4598640 w 7379940"/>
              <a:gd name="connsiteY2" fmla="*/ 6999240 h 6999240"/>
              <a:gd name="connsiteX3" fmla="*/ 0 w 7379940"/>
              <a:gd name="connsiteY3" fmla="*/ 6999240 h 6999240"/>
              <a:gd name="connsiteX4" fmla="*/ 0 w 7379940"/>
              <a:gd name="connsiteY4" fmla="*/ 15240 h 6999240"/>
              <a:gd name="connsiteX0" fmla="*/ 0 w 7509480"/>
              <a:gd name="connsiteY0" fmla="*/ 38100 h 7022100"/>
              <a:gd name="connsiteX1" fmla="*/ 7509480 w 7509480"/>
              <a:gd name="connsiteY1" fmla="*/ 0 h 7022100"/>
              <a:gd name="connsiteX2" fmla="*/ 4598640 w 7509480"/>
              <a:gd name="connsiteY2" fmla="*/ 7022100 h 7022100"/>
              <a:gd name="connsiteX3" fmla="*/ 0 w 7509480"/>
              <a:gd name="connsiteY3" fmla="*/ 7022100 h 7022100"/>
              <a:gd name="connsiteX4" fmla="*/ 0 w 7509480"/>
              <a:gd name="connsiteY4" fmla="*/ 38100 h 7022100"/>
              <a:gd name="connsiteX0" fmla="*/ 0 w 7532340"/>
              <a:gd name="connsiteY0" fmla="*/ 0 h 6984000"/>
              <a:gd name="connsiteX1" fmla="*/ 7532340 w 7532340"/>
              <a:gd name="connsiteY1" fmla="*/ 7620 h 6984000"/>
              <a:gd name="connsiteX2" fmla="*/ 4598640 w 7532340"/>
              <a:gd name="connsiteY2" fmla="*/ 6984000 h 6984000"/>
              <a:gd name="connsiteX3" fmla="*/ 0 w 7532340"/>
              <a:gd name="connsiteY3" fmla="*/ 6984000 h 6984000"/>
              <a:gd name="connsiteX4" fmla="*/ 0 w 7532340"/>
              <a:gd name="connsiteY4" fmla="*/ 0 h 6984000"/>
              <a:gd name="connsiteX0" fmla="*/ 0 w 7532340"/>
              <a:gd name="connsiteY0" fmla="*/ 0 h 6984000"/>
              <a:gd name="connsiteX1" fmla="*/ 7532340 w 7532340"/>
              <a:gd name="connsiteY1" fmla="*/ 2770 h 6984000"/>
              <a:gd name="connsiteX2" fmla="*/ 4598640 w 7532340"/>
              <a:gd name="connsiteY2" fmla="*/ 6984000 h 6984000"/>
              <a:gd name="connsiteX3" fmla="*/ 0 w 7532340"/>
              <a:gd name="connsiteY3" fmla="*/ 6984000 h 6984000"/>
              <a:gd name="connsiteX4" fmla="*/ 0 w 7532340"/>
              <a:gd name="connsiteY4" fmla="*/ 0 h 6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2340" h="6984000">
                <a:moveTo>
                  <a:pt x="0" y="0"/>
                </a:moveTo>
                <a:lnTo>
                  <a:pt x="7532340" y="2770"/>
                </a:lnTo>
                <a:lnTo>
                  <a:pt x="4598640" y="6984000"/>
                </a:lnTo>
                <a:lnTo>
                  <a:pt x="0" y="698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E48E0CCD-0F62-4CF6-8133-13F94AFF6DDD}"/>
              </a:ext>
            </a:extLst>
          </p:cNvPr>
          <p:cNvSpPr/>
          <p:nvPr/>
        </p:nvSpPr>
        <p:spPr>
          <a:xfrm>
            <a:off x="3095604" y="357166"/>
            <a:ext cx="84354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Итоги необходимых расходов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олилиния: фигура 19">
            <a:extLst>
              <a:ext uri="{FF2B5EF4-FFF2-40B4-BE49-F238E27FC236}">
                <a16:creationId xmlns:a16="http://schemas.microsoft.com/office/drawing/2014/main" id="{1DCE7D00-0565-4BE1-9C83-EA9DDF7DECD6}"/>
              </a:ext>
            </a:extLst>
          </p:cNvPr>
          <p:cNvSpPr/>
          <p:nvPr/>
        </p:nvSpPr>
        <p:spPr>
          <a:xfrm>
            <a:off x="10025090" y="1428736"/>
            <a:ext cx="1260000" cy="1260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1" name="Арка 20">
            <a:extLst>
              <a:ext uri="{FF2B5EF4-FFF2-40B4-BE49-F238E27FC236}">
                <a16:creationId xmlns:a16="http://schemas.microsoft.com/office/drawing/2014/main" id="{B25D5E15-30F1-43C8-A668-342292D8AA97}"/>
              </a:ext>
            </a:extLst>
          </p:cNvPr>
          <p:cNvSpPr/>
          <p:nvPr/>
        </p:nvSpPr>
        <p:spPr>
          <a:xfrm>
            <a:off x="10096528" y="1428736"/>
            <a:ext cx="1260000" cy="1260000"/>
          </a:xfrm>
          <a:prstGeom prst="blockArc">
            <a:avLst>
              <a:gd name="adj1" fmla="val 5406162"/>
              <a:gd name="adj2" fmla="val 16195566"/>
              <a:gd name="adj3" fmla="val 7663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Полилиния: фигура 21">
            <a:extLst>
              <a:ext uri="{FF2B5EF4-FFF2-40B4-BE49-F238E27FC236}">
                <a16:creationId xmlns:a16="http://schemas.microsoft.com/office/drawing/2014/main" id="{D797F856-0476-4BD9-9208-357B9487055D}"/>
              </a:ext>
            </a:extLst>
          </p:cNvPr>
          <p:cNvSpPr/>
          <p:nvPr/>
        </p:nvSpPr>
        <p:spPr>
          <a:xfrm>
            <a:off x="809588" y="4929198"/>
            <a:ext cx="1260000" cy="1260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3" name="Арка 22">
            <a:extLst>
              <a:ext uri="{FF2B5EF4-FFF2-40B4-BE49-F238E27FC236}">
                <a16:creationId xmlns:a16="http://schemas.microsoft.com/office/drawing/2014/main" id="{608CF968-B1F9-49C9-A7D0-6DFDF59AD764}"/>
              </a:ext>
            </a:extLst>
          </p:cNvPr>
          <p:cNvSpPr/>
          <p:nvPr/>
        </p:nvSpPr>
        <p:spPr>
          <a:xfrm>
            <a:off x="881026" y="5000636"/>
            <a:ext cx="1260000" cy="1260000"/>
          </a:xfrm>
          <a:prstGeom prst="blockArc">
            <a:avLst>
              <a:gd name="adj1" fmla="val 21498754"/>
              <a:gd name="adj2" fmla="val 16195566"/>
              <a:gd name="adj3" fmla="val 7663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0E880B-7E2C-4A09-9D65-EB8FAAA377B4}"/>
              </a:ext>
            </a:extLst>
          </p:cNvPr>
          <p:cNvSpPr txBox="1"/>
          <p:nvPr/>
        </p:nvSpPr>
        <p:spPr>
          <a:xfrm>
            <a:off x="10382280" y="1857364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</a:rPr>
              <a:t>50%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E16966-EEA6-49FA-9598-38D6F3B31BBF}"/>
              </a:ext>
            </a:extLst>
          </p:cNvPr>
          <p:cNvSpPr txBox="1"/>
          <p:nvPr/>
        </p:nvSpPr>
        <p:spPr>
          <a:xfrm>
            <a:off x="1095340" y="5286388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</a:rPr>
              <a:t>25%</a:t>
            </a:r>
          </a:p>
        </p:txBody>
      </p:sp>
      <p:sp>
        <p:nvSpPr>
          <p:cNvPr id="28" name="Полилиния: фигура 27">
            <a:extLst>
              <a:ext uri="{FF2B5EF4-FFF2-40B4-BE49-F238E27FC236}">
                <a16:creationId xmlns:a16="http://schemas.microsoft.com/office/drawing/2014/main" id="{7D1EEC21-2F4A-4AAD-B439-ED4F2EF000C4}"/>
              </a:ext>
            </a:extLst>
          </p:cNvPr>
          <p:cNvSpPr/>
          <p:nvPr/>
        </p:nvSpPr>
        <p:spPr>
          <a:xfrm>
            <a:off x="7310446" y="5357826"/>
            <a:ext cx="1260000" cy="1260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9" name="Арка 28">
            <a:extLst>
              <a:ext uri="{FF2B5EF4-FFF2-40B4-BE49-F238E27FC236}">
                <a16:creationId xmlns:a16="http://schemas.microsoft.com/office/drawing/2014/main" id="{81607782-51C8-4D6D-86C3-A73919EB5AEC}"/>
              </a:ext>
            </a:extLst>
          </p:cNvPr>
          <p:cNvSpPr/>
          <p:nvPr/>
        </p:nvSpPr>
        <p:spPr>
          <a:xfrm>
            <a:off x="7310446" y="5357826"/>
            <a:ext cx="1260000" cy="1260000"/>
          </a:xfrm>
          <a:prstGeom prst="blockArc">
            <a:avLst>
              <a:gd name="adj1" fmla="val 10857266"/>
              <a:gd name="adj2" fmla="val 16195566"/>
              <a:gd name="adj3" fmla="val 7663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1D01E42-DAF6-4EF6-8097-6086076607BA}"/>
              </a:ext>
            </a:extLst>
          </p:cNvPr>
          <p:cNvSpPr txBox="1"/>
          <p:nvPr/>
        </p:nvSpPr>
        <p:spPr>
          <a:xfrm>
            <a:off x="7596198" y="5715016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</a:rPr>
              <a:t>75%</a:t>
            </a:r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3"/>
          <a:srcRect l="24913" t="41009" r="42175" b="41842"/>
          <a:stretch>
            <a:fillRect/>
          </a:stretch>
        </p:blipFill>
        <p:spPr bwMode="auto">
          <a:xfrm>
            <a:off x="3309918" y="2786058"/>
            <a:ext cx="8501122" cy="2491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3881422" y="450057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64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E6B8E0E-916E-446C-8132-93622B2B0F73}"/>
              </a:ext>
            </a:extLst>
          </p:cNvPr>
          <p:cNvSpPr/>
          <p:nvPr/>
        </p:nvSpPr>
        <p:spPr>
          <a:xfrm rot="1363364">
            <a:off x="3197235" y="2030845"/>
            <a:ext cx="411194" cy="4939427"/>
          </a:xfrm>
          <a:custGeom>
            <a:avLst/>
            <a:gdLst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83936 w 540000"/>
              <a:gd name="connsiteY2" fmla="*/ 5266123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57468 w 540000"/>
              <a:gd name="connsiteY2" fmla="*/ 5215249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3701 w 540000"/>
              <a:gd name="connsiteY2" fmla="*/ 5217802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7531 w 540000"/>
              <a:gd name="connsiteY2" fmla="*/ 5208453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5692 w 540000"/>
              <a:gd name="connsiteY2" fmla="*/ 520406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36158 w 540000"/>
              <a:gd name="connsiteY0" fmla="*/ 233622 h 5400000"/>
              <a:gd name="connsiteX1" fmla="*/ 540000 w 540000"/>
              <a:gd name="connsiteY1" fmla="*/ 0 h 5400000"/>
              <a:gd name="connsiteX2" fmla="*/ 465692 w 540000"/>
              <a:gd name="connsiteY2" fmla="*/ 5204060 h 5400000"/>
              <a:gd name="connsiteX3" fmla="*/ 0 w 540000"/>
              <a:gd name="connsiteY3" fmla="*/ 5400000 h 5400000"/>
              <a:gd name="connsiteX4" fmla="*/ 36158 w 540000"/>
              <a:gd name="connsiteY4" fmla="*/ 233622 h 5400000"/>
              <a:gd name="connsiteX0" fmla="*/ 21991 w 540000"/>
              <a:gd name="connsiteY0" fmla="*/ 232632 h 5400000"/>
              <a:gd name="connsiteX1" fmla="*/ 540000 w 540000"/>
              <a:gd name="connsiteY1" fmla="*/ 0 h 5400000"/>
              <a:gd name="connsiteX2" fmla="*/ 465692 w 540000"/>
              <a:gd name="connsiteY2" fmla="*/ 5204060 h 5400000"/>
              <a:gd name="connsiteX3" fmla="*/ 0 w 540000"/>
              <a:gd name="connsiteY3" fmla="*/ 5400000 h 5400000"/>
              <a:gd name="connsiteX4" fmla="*/ 21991 w 540000"/>
              <a:gd name="connsiteY4" fmla="*/ 232632 h 5400000"/>
              <a:gd name="connsiteX0" fmla="*/ 21991 w 528835"/>
              <a:gd name="connsiteY0" fmla="*/ 191934 h 5359302"/>
              <a:gd name="connsiteX1" fmla="*/ 528835 w 528835"/>
              <a:gd name="connsiteY1" fmla="*/ 0 h 5359302"/>
              <a:gd name="connsiteX2" fmla="*/ 465692 w 528835"/>
              <a:gd name="connsiteY2" fmla="*/ 5163362 h 5359302"/>
              <a:gd name="connsiteX3" fmla="*/ 0 w 528835"/>
              <a:gd name="connsiteY3" fmla="*/ 5359302 h 5359302"/>
              <a:gd name="connsiteX4" fmla="*/ 21991 w 528835"/>
              <a:gd name="connsiteY4" fmla="*/ 191934 h 5359302"/>
              <a:gd name="connsiteX0" fmla="*/ 13681 w 528835"/>
              <a:gd name="connsiteY0" fmla="*/ 188390 h 5359302"/>
              <a:gd name="connsiteX1" fmla="*/ 528835 w 528835"/>
              <a:gd name="connsiteY1" fmla="*/ 0 h 5359302"/>
              <a:gd name="connsiteX2" fmla="*/ 465692 w 528835"/>
              <a:gd name="connsiteY2" fmla="*/ 5163362 h 5359302"/>
              <a:gd name="connsiteX3" fmla="*/ 0 w 528835"/>
              <a:gd name="connsiteY3" fmla="*/ 5359302 h 5359302"/>
              <a:gd name="connsiteX4" fmla="*/ 13681 w 528835"/>
              <a:gd name="connsiteY4" fmla="*/ 188390 h 5359302"/>
              <a:gd name="connsiteX0" fmla="*/ 13681 w 511263"/>
              <a:gd name="connsiteY0" fmla="*/ 180730 h 5351642"/>
              <a:gd name="connsiteX1" fmla="*/ 511263 w 511263"/>
              <a:gd name="connsiteY1" fmla="*/ 0 h 5351642"/>
              <a:gd name="connsiteX2" fmla="*/ 465692 w 511263"/>
              <a:gd name="connsiteY2" fmla="*/ 5155702 h 5351642"/>
              <a:gd name="connsiteX3" fmla="*/ 0 w 511263"/>
              <a:gd name="connsiteY3" fmla="*/ 5351642 h 5351642"/>
              <a:gd name="connsiteX4" fmla="*/ 13681 w 511263"/>
              <a:gd name="connsiteY4" fmla="*/ 180730 h 535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1263" h="5351642">
                <a:moveTo>
                  <a:pt x="13681" y="180730"/>
                </a:moveTo>
                <a:lnTo>
                  <a:pt x="511263" y="0"/>
                </a:lnTo>
                <a:lnTo>
                  <a:pt x="465692" y="5155702"/>
                </a:lnTo>
                <a:lnTo>
                  <a:pt x="0" y="5351642"/>
                </a:lnTo>
                <a:cubicBezTo>
                  <a:pt x="7330" y="3629186"/>
                  <a:pt x="6351" y="1903186"/>
                  <a:pt x="13681" y="1807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D43E661-D69B-4EC6-8FFE-EB226B9C184A}"/>
              </a:ext>
            </a:extLst>
          </p:cNvPr>
          <p:cNvSpPr/>
          <p:nvPr/>
        </p:nvSpPr>
        <p:spPr>
          <a:xfrm rot="1363364">
            <a:off x="2575895" y="4286301"/>
            <a:ext cx="467910" cy="2581511"/>
          </a:xfrm>
          <a:custGeom>
            <a:avLst/>
            <a:gdLst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32 w 540000"/>
              <a:gd name="connsiteY0" fmla="*/ 222006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32 w 540000"/>
              <a:gd name="connsiteY4" fmla="*/ 222006 h 5400000"/>
              <a:gd name="connsiteX0" fmla="*/ 32 w 540000"/>
              <a:gd name="connsiteY0" fmla="*/ 138230 h 5316224"/>
              <a:gd name="connsiteX1" fmla="*/ 537219 w 540000"/>
              <a:gd name="connsiteY1" fmla="*/ 0 h 5316224"/>
              <a:gd name="connsiteX2" fmla="*/ 540000 w 540000"/>
              <a:gd name="connsiteY2" fmla="*/ 5316224 h 5316224"/>
              <a:gd name="connsiteX3" fmla="*/ 0 w 540000"/>
              <a:gd name="connsiteY3" fmla="*/ 5316224 h 5316224"/>
              <a:gd name="connsiteX4" fmla="*/ 32 w 540000"/>
              <a:gd name="connsiteY4" fmla="*/ 138230 h 5316224"/>
              <a:gd name="connsiteX0" fmla="*/ 1332 w 540000"/>
              <a:gd name="connsiteY0" fmla="*/ 182433 h 5316224"/>
              <a:gd name="connsiteX1" fmla="*/ 537219 w 540000"/>
              <a:gd name="connsiteY1" fmla="*/ 0 h 5316224"/>
              <a:gd name="connsiteX2" fmla="*/ 540000 w 540000"/>
              <a:gd name="connsiteY2" fmla="*/ 5316224 h 5316224"/>
              <a:gd name="connsiteX3" fmla="*/ 0 w 540000"/>
              <a:gd name="connsiteY3" fmla="*/ 5316224 h 5316224"/>
              <a:gd name="connsiteX4" fmla="*/ 1332 w 540000"/>
              <a:gd name="connsiteY4" fmla="*/ 182433 h 5316224"/>
              <a:gd name="connsiteX0" fmla="*/ 1332 w 540000"/>
              <a:gd name="connsiteY0" fmla="*/ 197076 h 5330867"/>
              <a:gd name="connsiteX1" fmla="*/ 531087 w 540000"/>
              <a:gd name="connsiteY1" fmla="*/ 0 h 5330867"/>
              <a:gd name="connsiteX2" fmla="*/ 540000 w 540000"/>
              <a:gd name="connsiteY2" fmla="*/ 5330867 h 5330867"/>
              <a:gd name="connsiteX3" fmla="*/ 0 w 540000"/>
              <a:gd name="connsiteY3" fmla="*/ 5330867 h 5330867"/>
              <a:gd name="connsiteX4" fmla="*/ 1332 w 540000"/>
              <a:gd name="connsiteY4" fmla="*/ 197076 h 5330867"/>
              <a:gd name="connsiteX0" fmla="*/ 8892 w 540000"/>
              <a:gd name="connsiteY0" fmla="*/ 190468 h 5330867"/>
              <a:gd name="connsiteX1" fmla="*/ 531087 w 540000"/>
              <a:gd name="connsiteY1" fmla="*/ 0 h 5330867"/>
              <a:gd name="connsiteX2" fmla="*/ 540000 w 540000"/>
              <a:gd name="connsiteY2" fmla="*/ 5330867 h 5330867"/>
              <a:gd name="connsiteX3" fmla="*/ 0 w 540000"/>
              <a:gd name="connsiteY3" fmla="*/ 5330867 h 5330867"/>
              <a:gd name="connsiteX4" fmla="*/ 8892 w 540000"/>
              <a:gd name="connsiteY4" fmla="*/ 190468 h 5330867"/>
              <a:gd name="connsiteX0" fmla="*/ 8892 w 540000"/>
              <a:gd name="connsiteY0" fmla="*/ 178924 h 5319323"/>
              <a:gd name="connsiteX1" fmla="*/ 528177 w 540000"/>
              <a:gd name="connsiteY1" fmla="*/ 0 h 5319323"/>
              <a:gd name="connsiteX2" fmla="*/ 540000 w 540000"/>
              <a:gd name="connsiteY2" fmla="*/ 5319323 h 5319323"/>
              <a:gd name="connsiteX3" fmla="*/ 0 w 540000"/>
              <a:gd name="connsiteY3" fmla="*/ 5319323 h 5319323"/>
              <a:gd name="connsiteX4" fmla="*/ 8892 w 540000"/>
              <a:gd name="connsiteY4" fmla="*/ 178924 h 5319323"/>
              <a:gd name="connsiteX0" fmla="*/ 8892 w 532615"/>
              <a:gd name="connsiteY0" fmla="*/ 178924 h 5319323"/>
              <a:gd name="connsiteX1" fmla="*/ 528177 w 532615"/>
              <a:gd name="connsiteY1" fmla="*/ 0 h 5319323"/>
              <a:gd name="connsiteX2" fmla="*/ 532615 w 532615"/>
              <a:gd name="connsiteY2" fmla="*/ 5083327 h 5319323"/>
              <a:gd name="connsiteX3" fmla="*/ 0 w 532615"/>
              <a:gd name="connsiteY3" fmla="*/ 5319323 h 5319323"/>
              <a:gd name="connsiteX4" fmla="*/ 8892 w 532615"/>
              <a:gd name="connsiteY4" fmla="*/ 178924 h 5319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615" h="5319323">
                <a:moveTo>
                  <a:pt x="8892" y="178924"/>
                </a:moveTo>
                <a:lnTo>
                  <a:pt x="528177" y="0"/>
                </a:lnTo>
                <a:cubicBezTo>
                  <a:pt x="529656" y="1694442"/>
                  <a:pt x="531136" y="3388885"/>
                  <a:pt x="532615" y="5083327"/>
                </a:cubicBezTo>
                <a:lnTo>
                  <a:pt x="0" y="5319323"/>
                </a:lnTo>
                <a:cubicBezTo>
                  <a:pt x="11" y="3593325"/>
                  <a:pt x="8881" y="1904922"/>
                  <a:pt x="8892" y="178924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>
            <a:extLst>
              <a:ext uri="{FF2B5EF4-FFF2-40B4-BE49-F238E27FC236}">
                <a16:creationId xmlns:a16="http://schemas.microsoft.com/office/drawing/2014/main" id="{5DF29FB0-2825-4E75-80D6-FDFD8999BD20}"/>
              </a:ext>
            </a:extLst>
          </p:cNvPr>
          <p:cNvSpPr/>
          <p:nvPr/>
        </p:nvSpPr>
        <p:spPr>
          <a:xfrm>
            <a:off x="10437953" y="2895321"/>
            <a:ext cx="1733937" cy="3962679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B0A06D-BE18-42F6-B6FD-5711770E378C}"/>
              </a:ext>
            </a:extLst>
          </p:cNvPr>
          <p:cNvSpPr txBox="1"/>
          <p:nvPr/>
        </p:nvSpPr>
        <p:spPr>
          <a:xfrm>
            <a:off x="238084" y="428604"/>
            <a:ext cx="117158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Вычислить какой процент составит эта сумма от 250 000 рублей, взятых в банке на открытие кафе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олилиния: фигура 28">
            <a:extLst>
              <a:ext uri="{FF2B5EF4-FFF2-40B4-BE49-F238E27FC236}">
                <a16:creationId xmlns:a16="http://schemas.microsoft.com/office/drawing/2014/main" id="{F271B7CF-FCA9-45E8-AE2A-8C25FB47E635}"/>
              </a:ext>
            </a:extLst>
          </p:cNvPr>
          <p:cNvSpPr/>
          <p:nvPr/>
        </p:nvSpPr>
        <p:spPr>
          <a:xfrm>
            <a:off x="0" y="2214554"/>
            <a:ext cx="4167174" cy="4643446"/>
          </a:xfrm>
          <a:custGeom>
            <a:avLst/>
            <a:gdLst>
              <a:gd name="connsiteX0" fmla="*/ 7408209 w 8116146"/>
              <a:gd name="connsiteY0" fmla="*/ 0 h 7047694"/>
              <a:gd name="connsiteX1" fmla="*/ 8116146 w 8116146"/>
              <a:gd name="connsiteY1" fmla="*/ 39310 h 7047694"/>
              <a:gd name="connsiteX2" fmla="*/ 6776341 w 8116146"/>
              <a:gd name="connsiteY2" fmla="*/ 3232173 h 7047694"/>
              <a:gd name="connsiteX3" fmla="*/ 6238039 w 8116146"/>
              <a:gd name="connsiteY3" fmla="*/ 3191633 h 7047694"/>
              <a:gd name="connsiteX4" fmla="*/ 4659876 w 8116146"/>
              <a:gd name="connsiteY4" fmla="*/ 7016527 h 7047694"/>
              <a:gd name="connsiteX5" fmla="*/ 4680673 w 8116146"/>
              <a:gd name="connsiteY5" fmla="*/ 7047694 h 7047694"/>
              <a:gd name="connsiteX6" fmla="*/ 4647016 w 8116146"/>
              <a:gd name="connsiteY6" fmla="*/ 7047694 h 7047694"/>
              <a:gd name="connsiteX7" fmla="*/ 0 w 8116146"/>
              <a:gd name="connsiteY7" fmla="*/ 7047694 h 7047694"/>
              <a:gd name="connsiteX8" fmla="*/ 19044 w 8116146"/>
              <a:gd name="connsiteY8" fmla="*/ 64140 h 7047694"/>
              <a:gd name="connsiteX9" fmla="*/ 17446 w 8116146"/>
              <a:gd name="connsiteY9" fmla="*/ 61730 h 7047694"/>
              <a:gd name="connsiteX10" fmla="*/ 19050 w 8116146"/>
              <a:gd name="connsiteY10" fmla="*/ 61730 h 7047694"/>
              <a:gd name="connsiteX11" fmla="*/ 7382346 w 8116146"/>
              <a:gd name="connsiteY11" fmla="*/ 61730 h 704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16146" h="7047694">
                <a:moveTo>
                  <a:pt x="7408209" y="0"/>
                </a:moveTo>
                <a:lnTo>
                  <a:pt x="8116146" y="39310"/>
                </a:lnTo>
                <a:cubicBezTo>
                  <a:pt x="7649718" y="1142240"/>
                  <a:pt x="7242770" y="2129243"/>
                  <a:pt x="6776341" y="3232173"/>
                </a:cubicBezTo>
                <a:lnTo>
                  <a:pt x="6238039" y="3191633"/>
                </a:lnTo>
                <a:lnTo>
                  <a:pt x="4659876" y="7016527"/>
                </a:lnTo>
                <a:lnTo>
                  <a:pt x="4680673" y="7047694"/>
                </a:lnTo>
                <a:lnTo>
                  <a:pt x="4647016" y="7047694"/>
                </a:lnTo>
                <a:lnTo>
                  <a:pt x="0" y="7047694"/>
                </a:lnTo>
                <a:lnTo>
                  <a:pt x="19044" y="64140"/>
                </a:lnTo>
                <a:lnTo>
                  <a:pt x="17446" y="61730"/>
                </a:lnTo>
                <a:lnTo>
                  <a:pt x="19050" y="61730"/>
                </a:lnTo>
                <a:lnTo>
                  <a:pt x="7382346" y="6173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pic>
        <p:nvPicPr>
          <p:cNvPr id="20" name="Рисунок 19"/>
          <p:cNvPicPr/>
          <p:nvPr/>
        </p:nvPicPr>
        <p:blipFill>
          <a:blip r:embed="rId3"/>
          <a:srcRect l="40015" t="53887" r="19207" b="23362"/>
          <a:stretch>
            <a:fillRect/>
          </a:stretch>
        </p:blipFill>
        <p:spPr bwMode="auto">
          <a:xfrm>
            <a:off x="3452794" y="2857496"/>
            <a:ext cx="8501122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167702" y="4714884"/>
            <a:ext cx="1214446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167966" y="5429264"/>
            <a:ext cx="1214446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024826" y="5429264"/>
            <a:ext cx="1214446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67438" y="5429264"/>
            <a:ext cx="1214446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2788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E6B8E0E-916E-446C-8132-93622B2B0F73}"/>
              </a:ext>
            </a:extLst>
          </p:cNvPr>
          <p:cNvSpPr/>
          <p:nvPr/>
        </p:nvSpPr>
        <p:spPr>
          <a:xfrm rot="1363364">
            <a:off x="3197235" y="2030845"/>
            <a:ext cx="411194" cy="4939427"/>
          </a:xfrm>
          <a:custGeom>
            <a:avLst/>
            <a:gdLst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83936 w 540000"/>
              <a:gd name="connsiteY2" fmla="*/ 5266123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57468 w 540000"/>
              <a:gd name="connsiteY2" fmla="*/ 5215249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3701 w 540000"/>
              <a:gd name="connsiteY2" fmla="*/ 5217802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7531 w 540000"/>
              <a:gd name="connsiteY2" fmla="*/ 5208453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5692 w 540000"/>
              <a:gd name="connsiteY2" fmla="*/ 520406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36158 w 540000"/>
              <a:gd name="connsiteY0" fmla="*/ 233622 h 5400000"/>
              <a:gd name="connsiteX1" fmla="*/ 540000 w 540000"/>
              <a:gd name="connsiteY1" fmla="*/ 0 h 5400000"/>
              <a:gd name="connsiteX2" fmla="*/ 465692 w 540000"/>
              <a:gd name="connsiteY2" fmla="*/ 5204060 h 5400000"/>
              <a:gd name="connsiteX3" fmla="*/ 0 w 540000"/>
              <a:gd name="connsiteY3" fmla="*/ 5400000 h 5400000"/>
              <a:gd name="connsiteX4" fmla="*/ 36158 w 540000"/>
              <a:gd name="connsiteY4" fmla="*/ 233622 h 5400000"/>
              <a:gd name="connsiteX0" fmla="*/ 21991 w 540000"/>
              <a:gd name="connsiteY0" fmla="*/ 232632 h 5400000"/>
              <a:gd name="connsiteX1" fmla="*/ 540000 w 540000"/>
              <a:gd name="connsiteY1" fmla="*/ 0 h 5400000"/>
              <a:gd name="connsiteX2" fmla="*/ 465692 w 540000"/>
              <a:gd name="connsiteY2" fmla="*/ 5204060 h 5400000"/>
              <a:gd name="connsiteX3" fmla="*/ 0 w 540000"/>
              <a:gd name="connsiteY3" fmla="*/ 5400000 h 5400000"/>
              <a:gd name="connsiteX4" fmla="*/ 21991 w 540000"/>
              <a:gd name="connsiteY4" fmla="*/ 232632 h 5400000"/>
              <a:gd name="connsiteX0" fmla="*/ 21991 w 528835"/>
              <a:gd name="connsiteY0" fmla="*/ 191934 h 5359302"/>
              <a:gd name="connsiteX1" fmla="*/ 528835 w 528835"/>
              <a:gd name="connsiteY1" fmla="*/ 0 h 5359302"/>
              <a:gd name="connsiteX2" fmla="*/ 465692 w 528835"/>
              <a:gd name="connsiteY2" fmla="*/ 5163362 h 5359302"/>
              <a:gd name="connsiteX3" fmla="*/ 0 w 528835"/>
              <a:gd name="connsiteY3" fmla="*/ 5359302 h 5359302"/>
              <a:gd name="connsiteX4" fmla="*/ 21991 w 528835"/>
              <a:gd name="connsiteY4" fmla="*/ 191934 h 5359302"/>
              <a:gd name="connsiteX0" fmla="*/ 13681 w 528835"/>
              <a:gd name="connsiteY0" fmla="*/ 188390 h 5359302"/>
              <a:gd name="connsiteX1" fmla="*/ 528835 w 528835"/>
              <a:gd name="connsiteY1" fmla="*/ 0 h 5359302"/>
              <a:gd name="connsiteX2" fmla="*/ 465692 w 528835"/>
              <a:gd name="connsiteY2" fmla="*/ 5163362 h 5359302"/>
              <a:gd name="connsiteX3" fmla="*/ 0 w 528835"/>
              <a:gd name="connsiteY3" fmla="*/ 5359302 h 5359302"/>
              <a:gd name="connsiteX4" fmla="*/ 13681 w 528835"/>
              <a:gd name="connsiteY4" fmla="*/ 188390 h 5359302"/>
              <a:gd name="connsiteX0" fmla="*/ 13681 w 511263"/>
              <a:gd name="connsiteY0" fmla="*/ 180730 h 5351642"/>
              <a:gd name="connsiteX1" fmla="*/ 511263 w 511263"/>
              <a:gd name="connsiteY1" fmla="*/ 0 h 5351642"/>
              <a:gd name="connsiteX2" fmla="*/ 465692 w 511263"/>
              <a:gd name="connsiteY2" fmla="*/ 5155702 h 5351642"/>
              <a:gd name="connsiteX3" fmla="*/ 0 w 511263"/>
              <a:gd name="connsiteY3" fmla="*/ 5351642 h 5351642"/>
              <a:gd name="connsiteX4" fmla="*/ 13681 w 511263"/>
              <a:gd name="connsiteY4" fmla="*/ 180730 h 535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1263" h="5351642">
                <a:moveTo>
                  <a:pt x="13681" y="180730"/>
                </a:moveTo>
                <a:lnTo>
                  <a:pt x="511263" y="0"/>
                </a:lnTo>
                <a:lnTo>
                  <a:pt x="465692" y="5155702"/>
                </a:lnTo>
                <a:lnTo>
                  <a:pt x="0" y="5351642"/>
                </a:lnTo>
                <a:cubicBezTo>
                  <a:pt x="7330" y="3629186"/>
                  <a:pt x="6351" y="1903186"/>
                  <a:pt x="13681" y="1807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D43E661-D69B-4EC6-8FFE-EB226B9C184A}"/>
              </a:ext>
            </a:extLst>
          </p:cNvPr>
          <p:cNvSpPr/>
          <p:nvPr/>
        </p:nvSpPr>
        <p:spPr>
          <a:xfrm rot="1363364">
            <a:off x="2575895" y="4286301"/>
            <a:ext cx="467910" cy="2581511"/>
          </a:xfrm>
          <a:custGeom>
            <a:avLst/>
            <a:gdLst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32 w 540000"/>
              <a:gd name="connsiteY0" fmla="*/ 222006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32 w 540000"/>
              <a:gd name="connsiteY4" fmla="*/ 222006 h 5400000"/>
              <a:gd name="connsiteX0" fmla="*/ 32 w 540000"/>
              <a:gd name="connsiteY0" fmla="*/ 138230 h 5316224"/>
              <a:gd name="connsiteX1" fmla="*/ 537219 w 540000"/>
              <a:gd name="connsiteY1" fmla="*/ 0 h 5316224"/>
              <a:gd name="connsiteX2" fmla="*/ 540000 w 540000"/>
              <a:gd name="connsiteY2" fmla="*/ 5316224 h 5316224"/>
              <a:gd name="connsiteX3" fmla="*/ 0 w 540000"/>
              <a:gd name="connsiteY3" fmla="*/ 5316224 h 5316224"/>
              <a:gd name="connsiteX4" fmla="*/ 32 w 540000"/>
              <a:gd name="connsiteY4" fmla="*/ 138230 h 5316224"/>
              <a:gd name="connsiteX0" fmla="*/ 1332 w 540000"/>
              <a:gd name="connsiteY0" fmla="*/ 182433 h 5316224"/>
              <a:gd name="connsiteX1" fmla="*/ 537219 w 540000"/>
              <a:gd name="connsiteY1" fmla="*/ 0 h 5316224"/>
              <a:gd name="connsiteX2" fmla="*/ 540000 w 540000"/>
              <a:gd name="connsiteY2" fmla="*/ 5316224 h 5316224"/>
              <a:gd name="connsiteX3" fmla="*/ 0 w 540000"/>
              <a:gd name="connsiteY3" fmla="*/ 5316224 h 5316224"/>
              <a:gd name="connsiteX4" fmla="*/ 1332 w 540000"/>
              <a:gd name="connsiteY4" fmla="*/ 182433 h 5316224"/>
              <a:gd name="connsiteX0" fmla="*/ 1332 w 540000"/>
              <a:gd name="connsiteY0" fmla="*/ 197076 h 5330867"/>
              <a:gd name="connsiteX1" fmla="*/ 531087 w 540000"/>
              <a:gd name="connsiteY1" fmla="*/ 0 h 5330867"/>
              <a:gd name="connsiteX2" fmla="*/ 540000 w 540000"/>
              <a:gd name="connsiteY2" fmla="*/ 5330867 h 5330867"/>
              <a:gd name="connsiteX3" fmla="*/ 0 w 540000"/>
              <a:gd name="connsiteY3" fmla="*/ 5330867 h 5330867"/>
              <a:gd name="connsiteX4" fmla="*/ 1332 w 540000"/>
              <a:gd name="connsiteY4" fmla="*/ 197076 h 5330867"/>
              <a:gd name="connsiteX0" fmla="*/ 8892 w 540000"/>
              <a:gd name="connsiteY0" fmla="*/ 190468 h 5330867"/>
              <a:gd name="connsiteX1" fmla="*/ 531087 w 540000"/>
              <a:gd name="connsiteY1" fmla="*/ 0 h 5330867"/>
              <a:gd name="connsiteX2" fmla="*/ 540000 w 540000"/>
              <a:gd name="connsiteY2" fmla="*/ 5330867 h 5330867"/>
              <a:gd name="connsiteX3" fmla="*/ 0 w 540000"/>
              <a:gd name="connsiteY3" fmla="*/ 5330867 h 5330867"/>
              <a:gd name="connsiteX4" fmla="*/ 8892 w 540000"/>
              <a:gd name="connsiteY4" fmla="*/ 190468 h 5330867"/>
              <a:gd name="connsiteX0" fmla="*/ 8892 w 540000"/>
              <a:gd name="connsiteY0" fmla="*/ 178924 h 5319323"/>
              <a:gd name="connsiteX1" fmla="*/ 528177 w 540000"/>
              <a:gd name="connsiteY1" fmla="*/ 0 h 5319323"/>
              <a:gd name="connsiteX2" fmla="*/ 540000 w 540000"/>
              <a:gd name="connsiteY2" fmla="*/ 5319323 h 5319323"/>
              <a:gd name="connsiteX3" fmla="*/ 0 w 540000"/>
              <a:gd name="connsiteY3" fmla="*/ 5319323 h 5319323"/>
              <a:gd name="connsiteX4" fmla="*/ 8892 w 540000"/>
              <a:gd name="connsiteY4" fmla="*/ 178924 h 5319323"/>
              <a:gd name="connsiteX0" fmla="*/ 8892 w 532615"/>
              <a:gd name="connsiteY0" fmla="*/ 178924 h 5319323"/>
              <a:gd name="connsiteX1" fmla="*/ 528177 w 532615"/>
              <a:gd name="connsiteY1" fmla="*/ 0 h 5319323"/>
              <a:gd name="connsiteX2" fmla="*/ 532615 w 532615"/>
              <a:gd name="connsiteY2" fmla="*/ 5083327 h 5319323"/>
              <a:gd name="connsiteX3" fmla="*/ 0 w 532615"/>
              <a:gd name="connsiteY3" fmla="*/ 5319323 h 5319323"/>
              <a:gd name="connsiteX4" fmla="*/ 8892 w 532615"/>
              <a:gd name="connsiteY4" fmla="*/ 178924 h 5319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615" h="5319323">
                <a:moveTo>
                  <a:pt x="8892" y="178924"/>
                </a:moveTo>
                <a:lnTo>
                  <a:pt x="528177" y="0"/>
                </a:lnTo>
                <a:cubicBezTo>
                  <a:pt x="529656" y="1694442"/>
                  <a:pt x="531136" y="3388885"/>
                  <a:pt x="532615" y="5083327"/>
                </a:cubicBezTo>
                <a:lnTo>
                  <a:pt x="0" y="5319323"/>
                </a:lnTo>
                <a:cubicBezTo>
                  <a:pt x="11" y="3593325"/>
                  <a:pt x="8881" y="1904922"/>
                  <a:pt x="8892" y="178924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>
            <a:extLst>
              <a:ext uri="{FF2B5EF4-FFF2-40B4-BE49-F238E27FC236}">
                <a16:creationId xmlns:a16="http://schemas.microsoft.com/office/drawing/2014/main" id="{5DF29FB0-2825-4E75-80D6-FDFD8999BD20}"/>
              </a:ext>
            </a:extLst>
          </p:cNvPr>
          <p:cNvSpPr/>
          <p:nvPr/>
        </p:nvSpPr>
        <p:spPr>
          <a:xfrm>
            <a:off x="10437953" y="2895321"/>
            <a:ext cx="1733937" cy="3962679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B0A06D-BE18-42F6-B6FD-5711770E378C}"/>
              </a:ext>
            </a:extLst>
          </p:cNvPr>
          <p:cNvSpPr txBox="1"/>
          <p:nvPr/>
        </p:nvSpPr>
        <p:spPr>
          <a:xfrm>
            <a:off x="238084" y="428604"/>
            <a:ext cx="117158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Построим диаграмму, позволяющую сравнить наши данные с данными статистики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олилиния: фигура 28">
            <a:extLst>
              <a:ext uri="{FF2B5EF4-FFF2-40B4-BE49-F238E27FC236}">
                <a16:creationId xmlns:a16="http://schemas.microsoft.com/office/drawing/2014/main" id="{F271B7CF-FCA9-45E8-AE2A-8C25FB47E635}"/>
              </a:ext>
            </a:extLst>
          </p:cNvPr>
          <p:cNvSpPr/>
          <p:nvPr/>
        </p:nvSpPr>
        <p:spPr>
          <a:xfrm>
            <a:off x="0" y="2214554"/>
            <a:ext cx="4167174" cy="4643446"/>
          </a:xfrm>
          <a:custGeom>
            <a:avLst/>
            <a:gdLst>
              <a:gd name="connsiteX0" fmla="*/ 7408209 w 8116146"/>
              <a:gd name="connsiteY0" fmla="*/ 0 h 7047694"/>
              <a:gd name="connsiteX1" fmla="*/ 8116146 w 8116146"/>
              <a:gd name="connsiteY1" fmla="*/ 39310 h 7047694"/>
              <a:gd name="connsiteX2" fmla="*/ 6776341 w 8116146"/>
              <a:gd name="connsiteY2" fmla="*/ 3232173 h 7047694"/>
              <a:gd name="connsiteX3" fmla="*/ 6238039 w 8116146"/>
              <a:gd name="connsiteY3" fmla="*/ 3191633 h 7047694"/>
              <a:gd name="connsiteX4" fmla="*/ 4659876 w 8116146"/>
              <a:gd name="connsiteY4" fmla="*/ 7016527 h 7047694"/>
              <a:gd name="connsiteX5" fmla="*/ 4680673 w 8116146"/>
              <a:gd name="connsiteY5" fmla="*/ 7047694 h 7047694"/>
              <a:gd name="connsiteX6" fmla="*/ 4647016 w 8116146"/>
              <a:gd name="connsiteY6" fmla="*/ 7047694 h 7047694"/>
              <a:gd name="connsiteX7" fmla="*/ 0 w 8116146"/>
              <a:gd name="connsiteY7" fmla="*/ 7047694 h 7047694"/>
              <a:gd name="connsiteX8" fmla="*/ 19044 w 8116146"/>
              <a:gd name="connsiteY8" fmla="*/ 64140 h 7047694"/>
              <a:gd name="connsiteX9" fmla="*/ 17446 w 8116146"/>
              <a:gd name="connsiteY9" fmla="*/ 61730 h 7047694"/>
              <a:gd name="connsiteX10" fmla="*/ 19050 w 8116146"/>
              <a:gd name="connsiteY10" fmla="*/ 61730 h 7047694"/>
              <a:gd name="connsiteX11" fmla="*/ 7382346 w 8116146"/>
              <a:gd name="connsiteY11" fmla="*/ 61730 h 704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16146" h="7047694">
                <a:moveTo>
                  <a:pt x="7408209" y="0"/>
                </a:moveTo>
                <a:lnTo>
                  <a:pt x="8116146" y="39310"/>
                </a:lnTo>
                <a:cubicBezTo>
                  <a:pt x="7649718" y="1142240"/>
                  <a:pt x="7242770" y="2129243"/>
                  <a:pt x="6776341" y="3232173"/>
                </a:cubicBezTo>
                <a:lnTo>
                  <a:pt x="6238039" y="3191633"/>
                </a:lnTo>
                <a:lnTo>
                  <a:pt x="4659876" y="7016527"/>
                </a:lnTo>
                <a:lnTo>
                  <a:pt x="4680673" y="7047694"/>
                </a:lnTo>
                <a:lnTo>
                  <a:pt x="4647016" y="7047694"/>
                </a:lnTo>
                <a:lnTo>
                  <a:pt x="0" y="7047694"/>
                </a:lnTo>
                <a:lnTo>
                  <a:pt x="19044" y="64140"/>
                </a:lnTo>
                <a:lnTo>
                  <a:pt x="17446" y="61730"/>
                </a:lnTo>
                <a:lnTo>
                  <a:pt x="19050" y="61730"/>
                </a:lnTo>
                <a:lnTo>
                  <a:pt x="7382346" y="6173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3381356" y="2714620"/>
          <a:ext cx="7064396" cy="3780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86278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лилиния: фигура 19">
            <a:extLst>
              <a:ext uri="{FF2B5EF4-FFF2-40B4-BE49-F238E27FC236}">
                <a16:creationId xmlns:a16="http://schemas.microsoft.com/office/drawing/2014/main" id="{0C370953-F495-4EB6-B835-70A5E7B3F6EE}"/>
              </a:ext>
            </a:extLst>
          </p:cNvPr>
          <p:cNvSpPr/>
          <p:nvPr/>
        </p:nvSpPr>
        <p:spPr>
          <a:xfrm rot="10800000">
            <a:off x="-2" y="-61352"/>
            <a:ext cx="9953653" cy="6976184"/>
          </a:xfrm>
          <a:custGeom>
            <a:avLst/>
            <a:gdLst>
              <a:gd name="connsiteX0" fmla="*/ 7512001 w 7512001"/>
              <a:gd name="connsiteY0" fmla="*/ 6976184 h 6976184"/>
              <a:gd name="connsiteX1" fmla="*/ 7471158 w 7512001"/>
              <a:gd name="connsiteY1" fmla="*/ 6914835 h 6976184"/>
              <a:gd name="connsiteX2" fmla="*/ 0 w 7512001"/>
              <a:gd name="connsiteY2" fmla="*/ 6914835 h 6976184"/>
              <a:gd name="connsiteX3" fmla="*/ 2882430 w 7512001"/>
              <a:gd name="connsiteY3" fmla="*/ 0 h 6976184"/>
              <a:gd name="connsiteX4" fmla="*/ 2920480 w 7512001"/>
              <a:gd name="connsiteY4" fmla="*/ 56832 h 6976184"/>
              <a:gd name="connsiteX5" fmla="*/ 7512001 w 7512001"/>
              <a:gd name="connsiteY5" fmla="*/ 56832 h 6976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12001" h="6976184">
                <a:moveTo>
                  <a:pt x="7512001" y="6976184"/>
                </a:moveTo>
                <a:lnTo>
                  <a:pt x="7471158" y="6914835"/>
                </a:lnTo>
                <a:lnTo>
                  <a:pt x="0" y="6914835"/>
                </a:lnTo>
                <a:lnTo>
                  <a:pt x="2882430" y="0"/>
                </a:lnTo>
                <a:lnTo>
                  <a:pt x="2920480" y="56832"/>
                </a:lnTo>
                <a:lnTo>
                  <a:pt x="7512001" y="56832"/>
                </a:lnTo>
                <a:close/>
              </a:path>
            </a:pathLst>
          </a:cu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>
            <a:extLst>
              <a:ext uri="{FF2B5EF4-FFF2-40B4-BE49-F238E27FC236}">
                <a16:creationId xmlns:a16="http://schemas.microsoft.com/office/drawing/2014/main" id="{5DF29FB0-2825-4E75-80D6-FDFD8999BD20}"/>
              </a:ext>
            </a:extLst>
          </p:cNvPr>
          <p:cNvSpPr/>
          <p:nvPr/>
        </p:nvSpPr>
        <p:spPr>
          <a:xfrm>
            <a:off x="10437953" y="2895321"/>
            <a:ext cx="1733937" cy="3962679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ECB0B55-440E-4270-872B-E946489FCA45}"/>
              </a:ext>
            </a:extLst>
          </p:cNvPr>
          <p:cNvSpPr/>
          <p:nvPr/>
        </p:nvSpPr>
        <p:spPr>
          <a:xfrm>
            <a:off x="201000" y="1989000"/>
            <a:ext cx="2025000" cy="74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B0A06D-BE18-42F6-B6FD-5711770E378C}"/>
              </a:ext>
            </a:extLst>
          </p:cNvPr>
          <p:cNvSpPr txBox="1"/>
          <p:nvPr/>
        </p:nvSpPr>
        <p:spPr>
          <a:xfrm>
            <a:off x="238084" y="428604"/>
            <a:ext cx="88926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Математика повсюду!</a:t>
            </a:r>
            <a:endParaRPr lang="ru-RU" sz="6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9CE2EAD-2412-417F-88FB-C550E96061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84020" y="6197271"/>
            <a:ext cx="495000" cy="4950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FE21C2C-180F-4B4C-9AF2-4857121235B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/>
        </p:blipFill>
        <p:spPr>
          <a:xfrm>
            <a:off x="1294021" y="6193200"/>
            <a:ext cx="495000" cy="4950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A97388F-E907-4FD3-A95C-5CF6C4C8D4E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/>
        </p:blipFill>
        <p:spPr>
          <a:xfrm>
            <a:off x="2104020" y="6193200"/>
            <a:ext cx="495000" cy="4950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D0C7A6D-3872-4E59-9AC3-40A2003338C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/>
        </p:blipFill>
        <p:spPr>
          <a:xfrm>
            <a:off x="2914020" y="6193200"/>
            <a:ext cx="495000" cy="495000"/>
          </a:xfrm>
          <a:prstGeom prst="rect">
            <a:avLst/>
          </a:prstGeom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2357430"/>
            <a:ext cx="819474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Тем, кто учит математику, 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Тем, кто учит математике, 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Тем, кто любит математику, 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Тем, кто ещё не знает, 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может любить математику.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18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лилиния: фигура 19">
            <a:extLst>
              <a:ext uri="{FF2B5EF4-FFF2-40B4-BE49-F238E27FC236}">
                <a16:creationId xmlns:a16="http://schemas.microsoft.com/office/drawing/2014/main" id="{0C370953-F495-4EB6-B835-70A5E7B3F6EE}"/>
              </a:ext>
            </a:extLst>
          </p:cNvPr>
          <p:cNvSpPr/>
          <p:nvPr/>
        </p:nvSpPr>
        <p:spPr>
          <a:xfrm rot="10800000">
            <a:off x="0" y="-61352"/>
            <a:ext cx="7512001" cy="6976184"/>
          </a:xfrm>
          <a:custGeom>
            <a:avLst/>
            <a:gdLst>
              <a:gd name="connsiteX0" fmla="*/ 7512001 w 7512001"/>
              <a:gd name="connsiteY0" fmla="*/ 6976184 h 6976184"/>
              <a:gd name="connsiteX1" fmla="*/ 7471158 w 7512001"/>
              <a:gd name="connsiteY1" fmla="*/ 6914835 h 6976184"/>
              <a:gd name="connsiteX2" fmla="*/ 0 w 7512001"/>
              <a:gd name="connsiteY2" fmla="*/ 6914835 h 6976184"/>
              <a:gd name="connsiteX3" fmla="*/ 2882430 w 7512001"/>
              <a:gd name="connsiteY3" fmla="*/ 0 h 6976184"/>
              <a:gd name="connsiteX4" fmla="*/ 2920480 w 7512001"/>
              <a:gd name="connsiteY4" fmla="*/ 56832 h 6976184"/>
              <a:gd name="connsiteX5" fmla="*/ 7512001 w 7512001"/>
              <a:gd name="connsiteY5" fmla="*/ 56832 h 6976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12001" h="6976184">
                <a:moveTo>
                  <a:pt x="7512001" y="6976184"/>
                </a:moveTo>
                <a:lnTo>
                  <a:pt x="7471158" y="6914835"/>
                </a:lnTo>
                <a:lnTo>
                  <a:pt x="0" y="6914835"/>
                </a:lnTo>
                <a:lnTo>
                  <a:pt x="2882430" y="0"/>
                </a:lnTo>
                <a:lnTo>
                  <a:pt x="2920480" y="56832"/>
                </a:lnTo>
                <a:lnTo>
                  <a:pt x="7512001" y="56832"/>
                </a:lnTo>
                <a:close/>
              </a:path>
            </a:pathLst>
          </a:custGeom>
          <a:solidFill>
            <a:schemeClr val="accent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dirty="0"/>
              <a:t>Ф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2FFD0F1-A8A3-42C9-B720-DC92A4B978A6}"/>
              </a:ext>
            </a:extLst>
          </p:cNvPr>
          <p:cNvSpPr/>
          <p:nvPr/>
        </p:nvSpPr>
        <p:spPr>
          <a:xfrm>
            <a:off x="-1" y="3068638"/>
            <a:ext cx="4386001" cy="865933"/>
          </a:xfrm>
          <a:custGeom>
            <a:avLst/>
            <a:gdLst>
              <a:gd name="connsiteX0" fmla="*/ 0 w 4386001"/>
              <a:gd name="connsiteY0" fmla="*/ 0 h 865933"/>
              <a:gd name="connsiteX1" fmla="*/ 4386001 w 4386001"/>
              <a:gd name="connsiteY1" fmla="*/ 0 h 865933"/>
              <a:gd name="connsiteX2" fmla="*/ 4386001 w 4386001"/>
              <a:gd name="connsiteY2" fmla="*/ 865933 h 865933"/>
              <a:gd name="connsiteX3" fmla="*/ 0 w 4386001"/>
              <a:gd name="connsiteY3" fmla="*/ 865933 h 865933"/>
              <a:gd name="connsiteX4" fmla="*/ 0 w 4386001"/>
              <a:gd name="connsiteY4" fmla="*/ 0 h 865933"/>
              <a:gd name="connsiteX0" fmla="*/ 0 w 4386001"/>
              <a:gd name="connsiteY0" fmla="*/ 0 h 865933"/>
              <a:gd name="connsiteX1" fmla="*/ 4386001 w 4386001"/>
              <a:gd name="connsiteY1" fmla="*/ 0 h 865933"/>
              <a:gd name="connsiteX2" fmla="*/ 3547801 w 4386001"/>
              <a:gd name="connsiteY2" fmla="*/ 865933 h 865933"/>
              <a:gd name="connsiteX3" fmla="*/ 0 w 4386001"/>
              <a:gd name="connsiteY3" fmla="*/ 865933 h 865933"/>
              <a:gd name="connsiteX4" fmla="*/ 0 w 4386001"/>
              <a:gd name="connsiteY4" fmla="*/ 0 h 86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86001" h="865933">
                <a:moveTo>
                  <a:pt x="0" y="0"/>
                </a:moveTo>
                <a:lnTo>
                  <a:pt x="4386001" y="0"/>
                </a:lnTo>
                <a:lnTo>
                  <a:pt x="3547801" y="865933"/>
                </a:lnTo>
                <a:lnTo>
                  <a:pt x="0" y="86593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D43E661-D69B-4EC6-8FFE-EB226B9C184A}"/>
              </a:ext>
            </a:extLst>
          </p:cNvPr>
          <p:cNvSpPr/>
          <p:nvPr/>
        </p:nvSpPr>
        <p:spPr>
          <a:xfrm rot="1363364">
            <a:off x="5428684" y="2827955"/>
            <a:ext cx="559378" cy="4356910"/>
          </a:xfrm>
          <a:custGeom>
            <a:avLst/>
            <a:gdLst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32 w 540000"/>
              <a:gd name="connsiteY0" fmla="*/ 222006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32 w 540000"/>
              <a:gd name="connsiteY4" fmla="*/ 222006 h 5400000"/>
              <a:gd name="connsiteX0" fmla="*/ 32 w 559378"/>
              <a:gd name="connsiteY0" fmla="*/ 222006 h 5400000"/>
              <a:gd name="connsiteX1" fmla="*/ 540000 w 559378"/>
              <a:gd name="connsiteY1" fmla="*/ 0 h 5400000"/>
              <a:gd name="connsiteX2" fmla="*/ 559378 w 559378"/>
              <a:gd name="connsiteY2" fmla="*/ 5121168 h 5400000"/>
              <a:gd name="connsiteX3" fmla="*/ 0 w 559378"/>
              <a:gd name="connsiteY3" fmla="*/ 5400000 h 5400000"/>
              <a:gd name="connsiteX4" fmla="*/ 32 w 559378"/>
              <a:gd name="connsiteY4" fmla="*/ 222006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378" h="5400000">
                <a:moveTo>
                  <a:pt x="32" y="222006"/>
                </a:moveTo>
                <a:lnTo>
                  <a:pt x="540000" y="0"/>
                </a:lnTo>
                <a:cubicBezTo>
                  <a:pt x="546459" y="1707056"/>
                  <a:pt x="552919" y="3414112"/>
                  <a:pt x="559378" y="5121168"/>
                </a:cubicBezTo>
                <a:lnTo>
                  <a:pt x="0" y="5400000"/>
                </a:lnTo>
                <a:cubicBezTo>
                  <a:pt x="11" y="3674002"/>
                  <a:pt x="21" y="1948004"/>
                  <a:pt x="32" y="222006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E6B8E0E-916E-446C-8132-93622B2B0F73}"/>
              </a:ext>
            </a:extLst>
          </p:cNvPr>
          <p:cNvSpPr/>
          <p:nvPr/>
        </p:nvSpPr>
        <p:spPr>
          <a:xfrm rot="1363364">
            <a:off x="7186273" y="-358921"/>
            <a:ext cx="540000" cy="5111456"/>
          </a:xfrm>
          <a:custGeom>
            <a:avLst/>
            <a:gdLst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83936 w 540000"/>
              <a:gd name="connsiteY2" fmla="*/ 5266123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57468 w 540000"/>
              <a:gd name="connsiteY2" fmla="*/ 5215249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3701 w 540000"/>
              <a:gd name="connsiteY2" fmla="*/ 5217802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7531 w 540000"/>
              <a:gd name="connsiteY2" fmla="*/ 5208453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5692 w 540000"/>
              <a:gd name="connsiteY2" fmla="*/ 520406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33336 w 540000"/>
              <a:gd name="connsiteY0" fmla="*/ 214350 h 5400000"/>
              <a:gd name="connsiteX1" fmla="*/ 540000 w 540000"/>
              <a:gd name="connsiteY1" fmla="*/ 0 h 5400000"/>
              <a:gd name="connsiteX2" fmla="*/ 465692 w 540000"/>
              <a:gd name="connsiteY2" fmla="*/ 5204060 h 5400000"/>
              <a:gd name="connsiteX3" fmla="*/ 0 w 540000"/>
              <a:gd name="connsiteY3" fmla="*/ 5400000 h 5400000"/>
              <a:gd name="connsiteX4" fmla="*/ 33336 w 540000"/>
              <a:gd name="connsiteY4" fmla="*/ 21435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" h="5400000">
                <a:moveTo>
                  <a:pt x="33336" y="214350"/>
                </a:moveTo>
                <a:lnTo>
                  <a:pt x="540000" y="0"/>
                </a:lnTo>
                <a:lnTo>
                  <a:pt x="465692" y="5204060"/>
                </a:lnTo>
                <a:lnTo>
                  <a:pt x="0" y="5400000"/>
                </a:lnTo>
                <a:lnTo>
                  <a:pt x="33336" y="2143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>
            <a:extLst>
              <a:ext uri="{FF2B5EF4-FFF2-40B4-BE49-F238E27FC236}">
                <a16:creationId xmlns:a16="http://schemas.microsoft.com/office/drawing/2014/main" id="{5DF29FB0-2825-4E75-80D6-FDFD8999BD20}"/>
              </a:ext>
            </a:extLst>
          </p:cNvPr>
          <p:cNvSpPr/>
          <p:nvPr/>
        </p:nvSpPr>
        <p:spPr>
          <a:xfrm>
            <a:off x="10437953" y="2895321"/>
            <a:ext cx="1733937" cy="3962679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B0A06D-BE18-42F6-B6FD-5711770E378C}"/>
              </a:ext>
            </a:extLst>
          </p:cNvPr>
          <p:cNvSpPr txBox="1"/>
          <p:nvPr/>
        </p:nvSpPr>
        <p:spPr>
          <a:xfrm>
            <a:off x="314723" y="3011241"/>
            <a:ext cx="37112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bg1"/>
                </a:solidFill>
              </a:rPr>
              <a:t>Спасибо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9CE2EAD-2412-417F-88FB-C550E96061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84020" y="6197271"/>
            <a:ext cx="495000" cy="4950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FE21C2C-180F-4B4C-9AF2-4857121235B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/>
        </p:blipFill>
        <p:spPr>
          <a:xfrm>
            <a:off x="1294021" y="6193200"/>
            <a:ext cx="495000" cy="4950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A97388F-E907-4FD3-A95C-5CF6C4C8D4E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/>
        </p:blipFill>
        <p:spPr>
          <a:xfrm>
            <a:off x="2104020" y="6193200"/>
            <a:ext cx="495000" cy="4950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D0C7A6D-3872-4E59-9AC3-40A2003338C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/>
        </p:blipFill>
        <p:spPr>
          <a:xfrm>
            <a:off x="2914020" y="6193200"/>
            <a:ext cx="495000" cy="49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5691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7EBB97FC-C188-4D5D-81E4-2BE2A4004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РЕСУРСЫ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0DE32575-8A42-48DD-BE18-98A1D33F6A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/>
              <a:t>Бесплатные шаблоны с сайта </a:t>
            </a:r>
            <a:r>
              <a:rPr lang="en-US" dirty="0">
                <a:hlinkClick r:id="rId2"/>
              </a:rPr>
              <a:t>presentation-creation.ru</a:t>
            </a:r>
            <a:endParaRPr lang="en-US" dirty="0"/>
          </a:p>
          <a:p>
            <a:r>
              <a:rPr lang="en-US" dirty="0"/>
              <a:t>Icons designed by Vectors Market from </a:t>
            </a:r>
            <a:r>
              <a:rPr lang="en-US" dirty="0" err="1">
                <a:hlinkClick r:id="rId3"/>
              </a:rPr>
              <a:t>Flaticon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3690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9522" y="928670"/>
            <a:ext cx="115729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развития туристического бизнеса мэрией города было принято решение о строительстве новой гостиницы. В ее проектировании, строительстве и оборудовании приняли участие студенты учебных заведений города. По проекту, который разработали с участием студентов архитектурного университета, в гостинице должно быть 200 современных одноместных и двухместных номеров.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https://urok.1sept.ru/articles/695038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24892" y="3786190"/>
            <a:ext cx="3397787" cy="269557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80960" y="3500438"/>
            <a:ext cx="80010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Бизнес-план, составленный студентами финансового университета, предполагал, что одноместный номер будет приносить 25000 р. Прибыли, а двухместный- 40 000р. в месяц. Расчет прибыли основывается на предложении, что одноместные номера будут ежемесячно заполняться на 60%, а двухместные - на 80%.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452794" y="428604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Гостиница 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32000" y="2922269"/>
          <a:ext cx="8128000" cy="1013460"/>
        </p:xfrm>
        <a:graphic>
          <a:graphicData uri="http://schemas.openxmlformats.org/drawingml/2006/table">
            <a:tbl>
              <a:tblPr/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Прямоугольная доска</a:t>
                      </a:r>
                      <a:endParaRPr lang="ru-RU"/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Квадратная доска</a:t>
                      </a:r>
                      <a:endParaRPr lang="ru-RU"/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Скобы</a:t>
                      </a:r>
                      <a:endParaRPr lang="ru-RU"/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Ручка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243 шт.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210 шт.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187 шт.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112 шт.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38084" y="500042"/>
            <a:ext cx="11715832" cy="50548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68241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Вопрос 1.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Для гостиничных номеров отеля тумбочки будут изготавливать студенты городского колледжа художественных ремесел. Для изготовления одной тумбочки необходимы следующие детали: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3 прямоугольные доски;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2 скобы;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2 квадратные доски;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1 ручка.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Какое наибольшее количество тумбочек можно изготовить из следующего набора деталей (Таблица 1)?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09654" y="5000636"/>
          <a:ext cx="9342448" cy="16535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335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56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56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6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Прямоугольная доска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Квадратная доска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Скобы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Ручка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804">
                <a:tc>
                  <a:txBody>
                    <a:bodyPr/>
                    <a:lstStyle/>
                    <a:p>
                      <a:pPr algn="ctr"/>
                      <a:r>
                        <a:rPr lang="ru-RU" sz="3200">
                          <a:latin typeface="Times New Roman" pitchFamily="18" charset="0"/>
                          <a:cs typeface="Times New Roman" pitchFamily="18" charset="0"/>
                        </a:rPr>
                        <a:t>243 шт.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210 шт.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187 шт.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112 шт.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3836" y="428604"/>
            <a:ext cx="109300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 2.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Строительство гостиницы предусматривает проведение различных видов работ. В таблице 2 представлены статьи расходов на строительство гостиницы в процентах. Покажите на круговой диаграмме распределение статей расходов на все виды работ по строительству гостиницы.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452794" y="3071810"/>
          <a:ext cx="8128000" cy="3497580"/>
        </p:xfrm>
        <a:graphic>
          <a:graphicData uri="http://schemas.openxmlformats.org/drawingml/2006/table">
            <a:tbl>
              <a:tblPr/>
              <a:tblGrid>
                <a:gridCol w="40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42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Статья расходов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, 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Строительство здания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Приобретение оборудования и мебели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Транспортные расходы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Работы по монтажу, наладке и пуску оборудования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Строительство автостоянки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23902" y="5857892"/>
            <a:ext cx="1940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Таблица 2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274" y="1571612"/>
            <a:ext cx="108585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Вопрос 3.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Вычислите, сколько одноместных и двухместных номеров заложено в проект гостиницы, чтобы месячная прибыль составляла 5 040 000р?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3836" y="1928802"/>
            <a:ext cx="1107289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Вопрос 1.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81 тумб</a:t>
            </a:r>
          </a:p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Вопрос 3.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80 одноместных, 120 двухместных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66976" y="785794"/>
            <a:ext cx="665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себя:</a:t>
            </a:r>
            <a:endParaRPr lang="ru-RU" sz="5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309654" y="428604"/>
          <a:ext cx="10215634" cy="6000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противолежащие углы 1">
            <a:extLst>
              <a:ext uri="{FF2B5EF4-FFF2-40B4-BE49-F238E27FC236}">
                <a16:creationId xmlns:a16="http://schemas.microsoft.com/office/drawing/2014/main" id="{C1B74FFC-22B1-4F16-9F6B-5FCDAD8B4FD8}"/>
              </a:ext>
            </a:extLst>
          </p:cNvPr>
          <p:cNvSpPr/>
          <p:nvPr/>
        </p:nvSpPr>
        <p:spPr>
          <a:xfrm>
            <a:off x="966000" y="1807289"/>
            <a:ext cx="10273536" cy="3836289"/>
          </a:xfrm>
          <a:prstGeom prst="round2DiagRect">
            <a:avLst>
              <a:gd name="adj1" fmla="val 0"/>
              <a:gd name="adj2" fmla="val 29398"/>
            </a:avLst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E9AC69-6186-4542-9D6C-5B6BCA0B600A}"/>
              </a:ext>
            </a:extLst>
          </p:cNvPr>
          <p:cNvSpPr txBox="1"/>
          <p:nvPr/>
        </p:nvSpPr>
        <p:spPr>
          <a:xfrm>
            <a:off x="5883580" y="1915780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2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23E6B3-0883-4C44-B96F-9E8C86EB7F07}"/>
              </a:ext>
            </a:extLst>
          </p:cNvPr>
          <p:cNvSpPr txBox="1"/>
          <p:nvPr/>
        </p:nvSpPr>
        <p:spPr>
          <a:xfrm>
            <a:off x="9330924" y="191578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9436DD-B1F6-4CDA-AA68-9B3BB5FBF312}"/>
              </a:ext>
            </a:extLst>
          </p:cNvPr>
          <p:cNvSpPr txBox="1"/>
          <p:nvPr/>
        </p:nvSpPr>
        <p:spPr>
          <a:xfrm>
            <a:off x="5877469" y="4101432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DE372FAA-4895-48D7-8EF3-0AAF6AF17A00}"/>
              </a:ext>
            </a:extLst>
          </p:cNvPr>
          <p:cNvSpPr/>
          <p:nvPr/>
        </p:nvSpPr>
        <p:spPr>
          <a:xfrm>
            <a:off x="1595406" y="2285992"/>
            <a:ext cx="857256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Сдаётся в аренду помещение кафе. </a:t>
            </a:r>
          </a:p>
          <a:p>
            <a:pPr algn="ctr"/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Тел. 8-961-443-25-61.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6BB8E06-3E57-42EB-A0FD-05459337372C}"/>
              </a:ext>
            </a:extLst>
          </p:cNvPr>
          <p:cNvSpPr txBox="1"/>
          <p:nvPr/>
        </p:nvSpPr>
        <p:spPr>
          <a:xfrm>
            <a:off x="3738546" y="571480"/>
            <a:ext cx="37869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Объявление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90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1604</TotalTime>
  <Words>612</Words>
  <Application>Microsoft Office PowerPoint</Application>
  <PresentationFormat>Широкоэкранный</PresentationFormat>
  <Paragraphs>122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Constantia</vt:lpstr>
      <vt:lpstr>Symbol</vt:lpstr>
      <vt:lpstr>Times New Roman</vt:lpstr>
      <vt:lpstr>Wingdings 2</vt:lpstr>
      <vt:lpstr>Поток</vt:lpstr>
      <vt:lpstr>  Математика повсюду!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Узнайте название кафе</vt:lpstr>
      <vt:lpstr>Узнайте название кафе</vt:lpstr>
      <vt:lpstr>Отдел рекламы</vt:lpstr>
      <vt:lpstr>Отдел товароведов</vt:lpstr>
      <vt:lpstr>Отдел экономистов</vt:lpstr>
      <vt:lpstr>Презентация PowerPoint</vt:lpstr>
      <vt:lpstr>Презентация PowerPoint</vt:lpstr>
      <vt:lpstr>Презентация PowerPoint</vt:lpstr>
      <vt:lpstr>Презентация PowerPoint</vt:lpstr>
      <vt:lpstr>РЕСУРСЫ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User</cp:lastModifiedBy>
  <cp:revision>78</cp:revision>
  <dcterms:created xsi:type="dcterms:W3CDTF">2020-06-06T17:14:33Z</dcterms:created>
  <dcterms:modified xsi:type="dcterms:W3CDTF">2023-12-14T22:14:39Z</dcterms:modified>
</cp:coreProperties>
</file>