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826" autoAdjust="0"/>
  </p:normalViewPr>
  <p:slideViewPr>
    <p:cSldViewPr>
      <p:cViewPr>
        <p:scale>
          <a:sx n="77" d="100"/>
          <a:sy n="77" d="100"/>
        </p:scale>
        <p:origin x="-260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85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D8A42-4FDA-426C-8D35-2098C028A753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1048686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48687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8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89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73846-6628-4D12-A804-3A494164CE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02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7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048618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73846-6628-4D12-A804-3A494164CE7E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Полилиния 6"/>
          <p:cNvSpPr/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584" name="Полилиния 7"/>
          <p:cNvSpPr/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585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86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48587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588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89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61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6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6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6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50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5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5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0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0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0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Полилиния 6"/>
          <p:cNvSpPr/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666" name="Полилиния 8"/>
          <p:cNvSpPr/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667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68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4866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7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7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7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7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7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92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48593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48594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595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59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597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98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4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47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  <p:sp>
        <p:nvSpPr>
          <p:cNvPr id="1048648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20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21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79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48680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8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8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83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55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48656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48657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65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5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Полилиния 11"/>
          <p:cNvSpPr/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577" name="Полилиния 15"/>
          <p:cNvSpPr/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48578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79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4858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1048581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2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Заголовок 1"/>
          <p:cNvSpPr>
            <a:spLocks noGrp="1"/>
          </p:cNvSpPr>
          <p:nvPr>
            <p:ph type="ctrTitle"/>
          </p:nvPr>
        </p:nvSpPr>
        <p:spPr>
          <a:xfrm>
            <a:off x="762000" y="251460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Республика Бурятия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90" name="TextBox 1048689"/>
          <p:cNvSpPr txBox="1"/>
          <p:nvPr/>
        </p:nvSpPr>
        <p:spPr>
          <a:xfrm>
            <a:off x="2286000" y="3251200"/>
            <a:ext cx="4572000" cy="5105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ru-RU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Жилища бурятов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31" name="Текст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4114800" cy="1131887"/>
          </a:xfrm>
        </p:spPr>
        <p:txBody>
          <a:bodyPr>
            <a:normAutofit fontScale="84167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Юрта – каркасное жилище. Кочевники делали его из войлока, а оседлые буряты – из дерева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48632" name="Текст 4"/>
          <p:cNvSpPr>
            <a:spLocks noGrp="1"/>
          </p:cNvSpPr>
          <p:nvPr>
            <p:ph type="body" sz="half" idx="3"/>
          </p:nvPr>
        </p:nvSpPr>
        <p:spPr>
          <a:xfrm>
            <a:off x="4572001" y="1295400"/>
            <a:ext cx="4267200" cy="1295399"/>
          </a:xfrm>
        </p:spPr>
        <p:txBody>
          <a:bodyPr>
            <a:normAutofit fontScale="71667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Жилища делали шести или восьми угольными без окон, а в крыше оставляли большое отверстие для освещения и выхода дыма. Двери всегда делали на южной стороне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97169" name="Содержимое 6" descr="1280px-Бурятские_юрты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81000" y="2743200"/>
            <a:ext cx="4040188" cy="2692407"/>
          </a:xfrm>
        </p:spPr>
      </p:pic>
      <p:pic>
        <p:nvPicPr>
          <p:cNvPr id="2097170" name="Содержимое 7" descr="юрта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8200" y="2667000"/>
            <a:ext cx="4041775" cy="29182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382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Национальная одежда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34" name="Текст 2"/>
          <p:cNvSpPr>
            <a:spLocks noGrp="1"/>
          </p:cNvSpPr>
          <p:nvPr>
            <p:ph type="body" idx="1"/>
          </p:nvPr>
        </p:nvSpPr>
        <p:spPr>
          <a:xfrm>
            <a:off x="152400" y="762000"/>
            <a:ext cx="4495800" cy="1828800"/>
          </a:xfrm>
        </p:spPr>
        <p:txBody>
          <a:bodyPr>
            <a:noAutofit/>
          </a:bodyPr>
          <a:lstStyle/>
          <a:p>
            <a:r>
              <a:rPr lang="ru-RU" sz="17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Из овчин шили шубы, из кожи обувь, из шерсти чулки. Мужчины носили халаты с округлым воротником, доходившим до пояса, меховую шапку из овчины, песца, соболя и др. Богачи носили летом халаты из бархата или шёлка, который привозился из Китая. Халат украшался орнаментами, которые в разных районах были разные.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4863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762000"/>
            <a:ext cx="4191000" cy="2133600"/>
          </a:xfrm>
        </p:spPr>
        <p:txBody>
          <a:bodyPr>
            <a:normAutofit fontScale="57500" lnSpcReduction="20000"/>
          </a:bodyPr>
          <a:lstStyle/>
          <a:p>
            <a:r>
              <a:rPr lang="ru-RU" sz="2600" dirty="0" smtClean="0">
                <a:solidFill>
                  <a:schemeClr val="tx1"/>
                </a:solidFill>
              </a:rPr>
              <a:t>Женщины также ходили в халатах, которые, как и у мужчин, запахивались налево. Поверх халата они надевали безрукавку, она имела пришитую сборчатую юбку. Безрукавку женщины носили постоянно. Женская одежда украшалась орнаментами,  бисером, драгоценностями, монетами. Шапка шилась из ткани и меха. Из обработанной кожи, шкур, овчины и т.д. шились унты, как мужские, так и женские.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2097171" name="Содержимое 6" descr="одн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09600" y="2743200"/>
            <a:ext cx="2759972" cy="3951288"/>
          </a:xfrm>
        </p:spPr>
      </p:pic>
      <p:pic>
        <p:nvPicPr>
          <p:cNvPr id="2097172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10200" y="2971800"/>
            <a:ext cx="2819400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Заголовок 1048635"/>
          <p:cNvSpPr>
            <a:spLocks noGrp="1"/>
          </p:cNvSpPr>
          <p:nvPr>
            <p:ph type="title"/>
          </p:nvPr>
        </p:nvSpPr>
        <p:spPr>
          <a:xfrm>
            <a:off x="457200" y="586503"/>
            <a:ext cx="7467600" cy="496994"/>
          </a:xfrm>
        </p:spPr>
        <p:txBody>
          <a:bodyPr>
            <a:normAutofit/>
          </a:bodyPr>
          <a:lstStyle/>
          <a:p>
            <a:r>
              <a:rPr lang="ru" sz="2400"/>
              <a:t>Национальные</a:t>
            </a:r>
            <a:r>
              <a:rPr lang="en-US" altLang="ru" sz="2400"/>
              <a:t> </a:t>
            </a:r>
            <a:r>
              <a:rPr lang="ru" altLang="ru" sz="2400"/>
              <a:t>праздники</a:t>
            </a:r>
            <a:r>
              <a:rPr lang="en-US" altLang="ru" sz="2400"/>
              <a:t> </a:t>
            </a:r>
            <a:endParaRPr lang="ru-RU" sz="2400"/>
          </a:p>
        </p:txBody>
      </p:sp>
      <p:pic>
        <p:nvPicPr>
          <p:cNvPr id="2097173" name="Рисунок 209717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51256" y="1369642"/>
            <a:ext cx="8400424" cy="5147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Рисунок 209717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63671" y="422753"/>
            <a:ext cx="8016658" cy="6012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" dirty="0" smtClean="0">
                <a:solidFill>
                  <a:srgbClr val="92D050"/>
                </a:solidFill>
              </a:rPr>
              <a:t>Героии</a:t>
            </a:r>
            <a:r>
              <a:rPr lang="en-US" altLang="ru" dirty="0" smtClean="0">
                <a:solidFill>
                  <a:srgbClr val="92D050"/>
                </a:solidFill>
              </a:rPr>
              <a:t> </a:t>
            </a:r>
            <a:r>
              <a:rPr lang="ru" altLang="ru" dirty="0" smtClean="0">
                <a:solidFill>
                  <a:srgbClr val="92D050"/>
                </a:solidFill>
              </a:rPr>
              <a:t>Бурятии</a:t>
            </a:r>
            <a:r>
              <a:rPr lang="en-US" altLang="ru" dirty="0" smtClean="0">
                <a:solidFill>
                  <a:srgbClr val="92D050"/>
                </a:solidFill>
              </a:rPr>
              <a:t> 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38" name="Содержимое 5"/>
          <p:cNvSpPr>
            <a:spLocks noGrp="1"/>
          </p:cNvSpPr>
          <p:nvPr>
            <p:ph sz="quarter" idx="4"/>
          </p:nvPr>
        </p:nvSpPr>
        <p:spPr>
          <a:xfrm>
            <a:off x="299463" y="1038717"/>
            <a:ext cx="4729737" cy="47374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" sz="2000" dirty="0"/>
              <a:t>Во</a:t>
            </a:r>
            <a:r>
              <a:rPr lang="en-US" altLang="ru" sz="2000" dirty="0"/>
              <a:t> </a:t>
            </a:r>
            <a:r>
              <a:rPr lang="ru" altLang="ru" sz="2000" dirty="0"/>
              <a:t>время</a:t>
            </a:r>
            <a:r>
              <a:rPr lang="en-US" altLang="ru" sz="2000" dirty="0"/>
              <a:t> </a:t>
            </a:r>
            <a:r>
              <a:rPr lang="ru" altLang="ru" sz="2000" dirty="0"/>
              <a:t>т</a:t>
            </a:r>
            <a:r>
              <a:rPr sz="2000" dirty="0" err="1"/>
              <a:t>яжелейших</a:t>
            </a:r>
            <a:r>
              <a:rPr sz="2000" dirty="0"/>
              <a:t> </a:t>
            </a:r>
            <a:r>
              <a:rPr sz="2000" dirty="0" err="1"/>
              <a:t>для</a:t>
            </a:r>
            <a:r>
              <a:rPr sz="2000" dirty="0"/>
              <a:t> </a:t>
            </a:r>
            <a:r>
              <a:rPr sz="2000" dirty="0" err="1"/>
              <a:t>нашей</a:t>
            </a:r>
            <a:r>
              <a:rPr sz="2000" dirty="0"/>
              <a:t> </a:t>
            </a:r>
            <a:r>
              <a:rPr sz="2000" dirty="0" err="1"/>
              <a:t>страны</a:t>
            </a:r>
            <a:r>
              <a:rPr sz="2000" dirty="0"/>
              <a:t> </a:t>
            </a:r>
            <a:r>
              <a:rPr sz="2000" dirty="0" err="1"/>
              <a:t>лет</a:t>
            </a:r>
            <a:r>
              <a:rPr sz="2000" dirty="0"/>
              <a:t> </a:t>
            </a:r>
            <a:r>
              <a:rPr sz="2000" dirty="0" err="1"/>
              <a:t>Великой</a:t>
            </a:r>
            <a:r>
              <a:rPr sz="2000" dirty="0"/>
              <a:t> </a:t>
            </a:r>
            <a:r>
              <a:rPr sz="2000" dirty="0" err="1"/>
              <a:t>Отечественной</a:t>
            </a:r>
            <a:r>
              <a:rPr sz="2000" dirty="0"/>
              <a:t> </a:t>
            </a:r>
            <a:r>
              <a:rPr sz="2000" dirty="0" err="1"/>
              <a:t>войны</a:t>
            </a:r>
            <a:r>
              <a:rPr sz="2000" dirty="0"/>
              <a:t> </a:t>
            </a:r>
            <a:r>
              <a:rPr sz="2000" dirty="0" err="1"/>
              <a:t>не</a:t>
            </a:r>
            <a:r>
              <a:rPr sz="2000" dirty="0"/>
              <a:t> </a:t>
            </a:r>
            <a:r>
              <a:rPr sz="2000" dirty="0" err="1"/>
              <a:t>менее</a:t>
            </a:r>
            <a:r>
              <a:rPr sz="2000" dirty="0"/>
              <a:t> 120  </a:t>
            </a:r>
            <a:r>
              <a:rPr sz="2000" dirty="0" err="1"/>
              <a:t>тысяч</a:t>
            </a:r>
            <a:r>
              <a:rPr sz="2000" dirty="0"/>
              <a:t> </a:t>
            </a:r>
            <a:r>
              <a:rPr sz="2000" dirty="0" err="1"/>
              <a:t>воинов-бурятов</a:t>
            </a:r>
            <a:r>
              <a:rPr sz="2000" dirty="0"/>
              <a:t> </a:t>
            </a:r>
            <a:r>
              <a:rPr sz="2000" dirty="0" err="1"/>
              <a:t>принимали</a:t>
            </a:r>
            <a:r>
              <a:rPr sz="2000" dirty="0"/>
              <a:t> </a:t>
            </a:r>
            <a:r>
              <a:rPr sz="2000" dirty="0" err="1"/>
              <a:t>участие</a:t>
            </a:r>
            <a:r>
              <a:rPr sz="2000" dirty="0"/>
              <a:t> в </a:t>
            </a:r>
            <a:r>
              <a:rPr sz="2000" dirty="0" err="1"/>
              <a:t>кровопролитных</a:t>
            </a:r>
            <a:r>
              <a:rPr sz="2000" dirty="0"/>
              <a:t> </a:t>
            </a:r>
            <a:r>
              <a:rPr sz="2000" dirty="0" err="1"/>
              <a:t>сражениях</a:t>
            </a:r>
            <a:r>
              <a:rPr sz="2000" dirty="0"/>
              <a:t>, </a:t>
            </a:r>
            <a:r>
              <a:rPr sz="2000" dirty="0" err="1"/>
              <a:t>обороняя</a:t>
            </a:r>
            <a:r>
              <a:rPr sz="2000" dirty="0"/>
              <a:t>  </a:t>
            </a:r>
            <a:r>
              <a:rPr sz="2000" dirty="0" err="1"/>
              <a:t>территории</a:t>
            </a:r>
            <a:r>
              <a:rPr sz="2000" dirty="0"/>
              <a:t> </a:t>
            </a:r>
            <a:r>
              <a:rPr sz="2000" dirty="0" err="1"/>
              <a:t>нашей</a:t>
            </a:r>
            <a:r>
              <a:rPr sz="2000" dirty="0"/>
              <a:t> </a:t>
            </a:r>
            <a:r>
              <a:rPr sz="2000" dirty="0" err="1"/>
              <a:t>общей</a:t>
            </a:r>
            <a:r>
              <a:rPr sz="2000" dirty="0"/>
              <a:t> </a:t>
            </a:r>
            <a:r>
              <a:rPr sz="2000" dirty="0" err="1"/>
              <a:t>Родины</a:t>
            </a:r>
            <a:r>
              <a:rPr sz="2000" dirty="0"/>
              <a:t> – СССР. </a:t>
            </a:r>
            <a:r>
              <a:rPr sz="2000" dirty="0" err="1"/>
              <a:t>Более</a:t>
            </a:r>
            <a:r>
              <a:rPr sz="2000" dirty="0"/>
              <a:t> 40 </a:t>
            </a:r>
            <a:r>
              <a:rPr sz="2000" dirty="0" err="1"/>
              <a:t>бурятов</a:t>
            </a:r>
            <a:r>
              <a:rPr sz="2000" dirty="0"/>
              <a:t> </a:t>
            </a:r>
            <a:r>
              <a:rPr sz="2000" dirty="0" err="1"/>
              <a:t>были</a:t>
            </a:r>
            <a:r>
              <a:rPr sz="2000" dirty="0"/>
              <a:t> </a:t>
            </a:r>
            <a:r>
              <a:rPr sz="2000" dirty="0" err="1"/>
              <a:t>удостоены</a:t>
            </a:r>
            <a:r>
              <a:rPr sz="2000" dirty="0"/>
              <a:t> </a:t>
            </a:r>
            <a:r>
              <a:rPr sz="2000" dirty="0" err="1"/>
              <a:t>звания</a:t>
            </a:r>
            <a:r>
              <a:rPr sz="2000" dirty="0"/>
              <a:t> </a:t>
            </a:r>
            <a:r>
              <a:rPr sz="2000" dirty="0" err="1"/>
              <a:t>Героя</a:t>
            </a:r>
            <a:r>
              <a:rPr sz="2000" dirty="0"/>
              <a:t>  </a:t>
            </a:r>
            <a:r>
              <a:rPr sz="2000" dirty="0" err="1"/>
              <a:t>Советского</a:t>
            </a:r>
            <a:r>
              <a:rPr sz="2000" dirty="0"/>
              <a:t> </a:t>
            </a:r>
            <a:r>
              <a:rPr sz="2000" dirty="0" err="1"/>
              <a:t>Союза</a:t>
            </a:r>
            <a:r>
              <a:rPr sz="2000" dirty="0"/>
              <a:t> </a:t>
            </a:r>
            <a:r>
              <a:rPr sz="2000" dirty="0" err="1"/>
              <a:t>за</a:t>
            </a:r>
            <a:r>
              <a:rPr sz="2000" dirty="0"/>
              <a:t> </a:t>
            </a:r>
            <a:r>
              <a:rPr sz="2000" dirty="0" err="1"/>
              <a:t>совершенные</a:t>
            </a:r>
            <a:r>
              <a:rPr sz="2000" dirty="0"/>
              <a:t> </a:t>
            </a:r>
            <a:r>
              <a:rPr sz="2000" dirty="0" err="1"/>
              <a:t>подвиги</a:t>
            </a:r>
            <a:r>
              <a:rPr sz="2000" dirty="0"/>
              <a:t> </a:t>
            </a:r>
            <a:r>
              <a:rPr sz="2000" dirty="0" err="1"/>
              <a:t>времен</a:t>
            </a:r>
            <a:r>
              <a:rPr sz="2000" dirty="0"/>
              <a:t> </a:t>
            </a:r>
            <a:r>
              <a:rPr sz="2000" dirty="0" err="1"/>
              <a:t>войны</a:t>
            </a:r>
            <a:r>
              <a:rPr sz="2000" dirty="0"/>
              <a:t>, а </a:t>
            </a:r>
            <a:r>
              <a:rPr sz="2000" dirty="0" err="1"/>
              <a:t>также</a:t>
            </a:r>
            <a:r>
              <a:rPr sz="2000" dirty="0"/>
              <a:t> в </a:t>
            </a:r>
            <a:r>
              <a:rPr sz="2000" dirty="0" err="1"/>
              <a:t>мирное</a:t>
            </a:r>
            <a:r>
              <a:rPr sz="2000" dirty="0"/>
              <a:t> </a:t>
            </a:r>
            <a:r>
              <a:rPr sz="2000" dirty="0" err="1"/>
              <a:t>послевоенное</a:t>
            </a:r>
            <a:r>
              <a:rPr sz="2000" dirty="0"/>
              <a:t>  </a:t>
            </a:r>
            <a:r>
              <a:rPr sz="2000" dirty="0" err="1"/>
              <a:t>время</a:t>
            </a:r>
            <a:r>
              <a:rPr sz="2000" dirty="0"/>
              <a:t> 13 </a:t>
            </a:r>
            <a:r>
              <a:rPr sz="2000" dirty="0" err="1"/>
              <a:t>человек</a:t>
            </a:r>
            <a:r>
              <a:rPr sz="2000" dirty="0"/>
              <a:t> </a:t>
            </a:r>
            <a:r>
              <a:rPr sz="2000" dirty="0" err="1"/>
              <a:t>стали</a:t>
            </a:r>
            <a:r>
              <a:rPr sz="2000" dirty="0"/>
              <a:t> </a:t>
            </a:r>
            <a:r>
              <a:rPr sz="2000" dirty="0" err="1"/>
              <a:t>полными</a:t>
            </a:r>
            <a:r>
              <a:rPr sz="2000" dirty="0"/>
              <a:t> </a:t>
            </a:r>
            <a:r>
              <a:rPr sz="2000" dirty="0" err="1"/>
              <a:t>кавалерами</a:t>
            </a:r>
            <a:r>
              <a:rPr sz="2000" dirty="0"/>
              <a:t> </a:t>
            </a:r>
            <a:r>
              <a:rPr sz="2000" dirty="0" err="1"/>
              <a:t>ордена</a:t>
            </a:r>
            <a:r>
              <a:rPr sz="2000" dirty="0"/>
              <a:t> </a:t>
            </a:r>
            <a:r>
              <a:rPr sz="2000" dirty="0" err="1"/>
              <a:t>Славы</a:t>
            </a:r>
            <a:r>
              <a:rPr sz="2000" dirty="0"/>
              <a:t>. </a:t>
            </a:r>
            <a:r>
              <a:rPr sz="2000" dirty="0" err="1"/>
              <a:t>Тысячи</a:t>
            </a:r>
            <a:r>
              <a:rPr sz="2000" dirty="0"/>
              <a:t> </a:t>
            </a:r>
            <a:r>
              <a:rPr sz="2000" dirty="0" err="1"/>
              <a:t>отважных</a:t>
            </a:r>
            <a:r>
              <a:rPr sz="2000" dirty="0"/>
              <a:t> </a:t>
            </a:r>
            <a:r>
              <a:rPr sz="2000" dirty="0" err="1"/>
              <a:t>бурятов</a:t>
            </a:r>
            <a:r>
              <a:rPr sz="2000" dirty="0"/>
              <a:t>  </a:t>
            </a:r>
            <a:r>
              <a:rPr sz="2000" dirty="0" err="1"/>
              <a:t>были</a:t>
            </a:r>
            <a:r>
              <a:rPr sz="2000" dirty="0"/>
              <a:t> </a:t>
            </a:r>
            <a:r>
              <a:rPr sz="2000" dirty="0" err="1"/>
              <a:t>награждены</a:t>
            </a:r>
            <a:r>
              <a:rPr sz="2000" dirty="0"/>
              <a:t> </a:t>
            </a:r>
            <a:r>
              <a:rPr sz="2000" dirty="0" err="1"/>
              <a:t>орденами</a:t>
            </a:r>
            <a:r>
              <a:rPr sz="2000" dirty="0"/>
              <a:t> и </a:t>
            </a:r>
            <a:r>
              <a:rPr sz="2000" dirty="0" err="1"/>
              <a:t>медалями</a:t>
            </a:r>
            <a:r>
              <a:rPr sz="2000" dirty="0"/>
              <a:t>, </a:t>
            </a:r>
            <a:r>
              <a:rPr sz="2000" dirty="0" err="1"/>
              <a:t>другими</a:t>
            </a:r>
            <a:r>
              <a:rPr sz="2000" dirty="0"/>
              <a:t> </a:t>
            </a:r>
            <a:r>
              <a:rPr sz="2000" dirty="0" err="1"/>
              <a:t>отличительными</a:t>
            </a:r>
            <a:r>
              <a:rPr sz="2000" dirty="0"/>
              <a:t> </a:t>
            </a:r>
            <a:r>
              <a:rPr sz="2000" dirty="0" err="1"/>
              <a:t>знаками</a:t>
            </a:r>
            <a:r>
              <a:rPr sz="2000" dirty="0"/>
              <a:t>.  </a:t>
            </a:r>
            <a:endParaRPr lang="zh-CN" alt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4232189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Содержимое 5"/>
          <p:cNvSpPr>
            <a:spLocks noGrp="1"/>
          </p:cNvSpPr>
          <p:nvPr>
            <p:ph sz="quarter" idx="4"/>
          </p:nvPr>
        </p:nvSpPr>
        <p:spPr>
          <a:xfrm>
            <a:off x="4495801" y="304800"/>
            <a:ext cx="4419600" cy="6248399"/>
          </a:xfrm>
        </p:spPr>
        <p:txBody>
          <a:bodyPr>
            <a:normAutofit/>
          </a:bodyPr>
          <a:lstStyle/>
          <a:p>
            <a:r>
              <a:rPr lang="ru"/>
              <a:t>Никифор Самсонович Афанасьев</a:t>
            </a:r>
            <a:endParaRPr lang="zh-CN" altLang="en-US"/>
          </a:p>
          <a:p>
            <a:r>
              <a:rPr lang="ru" altLang="en-US"/>
              <a:t>присвоено звание Героя Советского Союза с вручением Ордена Ленина и медали «Золотая Звезда» (№ 4488).</a:t>
            </a:r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4724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Текст 4"/>
          <p:cNvSpPr>
            <a:spLocks noGrp="1"/>
          </p:cNvSpPr>
          <p:nvPr>
            <p:ph type="body" idx="1"/>
          </p:nvPr>
        </p:nvSpPr>
        <p:spPr>
          <a:xfrm>
            <a:off x="609601" y="381000"/>
            <a:ext cx="8077200" cy="3723580"/>
          </a:xfrm>
        </p:spPr>
        <p:txBody>
          <a:bodyPr>
            <a:normAutofit/>
          </a:bodyPr>
          <a:lstStyle/>
          <a:p>
            <a:r>
              <a:rPr lang="ru" dirty="0">
                <a:solidFill>
                  <a:schemeClr val="tx1"/>
                </a:solidFill>
              </a:rPr>
              <a:t>Балдынов Илья Васильевич свою первую награду – Орден боевого Красного знамени – получил в 1929 году, когда отличился в боях с бандами Кочкина и Донского в Иркутском уезде. Именно здесь берет начало славная биография военных подвигов отважного сына своего Отечества.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19400"/>
            <a:ext cx="6781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Заголовок 1048640"/>
          <p:cNvSpPr>
            <a:spLocks noGrp="1"/>
          </p:cNvSpPr>
          <p:nvPr>
            <p:ph type="title"/>
          </p:nvPr>
        </p:nvSpPr>
        <p:spPr>
          <a:xfrm>
            <a:off x="457200" y="406385"/>
            <a:ext cx="7467600" cy="3259746"/>
          </a:xfrm>
        </p:spPr>
        <p:txBody>
          <a:bodyPr>
            <a:normAutofit/>
          </a:bodyPr>
          <a:lstStyle/>
          <a:p>
            <a:r>
              <a:rPr lang="ru" sz="2400"/>
              <a:t>Указом Президиума Верховного Совета СССР от 24 марта 1945 г. за «образцовое выполнение боевых заданий командования на фронте борьбы с немецко-фашистскими захватчиками и проявленные при этом мужество и героизм» красноармеец Григорий  Береснев посмертно был удостоен высокого звания Героя Советского Союза.</a:t>
            </a:r>
            <a:endParaRPr lang="ru-RU" sz="2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124" y="3048000"/>
            <a:ext cx="43434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Заголовок 10486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sz="4000"/>
              <a:t>Героии</a:t>
            </a:r>
            <a:r>
              <a:rPr lang="en-US" altLang="ru" sz="4000"/>
              <a:t> </a:t>
            </a:r>
            <a:r>
              <a:rPr lang="ru" altLang="ru" sz="4000"/>
              <a:t>СВО</a:t>
            </a:r>
            <a:r>
              <a:rPr lang="en-US" altLang="ru" sz="4000"/>
              <a:t> </a:t>
            </a:r>
            <a:endParaRPr lang="ru-RU" sz="4000"/>
          </a:p>
        </p:txBody>
      </p:sp>
      <p:sp>
        <p:nvSpPr>
          <p:cNvPr id="1048643" name="Объект 1048642"/>
          <p:cNvSpPr>
            <a:spLocks noGrp="1"/>
          </p:cNvSpPr>
          <p:nvPr>
            <p:ph idx="1"/>
          </p:nvPr>
        </p:nvSpPr>
        <p:spPr>
          <a:xfrm>
            <a:off x="457200" y="1327921"/>
            <a:ext cx="8275652" cy="5281317"/>
          </a:xfrm>
        </p:spPr>
        <p:txBody>
          <a:bodyPr/>
          <a:lstStyle/>
          <a:p>
            <a:r>
              <a:rPr lang="ru-RU"/>
              <a:t> Алексей </a:t>
            </a:r>
            <a:r>
              <a:rPr lang="ru"/>
              <a:t>Лиханов</a:t>
            </a:r>
            <a:r>
              <a:rPr lang="en-US" altLang="ru"/>
              <a:t> </a:t>
            </a:r>
            <a:r>
              <a:rPr lang="ru-RU"/>
              <a:t>повторил подвиг своего знаменитого на весь мир тёзки — героя-летчика Алексея МАРЕСЬЕВА и на протяжении долгих 12 дней с гранатами в руках полз до места, где находились российские военнослужащие.</a:t>
            </a:r>
          </a:p>
        </p:txBody>
      </p:sp>
      <p:pic>
        <p:nvPicPr>
          <p:cNvPr id="2097178" name="Рисунок 209717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401379" y="4204461"/>
            <a:ext cx="4111353" cy="2653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Объект 1048643"/>
          <p:cNvSpPr>
            <a:spLocks noGrp="1"/>
          </p:cNvSpPr>
          <p:nvPr>
            <p:ph idx="1"/>
          </p:nvPr>
        </p:nvSpPr>
        <p:spPr>
          <a:xfrm>
            <a:off x="457200" y="388121"/>
            <a:ext cx="8354701" cy="6159634"/>
          </a:xfrm>
        </p:spPr>
        <p:txBody>
          <a:bodyPr/>
          <a:lstStyle/>
          <a:p>
            <a:r>
              <a:rPr lang="ru-RU"/>
              <a:t>Балдан ЦЫДЫПОВ приказал подчинённым отходить, а сам продолжал бой с противником. Схватка длилась более двух часов, пока не подоспела помощь.</a:t>
            </a:r>
          </a:p>
        </p:txBody>
      </p:sp>
      <p:pic>
        <p:nvPicPr>
          <p:cNvPr id="2097179" name="Рисунок 209717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384573" y="2480858"/>
            <a:ext cx="4471463" cy="385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Что такое Бурятия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00" name="Текст 2"/>
          <p:cNvSpPr>
            <a:spLocks noGrp="1"/>
          </p:cNvSpPr>
          <p:nvPr>
            <p:ph type="body" idx="1"/>
          </p:nvPr>
        </p:nvSpPr>
        <p:spPr>
          <a:xfrm>
            <a:off x="4495800" y="1143000"/>
            <a:ext cx="4192588" cy="5105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Это республика, входящая в состав России, расположенная на Дальнем Востоке страны.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 = 351</a:t>
            </a:r>
            <a:r>
              <a:rPr lang="ru-RU" dirty="0" smtClean="0">
                <a:solidFill>
                  <a:schemeClr val="tx1"/>
                </a:solidFill>
              </a:rPr>
              <a:t>км²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Территория России = 2,05%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Население на 2021г = 978тыс. человек </a:t>
            </a:r>
          </a:p>
        </p:txBody>
      </p:sp>
      <p:pic>
        <p:nvPicPr>
          <p:cNvPr id="2097152" name="Содержимое 9" descr="147893350529524804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1000" y="1143000"/>
            <a:ext cx="4040188" cy="2692497"/>
          </a:xfrm>
        </p:spPr>
      </p:pic>
      <p:pic>
        <p:nvPicPr>
          <p:cNvPr id="2097153" name="Содержимое 7" descr="ulan-ude-na-karte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81000" y="4191000"/>
            <a:ext cx="4041775" cy="22802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0" name="Рисунок 209717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14192" y="610644"/>
            <a:ext cx="7515616" cy="5636712"/>
          </a:xfrm>
          <a:prstGeom prst="rect">
            <a:avLst/>
          </a:prstGeom>
        </p:spPr>
      </p:pic>
      <p:pic>
        <p:nvPicPr>
          <p:cNvPr id="3" name="Y2mate.mx - ГИМН БУРЯТИИ (128 kbps)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5638800"/>
            <a:ext cx="1473162" cy="101964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154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Рисунок 2097180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22089" y="-249521"/>
            <a:ext cx="8803347" cy="711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Как появилась Бурятия и её народ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2097154" name="Содержимое 3" descr="буряты 19 ве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371600"/>
            <a:ext cx="3200400" cy="2743200"/>
          </a:xfrm>
        </p:spPr>
      </p:pic>
      <p:sp>
        <p:nvSpPr>
          <p:cNvPr id="1048607" name="Прямоугольник 4"/>
          <p:cNvSpPr/>
          <p:nvPr/>
        </p:nvSpPr>
        <p:spPr>
          <a:xfrm>
            <a:off x="3962400" y="1524000"/>
            <a:ext cx="4470083" cy="82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Образовались в районе Байкала в начале 6 века.</a:t>
            </a:r>
            <a:endParaRPr lang="ru-RU" sz="2500" dirty="0"/>
          </a:p>
        </p:txBody>
      </p:sp>
      <p:pic>
        <p:nvPicPr>
          <p:cNvPr id="2097155" name="Picture 2" descr="https://cdn.culture.ru/images/6ce773e8-cecf-546c-87c9-f42265f16c1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3429000"/>
            <a:ext cx="4900198" cy="3276600"/>
          </a:xfrm>
          <a:prstGeom prst="rect">
            <a:avLst/>
          </a:prstGeom>
          <a:noFill/>
        </p:spPr>
      </p:pic>
      <p:sp>
        <p:nvSpPr>
          <p:cNvPr id="1048608" name="Rectangle 3"/>
          <p:cNvSpPr>
            <a:spLocks noChangeArrowheads="1"/>
          </p:cNvSpPr>
          <p:nvPr/>
        </p:nvSpPr>
        <p:spPr bwMode="auto">
          <a:xfrm>
            <a:off x="228600" y="4588867"/>
            <a:ext cx="3733800" cy="82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5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Старое название Бурятии - 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«Баргуджин».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Народы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10" name="Текст 2"/>
          <p:cNvSpPr>
            <a:spLocks noGrp="1"/>
          </p:cNvSpPr>
          <p:nvPr>
            <p:ph type="body" idx="1"/>
          </p:nvPr>
        </p:nvSpPr>
        <p:spPr>
          <a:xfrm>
            <a:off x="533400" y="1447800"/>
            <a:ext cx="2590800" cy="6397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1) </a:t>
            </a:r>
            <a:r>
              <a:rPr lang="ru-RU" dirty="0" err="1" smtClean="0">
                <a:solidFill>
                  <a:schemeClr val="tx1"/>
                </a:solidFill>
              </a:rPr>
              <a:t>Курыканы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48611" name="Текст 4"/>
          <p:cNvSpPr>
            <a:spLocks noGrp="1"/>
          </p:cNvSpPr>
          <p:nvPr>
            <p:ph type="body" sz="half" idx="3"/>
          </p:nvPr>
        </p:nvSpPr>
        <p:spPr>
          <a:xfrm>
            <a:off x="3505200" y="1447800"/>
            <a:ext cx="2133600" cy="6397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2) </a:t>
            </a:r>
            <a:r>
              <a:rPr lang="ru-RU" dirty="0" err="1" smtClean="0">
                <a:solidFill>
                  <a:schemeClr val="tx1"/>
                </a:solidFill>
              </a:rPr>
              <a:t>Байырку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97156" name="Содержимое 6" descr="курыканы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33400" y="2057400"/>
            <a:ext cx="2693358" cy="3951288"/>
          </a:xfrm>
        </p:spPr>
      </p:pic>
      <p:pic>
        <p:nvPicPr>
          <p:cNvPr id="2097157" name="Содержимое 8" descr="б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505200" y="2057400"/>
            <a:ext cx="2099122" cy="3962400"/>
          </a:xfrm>
        </p:spPr>
      </p:pic>
      <p:sp>
        <p:nvSpPr>
          <p:cNvPr id="1048612" name="Текст 4"/>
          <p:cNvSpPr txBox="1"/>
          <p:nvPr/>
        </p:nvSpPr>
        <p:spPr>
          <a:xfrm>
            <a:off x="5715000" y="1371600"/>
            <a:ext cx="25908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4167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</a:pPr>
            <a:r>
              <a:rPr lang="ru-RU" sz="2400" b="1" dirty="0" err="1" smtClean="0"/>
              <a:t>Баргуты</a:t>
            </a:r>
            <a:r>
              <a:rPr lang="ru-RU" sz="2400" b="1" dirty="0" smtClean="0"/>
              <a:t> – единая общность</a:t>
            </a:r>
          </a:p>
        </p:txBody>
      </p:sp>
      <p:pic>
        <p:nvPicPr>
          <p:cNvPr id="2097158" name="Picture 2" descr="https://upload.wikimedia.org/wikipedia/commons/thumb/d/d9/Buriat_traditional_festive_clothes.jpg/1280px-Buriat_traditional_festive_clothes.jpg"/>
          <p:cNvPicPr>
            <a:picLocks noChangeAspect="1" noChangeArrowheads="1"/>
          </p:cNvPicPr>
          <p:nvPr/>
        </p:nvPicPr>
        <p:blipFill>
          <a:blip r:embed="rId4" cstate="print"/>
          <a:srcRect l="7382" t="5232" r="7382" b="10045"/>
          <a:stretch>
            <a:fillRect/>
          </a:stretch>
        </p:blipFill>
        <p:spPr bwMode="auto">
          <a:xfrm>
            <a:off x="5715000" y="2057400"/>
            <a:ext cx="2895600" cy="406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Культура и традиции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14" name="Текст 2"/>
          <p:cNvSpPr>
            <a:spLocks noGrp="1"/>
          </p:cNvSpPr>
          <p:nvPr>
            <p:ph type="body" idx="1"/>
          </p:nvPr>
        </p:nvSpPr>
        <p:spPr>
          <a:xfrm>
            <a:off x="685800" y="685800"/>
            <a:ext cx="7010400" cy="6397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Чтили животных, духов, деревья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4861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97159" name="Содержимое 13" descr="1649557236_36-vsegda-pomnim-com-p-korni-duba-foto-4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304800" y="4038600"/>
            <a:ext cx="3901440" cy="2599944"/>
          </a:xfrm>
        </p:spPr>
      </p:pic>
      <p:pic>
        <p:nvPicPr>
          <p:cNvPr id="2097160" name="Содержимое 6" descr="1111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371600"/>
            <a:ext cx="3505200" cy="2627056"/>
          </a:xfrm>
          <a:prstGeom prst="rect">
            <a:avLst/>
          </a:prstGeom>
        </p:spPr>
      </p:pic>
      <p:pic>
        <p:nvPicPr>
          <p:cNvPr id="2097161" name="Содержимое 7" descr="дух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371600"/>
            <a:ext cx="3989222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Рисунок 209716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77450" y="542996"/>
            <a:ext cx="7656409" cy="5638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Шаманы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23" name="Текст 2"/>
          <p:cNvSpPr>
            <a:spLocks noGrp="1"/>
          </p:cNvSpPr>
          <p:nvPr>
            <p:ph type="body" idx="1"/>
          </p:nvPr>
        </p:nvSpPr>
        <p:spPr>
          <a:xfrm>
            <a:off x="4343400" y="1295400"/>
            <a:ext cx="3963988" cy="11731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Шаман - часть жизни и культуры бурятов.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48624" name="Текст 4"/>
          <p:cNvSpPr>
            <a:spLocks noGrp="1"/>
          </p:cNvSpPr>
          <p:nvPr>
            <p:ph type="body" sz="half" idx="3"/>
          </p:nvPr>
        </p:nvSpPr>
        <p:spPr>
          <a:xfrm>
            <a:off x="4495800" y="4038600"/>
            <a:ext cx="4191000" cy="2209800"/>
          </a:xfrm>
        </p:spPr>
        <p:txBody>
          <a:bodyPr>
            <a:normAutofit fontScale="84167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Чтоб стать шаманом, человек с отметиной на теле (Тенгерим Темдэг) проходил обряды. Чем больше обрядов посвящения проводилось, тем сильнее считался шаман. В течении жизни их могло быть до девяти.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97163" name="Содержимое 6" descr="шаман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04800" y="3962400"/>
            <a:ext cx="3810000" cy="2541270"/>
          </a:xfrm>
        </p:spPr>
      </p:pic>
      <p:pic>
        <p:nvPicPr>
          <p:cNvPr id="2097164" name="Содержимое 7" descr="шаманы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228600" y="1143000"/>
            <a:ext cx="4041775" cy="2686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Обряды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2097165" name="Содержимое 6" descr="лоскуты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28600" y="4191000"/>
            <a:ext cx="4040188" cy="2272606"/>
          </a:xfrm>
        </p:spPr>
      </p:pic>
      <p:pic>
        <p:nvPicPr>
          <p:cNvPr id="2097166" name="Содержимое 7" descr="bigstock-shaman-tree-234839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52400" y="1295400"/>
            <a:ext cx="4041775" cy="2694517"/>
          </a:xfrm>
        </p:spPr>
      </p:pic>
      <p:sp>
        <p:nvSpPr>
          <p:cNvPr id="1048626" name="Rectangle 1"/>
          <p:cNvSpPr>
            <a:spLocks noChangeArrowheads="1"/>
          </p:cNvSpPr>
          <p:nvPr/>
        </p:nvSpPr>
        <p:spPr bwMode="auto">
          <a:xfrm>
            <a:off x="4419600" y="2123529"/>
            <a:ext cx="4724400" cy="303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берёзой и сосной проводились особые обряды. Цветные ленты вязали на стволы деревьев по числу членов семьи, таким образом люди высказывали уважение духам и просили о благополучии.  </a:t>
            </a:r>
            <a:endParaRPr kumimoji="0" lang="ru-RU" sz="2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Как жили буряты?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48628" name="Текст 2"/>
          <p:cNvSpPr>
            <a:spLocks noGrp="1"/>
          </p:cNvSpPr>
          <p:nvPr>
            <p:ph type="body" idx="1"/>
          </p:nvPr>
        </p:nvSpPr>
        <p:spPr>
          <a:xfrm>
            <a:off x="152400" y="914400"/>
            <a:ext cx="4343400" cy="2590800"/>
          </a:xfrm>
        </p:spPr>
        <p:txBody>
          <a:bodyPr>
            <a:normAutofit fontScale="88333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Лошадь считалась главным богатством для каждого Бурята, она являлась опорой во всех делах. Шерсть животного обрабатывали и шили из неё одежду и постельное бельё.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48629" name="Текст 4"/>
          <p:cNvSpPr>
            <a:spLocks noGrp="1"/>
          </p:cNvSpPr>
          <p:nvPr>
            <p:ph type="body" sz="half" idx="3"/>
          </p:nvPr>
        </p:nvSpPr>
        <p:spPr>
          <a:xfrm>
            <a:off x="228600" y="3733800"/>
            <a:ext cx="4495800" cy="2971800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Из мяса готовили множество блюд, колбасы, мясные деликатесы и </a:t>
            </a:r>
            <a:r>
              <a:rPr lang="ru-RU" sz="2200" dirty="0" err="1" smtClean="0">
                <a:solidFill>
                  <a:schemeClr val="tx1"/>
                </a:solidFill>
              </a:rPr>
              <a:t>Буузы</a:t>
            </a:r>
            <a:r>
              <a:rPr lang="ru-RU" sz="2200" dirty="0" smtClean="0">
                <a:solidFill>
                  <a:schemeClr val="tx1"/>
                </a:solidFill>
              </a:rPr>
              <a:t> – традиционное блюдо бурятов, переводится как мясо завёрнутое в тесто. По форме </a:t>
            </a:r>
            <a:r>
              <a:rPr lang="ru-RU" sz="2200" dirty="0" err="1" smtClean="0">
                <a:solidFill>
                  <a:schemeClr val="tx1"/>
                </a:solidFill>
              </a:rPr>
              <a:t>бууза</a:t>
            </a:r>
            <a:r>
              <a:rPr lang="ru-RU" sz="2200" dirty="0" smtClean="0">
                <a:solidFill>
                  <a:schemeClr val="tx1"/>
                </a:solidFill>
              </a:rPr>
              <a:t> напоминает Юрту.  </a:t>
            </a:r>
          </a:p>
          <a:p>
            <a:endParaRPr lang="ru-RU" sz="2000" dirty="0"/>
          </a:p>
        </p:txBody>
      </p:sp>
      <p:pic>
        <p:nvPicPr>
          <p:cNvPr id="2097167" name="Содержимое 7" descr="лошадь бурят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990600"/>
            <a:ext cx="4040188" cy="2682969"/>
          </a:xfrm>
        </p:spPr>
      </p:pic>
      <p:pic>
        <p:nvPicPr>
          <p:cNvPr id="2097168" name="Содержимое 6" descr="1309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00600" y="3886200"/>
            <a:ext cx="4041775" cy="28013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642</Words>
  <Application>Microsoft Office PowerPoint</Application>
  <PresentationFormat>Экран (4:3)</PresentationFormat>
  <Paragraphs>43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Республика Бурятия</vt:lpstr>
      <vt:lpstr>Что такое Бурятия</vt:lpstr>
      <vt:lpstr>Как появилась Бурятия и её народ</vt:lpstr>
      <vt:lpstr>Народы</vt:lpstr>
      <vt:lpstr>Культура и традиции</vt:lpstr>
      <vt:lpstr>Презентация PowerPoint</vt:lpstr>
      <vt:lpstr>Шаманы</vt:lpstr>
      <vt:lpstr>Обряды</vt:lpstr>
      <vt:lpstr>Как жили буряты?</vt:lpstr>
      <vt:lpstr>Жилища бурятов</vt:lpstr>
      <vt:lpstr>Национальная одежда</vt:lpstr>
      <vt:lpstr>Национальные праздники </vt:lpstr>
      <vt:lpstr>Презентация PowerPoint</vt:lpstr>
      <vt:lpstr>Героии Бурятии </vt:lpstr>
      <vt:lpstr>Презентация PowerPoint</vt:lpstr>
      <vt:lpstr>Презентация PowerPoint</vt:lpstr>
      <vt:lpstr>Указом Президиума Верховного Совета СССР от 24 марта 1945 г. за «образцовое выполнение боевых заданий командования на фронте борьбы с немецко-фашистскими захватчиками и проявленные при этом мужество и героизм» красноармеец Григорий  Береснев посмертно был удостоен высокого звания Героя Советского Союза.</vt:lpstr>
      <vt:lpstr>Героии СВО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 Бурятия</dc:title>
  <dc:creator>PNS</dc:creator>
  <cp:lastModifiedBy>User</cp:lastModifiedBy>
  <cp:revision>8</cp:revision>
  <dcterms:created xsi:type="dcterms:W3CDTF">2022-11-17T19:58:06Z</dcterms:created>
  <dcterms:modified xsi:type="dcterms:W3CDTF">2023-12-14T19:40:50Z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c11a240cb60b49a5b19dc531112ff93c</vt:lpwstr>
  </property>
</Properties>
</file>