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1" autoAdjust="0"/>
    <p:restoredTop sz="94660"/>
  </p:normalViewPr>
  <p:slideViewPr>
    <p:cSldViewPr snapToGrid="0">
      <p:cViewPr>
        <p:scale>
          <a:sx n="66" d="100"/>
          <a:sy n="66" d="100"/>
        </p:scale>
        <p:origin x="-2934" y="-12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5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96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97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98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074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10" descr="Celestia-R1---OverlayTitle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9" name="Picture 9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89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9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48691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9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9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9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0" name="Picture 6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39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40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9" name="Picture 16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31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48632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048633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3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</a:lvl2pPr>
            <a:lvl3pPr marL="914400" indent="0">
              <a:buFontTx/>
              <a:buNone/>
            </a:lvl3pPr>
            <a:lvl4pPr marL="1371600" indent="0">
              <a:buFontTx/>
              <a:buNone/>
            </a:lvl4pPr>
            <a:lvl5pPr marL="1828800" indent="0">
              <a:buFontTx/>
              <a:buNone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5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3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Picture 6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44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45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8" name="Picture 12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8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48682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048683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8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48685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8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8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5" name="Picture 7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07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08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48609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8" name="Picture 6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26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27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2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2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6" name="Picture 6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13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14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5" name="Picture 7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67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6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6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7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2" name="Picture 7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49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50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5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4" name="Picture 9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6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61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62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6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6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6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Picture 12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19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0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2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2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2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2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2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6" name="Picture 5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71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7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7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7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Picture 4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59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59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9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3" name="Picture 11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54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55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56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5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7" name="Picture 10" descr="Celestia-R1---OverlayContentS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048675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76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48677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67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8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79000">
              <a:schemeClr val="accent3">
                <a:alpha val="98000"/>
                <a:lumMod val="89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Прямоугольник 3"/>
          <p:cNvSpPr/>
          <p:nvPr/>
        </p:nvSpPr>
        <p:spPr>
          <a:xfrm>
            <a:off x="861571" y="127858"/>
            <a:ext cx="7895771" cy="307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МБОУ СОШ №10 г. Вязьмы Смоленской области</a:t>
            </a:r>
            <a:r>
              <a:rPr lang="en-US" altLang="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48587" name="Прямоугольник 5"/>
          <p:cNvSpPr/>
          <p:nvPr/>
        </p:nvSpPr>
        <p:spPr>
          <a:xfrm>
            <a:off x="6328229" y="4616206"/>
            <a:ext cx="27141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советник директора</a:t>
            </a:r>
            <a:endParaRPr lang="zh-CN" altLang="en-US" dirty="0"/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Копейкин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Дмитрий Александрович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48588" name="Прямоугольник 6"/>
          <p:cNvSpPr/>
          <p:nvPr/>
        </p:nvSpPr>
        <p:spPr>
          <a:xfrm>
            <a:off x="3677366" y="6447749"/>
            <a:ext cx="1910079" cy="358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Смоленск, 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altLang="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48589" name="Прямоугольник 7"/>
          <p:cNvSpPr/>
          <p:nvPr/>
        </p:nvSpPr>
        <p:spPr>
          <a:xfrm>
            <a:off x="583798" y="1622482"/>
            <a:ext cx="8040915" cy="2160411"/>
          </a:xfrm>
          <a:prstGeom prst="rect">
            <a:avLst/>
          </a:prstGeom>
        </p:spPr>
        <p:txBody>
          <a:bodyPr wrap="none">
            <a:prstTxWarp prst="textCanDown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деловых </a:t>
            </a:r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коммуникаций :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деловые </a:t>
            </a:r>
            <a:r>
              <a:rPr lang="ru-RU" sz="32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переговоры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97153" name="Picture 2" descr="https://www.syl.ru/misc/i/ai/166804/6182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2515" y="4031022"/>
            <a:ext cx="2952856" cy="2268178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Прямоугольник 1"/>
          <p:cNvSpPr/>
          <p:nvPr/>
        </p:nvSpPr>
        <p:spPr>
          <a:xfrm>
            <a:off x="2372748" y="5581134"/>
            <a:ext cx="48049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97164" name="Picture 2" descr="http://promodu.com/wp-content/uploads/2017/08/1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7521" y="856343"/>
            <a:ext cx="6395357" cy="42635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Прямоугольник 1"/>
          <p:cNvSpPr/>
          <p:nvPr/>
        </p:nvSpPr>
        <p:spPr>
          <a:xfrm>
            <a:off x="174172" y="106433"/>
            <a:ext cx="8853714" cy="3241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Деловые переговоры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это процесс осуществления эффективных межличностных коммуникаций, имеющий свои правила и закономерности, использующий разнообразные пути к достижению соглашения, совместный анализ проблем.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переговоров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найти взаимоприемлемое решение, избегая крайней формы проявления конфликта.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97155" name="Picture 2" descr="http://emilsabitov.ru/images/stories/tip/miscellaneous/career/negotiation-rules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1221" y="3142706"/>
            <a:ext cx="5304878" cy="3533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Прямоугольник 1"/>
          <p:cNvSpPr/>
          <p:nvPr/>
        </p:nvSpPr>
        <p:spPr>
          <a:xfrm>
            <a:off x="2931886" y="0"/>
            <a:ext cx="6212114" cy="268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 переговоров: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установление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деловых связей;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координация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совместной деятельности;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разрешение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конфликтных ситуаций.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48595" name="Прямоугольник 2"/>
          <p:cNvSpPr/>
          <p:nvPr/>
        </p:nvSpPr>
        <p:spPr>
          <a:xfrm>
            <a:off x="348343" y="3110124"/>
            <a:ext cx="8447314" cy="3495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Функции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деловых переговоров: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начало инновационных процессов,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совместной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осуществление общего контроля за совместными действиями;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обмен информацией между всеми сторонами;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общение сотрудников организации;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разработка идей, планов и путей их воплощения.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97156" name="Picture 4" descr="http://milliarderr.com/_bl/115/23981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397" y="406401"/>
            <a:ext cx="2786489" cy="2177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Прямоугольник 1"/>
          <p:cNvSpPr/>
          <p:nvPr/>
        </p:nvSpPr>
        <p:spPr>
          <a:xfrm>
            <a:off x="224972" y="0"/>
            <a:ext cx="8802914" cy="4714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деловых переговоров: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Официальные переговоры строго регламентированы, предполагают ведение протокола, подписание документов.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Неофициальные деловые переговоры близки к непринужденной беседе и чаще всего не подразумевают принятия имеющих юридическую силу решений.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Внешние переговоры – это общение с партнерами по бизнесу и клиентами.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Внутренние – взаимодействие между работниками предприятия.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97157" name="Picture 2" descr="https://www.socium-a.ru/public/article/images/fbd4fd89e530cdf968dffe7a3f1323f9e4329e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2230" y="4189733"/>
            <a:ext cx="4151086" cy="2668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Прямоугольник 1"/>
          <p:cNvSpPr/>
          <p:nvPr/>
        </p:nvSpPr>
        <p:spPr>
          <a:xfrm>
            <a:off x="203200" y="120564"/>
            <a:ext cx="8766629" cy="3088639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Этапы деловых переговоров:</a:t>
            </a:r>
            <a:endParaRPr lang="ru-RU" sz="3200" b="1" dirty="0">
              <a:solidFill>
                <a:srgbClr val="FF33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подготовка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деловых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переговоров;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ведение переговоров: уточнение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позиций участников переговоров и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их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обсуждение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завершение переговоров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заключительный - обсуждение результатов переговоров.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97158" name="Picture 2" descr="http://liberty-rb.ru/images/cms/data/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0246" y="3141208"/>
            <a:ext cx="5810250" cy="3607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Прямоугольник 1"/>
          <p:cNvSpPr/>
          <p:nvPr/>
        </p:nvSpPr>
        <p:spPr>
          <a:xfrm>
            <a:off x="275772" y="118409"/>
            <a:ext cx="8737600" cy="2326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48599" name="Загнутый угол 2"/>
          <p:cNvSpPr/>
          <p:nvPr/>
        </p:nvSpPr>
        <p:spPr>
          <a:xfrm>
            <a:off x="275772" y="1444171"/>
            <a:ext cx="4259943" cy="1465943"/>
          </a:xfrm>
          <a:prstGeom prst="foldedCorne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организационное, предполагающее решение инструментальных вопросов </a:t>
            </a:r>
          </a:p>
        </p:txBody>
      </p:sp>
      <p:sp>
        <p:nvSpPr>
          <p:cNvPr id="1048600" name="Загнутый угол 3"/>
          <p:cNvSpPr/>
          <p:nvPr/>
        </p:nvSpPr>
        <p:spPr>
          <a:xfrm>
            <a:off x="195943" y="3575434"/>
            <a:ext cx="2881086" cy="1925480"/>
          </a:xfrm>
          <a:prstGeom prst="foldedCorne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проработку содержательных аспектов переговоров</a:t>
            </a:r>
            <a:endParaRPr lang="ru-RU" sz="2400" dirty="0"/>
          </a:p>
        </p:txBody>
      </p:sp>
      <p:sp>
        <p:nvSpPr>
          <p:cNvPr id="1048601" name="Выноска со стрелкой влево 5"/>
          <p:cNvSpPr/>
          <p:nvPr/>
        </p:nvSpPr>
        <p:spPr>
          <a:xfrm>
            <a:off x="3077029" y="2416628"/>
            <a:ext cx="5936343" cy="4441372"/>
          </a:xfrm>
          <a:prstGeom prst="leftArrowCallou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проблемы переговоров.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Определение целей и задач переговоров,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позиции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Проработку возможных вариантов решения с учетом интересов сторон.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Подготовку предложений и их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аргументацию.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Составление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перечня необходимых документов и материалов.</a:t>
            </a:r>
          </a:p>
          <a:p>
            <a:pPr algn="ctr"/>
            <a:endParaRPr lang="ru-RU" dirty="0"/>
          </a:p>
        </p:txBody>
      </p:sp>
      <p:sp>
        <p:nvSpPr>
          <p:cNvPr id="1048602" name="Блок-схема: документ 7"/>
          <p:cNvSpPr/>
          <p:nvPr/>
        </p:nvSpPr>
        <p:spPr>
          <a:xfrm>
            <a:off x="275772" y="118409"/>
            <a:ext cx="8737600" cy="1100791"/>
          </a:xfrm>
          <a:prstGeom prst="flowChartDocumen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Подготовительный этап </a:t>
            </a:r>
            <a:r>
              <a:rPr lang="ru-RU" sz="3200" b="1" dirty="0">
                <a:solidFill>
                  <a:srgbClr val="FF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включает направления работы: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Прямоугольник 1"/>
          <p:cNvSpPr/>
          <p:nvPr/>
        </p:nvSpPr>
        <p:spPr>
          <a:xfrm>
            <a:off x="261257" y="159656"/>
            <a:ext cx="59944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 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ведения переговоров: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торга; 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принципиальной позиции.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48604" name="Прямоугольник 2"/>
          <p:cNvSpPr/>
          <p:nvPr/>
        </p:nvSpPr>
        <p:spPr>
          <a:xfrm>
            <a:off x="261257" y="2681969"/>
            <a:ext cx="8694057" cy="4056495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Техники ведения переговоров: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Конфронтационный стиль - ориентирован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одностороннюю выгоду, на удовлетворение интересов одного участника переговоров за счет другого. 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Компромиссный стиль - в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основе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лежит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готовность обеих сторон идти на уступки. 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Партнерский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сотруднический)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стиль -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совместный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поиск взаимоприемлемого решения на основе взаимоуважения и доверия друг к другу.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97159" name="Picture 2" descr="http://www.subrogationrecoverylawblog.com/uploads/image/shutterstock_51873484%5B1%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5553" y="19493"/>
            <a:ext cx="3128447" cy="2346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Прямоугольник 1"/>
          <p:cNvSpPr/>
          <p:nvPr/>
        </p:nvSpPr>
        <p:spPr>
          <a:xfrm>
            <a:off x="1" y="109879"/>
            <a:ext cx="8984342" cy="5330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заключительном этапе решаются задачи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осмысление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всего хода переговорного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процесса;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возможностей, удачных действий и успешных решений, а также ошибок и просчетов, совершенных в процессе переговоров;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стратегий и тактик, использованных в решении проблемы переговоров;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перспектив отношений между участниками переговоров;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принятых решений, устных и письменных договоренностей о реализации достигнутых соглашений;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прогнозирование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последствий принятых решений.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97160" name="Picture 2" descr="http://bizkg.ru/wp-content/uploads/2013/04/x_f8bbd9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2" y="5352996"/>
            <a:ext cx="2123506" cy="157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61" name="Picture 4" descr="http://stimulas.ru/wp-content/uploads/2014/03/effectivenegotiatio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7" y="5422792"/>
            <a:ext cx="3204060" cy="1435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Picture 8" descr="http://moneyandyou.ru/wp-content/uploads/2017/08/nego-talk-700x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5143"/>
            <a:ext cx="9144000" cy="650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63" name="Picture 6" descr="http://www.wikipro.ru/images/d/db/Povedenie_effektivnih_delovih_peregovorov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6057" y="943430"/>
            <a:ext cx="2002971" cy="18433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Небеса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Небеса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pchome</dc:creator>
  <cp:lastModifiedBy>User</cp:lastModifiedBy>
  <cp:revision>1</cp:revision>
  <dcterms:created xsi:type="dcterms:W3CDTF">2018-01-13T12:42:27Z</dcterms:created>
  <dcterms:modified xsi:type="dcterms:W3CDTF">2023-12-14T19:48:17Z</dcterms:modified>
</cp:coreProperties>
</file>