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2" r:id="rId5"/>
    <p:sldId id="260" r:id="rId6"/>
    <p:sldId id="261" r:id="rId7"/>
    <p:sldId id="263" r:id="rId8"/>
    <p:sldId id="266" r:id="rId9"/>
    <p:sldId id="264" r:id="rId10"/>
    <p:sldId id="267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microsoft.com/office/2007/relationships/hdphoto" Target="../media/hdphoto7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65175"/>
            <a:ext cx="7846640" cy="1807841"/>
          </a:xfrm>
        </p:spPr>
        <p:txBody>
          <a:bodyPr/>
          <a:lstStyle/>
          <a:p>
            <a:r>
              <a:rPr lang="ru-RU" sz="2400" b="1" dirty="0">
                <a:effectLst/>
              </a:rPr>
              <a:t>Олимпиадная работа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b="1" dirty="0">
                <a:effectLst/>
              </a:rPr>
              <a:t>по технологии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3200" b="1" dirty="0">
                <a:effectLst/>
              </a:rPr>
              <a:t>Угощение для любимых друзей</a:t>
            </a:r>
            <a:br>
              <a:rPr lang="ru-RU" sz="3200" b="1" dirty="0">
                <a:effectLst/>
              </a:rPr>
            </a:b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76672"/>
            <a:ext cx="7192888" cy="121920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Муниципальное бюджетное образовательное учреждение</a:t>
            </a:r>
          </a:p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Гимназия №14 им. С.С. Клиповой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3573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/>
              <a:t>Выполнила:</a:t>
            </a:r>
            <a:endParaRPr lang="ru-RU" dirty="0"/>
          </a:p>
          <a:p>
            <a:pPr algn="r"/>
            <a:r>
              <a:rPr lang="ru-RU" dirty="0"/>
              <a:t>учащаяся 9 «А» класса</a:t>
            </a:r>
          </a:p>
          <a:p>
            <a:pPr algn="r"/>
            <a:r>
              <a:rPr lang="ru-RU" dirty="0"/>
              <a:t>Гусева Галина Сергеевна</a:t>
            </a:r>
          </a:p>
          <a:p>
            <a:pPr algn="r"/>
            <a:r>
              <a:rPr lang="ru-RU" b="1" dirty="0"/>
              <a:t>Руководитель:</a:t>
            </a:r>
            <a:endParaRPr lang="ru-RU" dirty="0"/>
          </a:p>
          <a:p>
            <a:pPr algn="r"/>
            <a:r>
              <a:rPr lang="ru-RU" dirty="0"/>
              <a:t>учитель технологии и ОБЖ</a:t>
            </a:r>
          </a:p>
          <a:p>
            <a:pPr algn="r"/>
            <a:r>
              <a:rPr lang="ru-RU" dirty="0" err="1"/>
              <a:t>Мотызлевская</a:t>
            </a:r>
            <a:r>
              <a:rPr lang="ru-RU" dirty="0"/>
              <a:t> Ольга Анатольевна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76557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/>
              <a:t>г</a:t>
            </a:r>
            <a:r>
              <a:rPr lang="ru-RU" dirty="0" err="1" smtClean="0"/>
              <a:t>.о.г</a:t>
            </a:r>
            <a:r>
              <a:rPr lang="ru-RU" dirty="0" smtClean="0"/>
              <a:t>. Выкса</a:t>
            </a:r>
          </a:p>
          <a:p>
            <a:pPr algn="ctr"/>
            <a:r>
              <a:rPr lang="ru-RU" dirty="0" smtClean="0"/>
              <a:t>2023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045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29" y="188034"/>
            <a:ext cx="8229600" cy="764704"/>
          </a:xfrm>
        </p:spPr>
        <p:txBody>
          <a:bodyPr/>
          <a:lstStyle/>
          <a:p>
            <a:r>
              <a:rPr lang="ru-RU" sz="3200" b="1" dirty="0" smtClean="0"/>
              <a:t>Вывод: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952738"/>
            <a:ext cx="799288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Правильные пропорции ингредиентов сахар: мука: яйца - 1:1:2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397548"/>
            <a:ext cx="7992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К</a:t>
            </a:r>
            <a:r>
              <a:rPr lang="ru-RU" dirty="0" smtClean="0"/>
              <a:t>огда </a:t>
            </a:r>
            <a:r>
              <a:rPr lang="ru-RU" dirty="0"/>
              <a:t>яйца не делят на белки и </a:t>
            </a:r>
            <a:r>
              <a:rPr lang="ru-RU" dirty="0" smtClean="0"/>
              <a:t>желтки, взбивать </a:t>
            </a:r>
            <a:r>
              <a:rPr lang="ru-RU" dirty="0"/>
              <a:t>с сахаром, используя холодные яйца и охлажденную посуду для взбивания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4605" y="2157399"/>
            <a:ext cx="7992887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Правильно смазанная форма - смазанное дно и 1-1.5 см ее стенок. Наполняют форму на 2/3 объема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8319" y="2863183"/>
            <a:ext cx="80001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Нельзя оставлять замешанное тесто перед выпечкой, нельзя останавливаться во время взбивания белков, быстрое формирование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8318" y="3573953"/>
            <a:ext cx="8029173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Температура 180 С - хотя считается, что для высокого изделия t ниже, для низкого – выше. Для высоты 4-5 см 170-180 С - 200 С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4605" y="4278055"/>
            <a:ext cx="7963859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Нельзя открывать духовку в первые 10-15 минут выпечки - а лучше первые 20-25 минут. Он осядет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4604" y="5011897"/>
            <a:ext cx="796385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Разрезать, пропитывать, смазывать - торопиться не нужно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04258" y="5466551"/>
            <a:ext cx="794420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/>
              <a:t>Мой первый бисквит в подарок  получился, как я планировала, но не идеальный. Есть к чему стремиться и совершенствоваться на радость моим близким.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2924" y="988187"/>
            <a:ext cx="6050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0483" y="1489880"/>
            <a:ext cx="6050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483" y="2162689"/>
            <a:ext cx="6050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483" y="2955515"/>
            <a:ext cx="5646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0483" y="3666285"/>
            <a:ext cx="59783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439373"/>
            <a:ext cx="5048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0136" y="4965731"/>
            <a:ext cx="6050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6537" y="5544257"/>
            <a:ext cx="6050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221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328186"/>
            <a:ext cx="2016224" cy="126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/>
              </a:rPr>
              <a:t>Литература и </a:t>
            </a:r>
            <a:r>
              <a:rPr lang="ru-RU" sz="3200" b="1" dirty="0" err="1">
                <a:effectLst/>
              </a:rPr>
              <a:t>интернет-ресурсы</a:t>
            </a:r>
            <a:r>
              <a:rPr lang="ru-RU" sz="3200" b="1" dirty="0">
                <a:effectLst/>
              </a:rPr>
              <a:t>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80728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«Кулинария»- </a:t>
            </a:r>
            <a:r>
              <a:rPr lang="ru-RU" sz="2400" dirty="0" err="1"/>
              <a:t>Госторгиздат</a:t>
            </a:r>
            <a:r>
              <a:rPr lang="ru-RU" sz="2400" dirty="0"/>
              <a:t> ,1960 год. СССР. /</a:t>
            </a:r>
            <a:r>
              <a:rPr lang="ru-RU" sz="2400" dirty="0" err="1"/>
              <a:t>Каганова</a:t>
            </a:r>
            <a:r>
              <a:rPr lang="ru-RU" sz="2400" dirty="0"/>
              <a:t> А. 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u="sng" dirty="0"/>
              <a:t>https://biznesideas.ru/torty-na-zakaz-kak-biznes-na-domu/</a:t>
            </a:r>
            <a:endParaRPr lang="ru-RU" sz="2400" dirty="0"/>
          </a:p>
          <a:p>
            <a:pPr marL="342900" lvl="0" indent="-342900">
              <a:buFont typeface="+mj-lt"/>
              <a:buAutoNum type="arabicPeriod"/>
            </a:pPr>
            <a:r>
              <a:rPr lang="ru-RU" sz="2400" u="sng" dirty="0"/>
              <a:t>https://invest2biz.ru/ideas/kakaya-vypechka-samaya-populyarnaya-i-prodavaemaya/</a:t>
            </a:r>
            <a:endParaRPr lang="ru-RU" sz="2400" dirty="0"/>
          </a:p>
          <a:p>
            <a:pPr marL="342900" lvl="0" indent="-342900">
              <a:buFont typeface="+mj-lt"/>
              <a:buAutoNum type="arabicPeriod"/>
            </a:pPr>
            <a:r>
              <a:rPr lang="ru-RU" sz="2400" u="sng" dirty="0"/>
              <a:t>https://</a:t>
            </a:r>
            <a:r>
              <a:rPr lang="ru-RU" sz="2400" u="sng" dirty="0" smtClean="0"/>
              <a:t>sweet-express.ru/blog/neveroyatnaya-istoriya-biskvita-kak-sukhoy-soldatskiy-khleb-prevratilsya-v-lakomstvo/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0609" y="4479503"/>
            <a:ext cx="784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88084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647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/>
              <a:t>Цель, задачи проекта и требования к изделию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45365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Цель:</a:t>
            </a:r>
            <a:r>
              <a:rPr lang="ru-RU" sz="2400" dirty="0"/>
              <a:t> </a:t>
            </a:r>
            <a:r>
              <a:rPr lang="ru-RU" sz="2400" dirty="0" smtClean="0"/>
              <a:t>совершенствование </a:t>
            </a:r>
            <a:r>
              <a:rPr lang="ru-RU" sz="2400" dirty="0"/>
              <a:t>кулинарных </a:t>
            </a:r>
            <a:r>
              <a:rPr lang="ru-RU" sz="2400" dirty="0" smtClean="0"/>
              <a:t>умений</a:t>
            </a:r>
            <a:endParaRPr lang="ru-RU" sz="2400" dirty="0"/>
          </a:p>
          <a:p>
            <a:r>
              <a:rPr lang="ru-RU" sz="2400" b="1" dirty="0"/>
              <a:t>Задачи: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Выяснить пожелания или вкусовые предпочтения моей подруги </a:t>
            </a:r>
            <a:r>
              <a:rPr lang="ru-RU" sz="2400" dirty="0" smtClean="0"/>
              <a:t>Яны</a:t>
            </a:r>
            <a:endParaRPr lang="ru-RU" sz="2400" dirty="0"/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Проанализировать информацию по кулинарному искусству и подобрать оптимальную рецептуру и способ оформления </a:t>
            </a:r>
            <a:r>
              <a:rPr lang="ru-RU" sz="2400" dirty="0" smtClean="0"/>
              <a:t>выпечки</a:t>
            </a:r>
            <a:endParaRPr lang="ru-RU" sz="2400" dirty="0"/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 Испечь торт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34921" y="1253951"/>
            <a:ext cx="305885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/>
              <a:t>Торт должен быть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68287" y="2181017"/>
            <a:ext cx="2127505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dirty="0"/>
              <a:t>Основа: бисквит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223" y="2987055"/>
            <a:ext cx="2125396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Крем: творожный или с варёной сгущёнкой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67731" y="4532199"/>
            <a:ext cx="3249489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Добавки и оформление: Шоколад (молочный, тёмный, горький), орехи (миндаль, арахис, грецкие). Исключить мёд!!!!!!!!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277876" y="1785288"/>
            <a:ext cx="219123" cy="2723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938741" y="2325336"/>
            <a:ext cx="1900993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Пропитка: фруктовый или ягодный </a:t>
            </a:r>
            <a:r>
              <a:rPr lang="ru-RU" sz="2000" dirty="0" smtClean="0"/>
              <a:t>сироп </a:t>
            </a:r>
            <a:endParaRPr lang="ru-RU" sz="20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6162983" y="1757545"/>
            <a:ext cx="451835" cy="11355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668344" y="1785288"/>
            <a:ext cx="236838" cy="4384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762694" y="1785288"/>
            <a:ext cx="233098" cy="288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308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926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>
                <a:effectLst/>
              </a:rPr>
              <a:t>Популярные виды выпечки на </a:t>
            </a:r>
            <a:r>
              <a:rPr lang="ru-RU" sz="3200" b="1" dirty="0" smtClean="0">
                <a:effectLst/>
              </a:rPr>
              <a:t>продажу</a:t>
            </a:r>
            <a:r>
              <a:rPr lang="ru-RU" sz="3200" b="1" dirty="0" smtClean="0"/>
              <a:t> 2023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671" y="1124744"/>
            <a:ext cx="3206911" cy="24773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4181" y="1401462"/>
            <a:ext cx="52664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romanUcPeriod"/>
            </a:pPr>
            <a:r>
              <a:rPr lang="ru-RU" sz="2000" b="1" dirty="0" smtClean="0"/>
              <a:t>Торт</a:t>
            </a:r>
            <a:r>
              <a:rPr lang="ru-RU" sz="2000" dirty="0" smtClean="0"/>
              <a:t> актуален </a:t>
            </a:r>
            <a:r>
              <a:rPr lang="ru-RU" sz="2000" dirty="0"/>
              <a:t>круглый год: на свадьбах, днях рождения и других </a:t>
            </a:r>
            <a:r>
              <a:rPr lang="ru-RU" sz="2000" dirty="0" smtClean="0"/>
              <a:t>торжествах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000" b="1" dirty="0" smtClean="0"/>
              <a:t>Каравай</a:t>
            </a:r>
            <a:r>
              <a:rPr lang="ru-RU" sz="2000" dirty="0" smtClean="0"/>
              <a:t> для новобрачных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000" b="1" dirty="0"/>
              <a:t>П</a:t>
            </a:r>
            <a:r>
              <a:rPr lang="ru-RU" sz="2000" b="1" dirty="0" smtClean="0"/>
              <a:t>ряничные </a:t>
            </a:r>
            <a:r>
              <a:rPr lang="ru-RU" sz="2000" b="1" dirty="0"/>
              <a:t>домики</a:t>
            </a:r>
            <a:r>
              <a:rPr lang="ru-RU" sz="2000" dirty="0"/>
              <a:t>, фигурки животных, персонажей мультфильмов и так </a:t>
            </a:r>
            <a:r>
              <a:rPr lang="ru-RU" sz="2000" dirty="0" smtClean="0"/>
              <a:t>далее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000" b="1" dirty="0" smtClean="0"/>
              <a:t> Пироги и пирожки</a:t>
            </a:r>
            <a:r>
              <a:rPr lang="ru-RU" sz="2000" dirty="0" smtClean="0"/>
              <a:t>, теплые </a:t>
            </a:r>
            <a:r>
              <a:rPr lang="ru-RU" sz="2000" dirty="0"/>
              <a:t>и </a:t>
            </a:r>
            <a:r>
              <a:rPr lang="ru-RU" sz="2000" dirty="0" smtClean="0"/>
              <a:t>ароматные как у  </a:t>
            </a:r>
            <a:r>
              <a:rPr lang="ru-RU" sz="2000" dirty="0"/>
              <a:t>бабушкины </a:t>
            </a:r>
            <a:r>
              <a:rPr lang="ru-RU" sz="2000" dirty="0" smtClean="0"/>
              <a:t> </a:t>
            </a:r>
            <a:r>
              <a:rPr lang="ru-RU" sz="2000" dirty="0"/>
              <a:t>со всевозможными </a:t>
            </a:r>
            <a:r>
              <a:rPr lang="ru-RU" sz="2000" dirty="0" smtClean="0"/>
              <a:t>начинками, открытые или закрытые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000" b="1" dirty="0" err="1" smtClean="0"/>
              <a:t>Маффины</a:t>
            </a:r>
            <a:endParaRPr lang="ru-RU" sz="2000" b="1" dirty="0" smtClean="0"/>
          </a:p>
          <a:p>
            <a:pPr marL="514350" indent="-514350">
              <a:buFont typeface="+mj-lt"/>
              <a:buAutoNum type="romanUcPeriod"/>
            </a:pPr>
            <a:r>
              <a:rPr lang="ru-RU" sz="2000" b="1" dirty="0" smtClean="0"/>
              <a:t>Мягкие вафли</a:t>
            </a:r>
            <a:endParaRPr lang="ru-RU" sz="2000" b="1" dirty="0"/>
          </a:p>
          <a:p>
            <a:pPr marL="514350" indent="-514350">
              <a:buFont typeface="+mj-lt"/>
              <a:buAutoNum type="romanUcPeriod"/>
            </a:pPr>
            <a:r>
              <a:rPr lang="ru-RU" sz="2000" b="1" dirty="0" smtClean="0"/>
              <a:t> Пончики</a:t>
            </a:r>
            <a:endParaRPr lang="ru-RU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7785">
            <a:off x="4518429" y="3842461"/>
            <a:ext cx="4250946" cy="2156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4981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19256" cy="692696"/>
          </a:xfrm>
        </p:spPr>
        <p:txBody>
          <a:bodyPr/>
          <a:lstStyle/>
          <a:p>
            <a:r>
              <a:rPr lang="ru-RU" sz="3200" b="1" dirty="0">
                <a:effectLst/>
              </a:rPr>
              <a:t>Торты на заказ как бизнес на дому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6381"/>
              </p:ext>
            </p:extLst>
          </p:nvPr>
        </p:nvGraphicFramePr>
        <p:xfrm>
          <a:off x="467544" y="908720"/>
          <a:ext cx="8280920" cy="5615975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4140459"/>
                <a:gridCol w="4140461"/>
              </a:tblGrid>
              <a:tr h="354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Плюсы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Минусы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6697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Бизнес на собственной кухне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Растущая конкуренция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939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Низкие первоначальные вложения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Возможные сложности на начальном этапе с поиском заказов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78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Простота организации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Ответственность за соблюдение санитарных норм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78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Востребованность независимо от сезона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7101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Быстрая окупаемость в течение одной-двух недель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6697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Повышенный спрос в праздники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  <a:tr h="6387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Свобода для творчества и ценообразования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6200" marR="76200" marT="19050" marB="1905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3274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/>
              <a:t>Незамысловатая основа и многообразие видов</a:t>
            </a:r>
            <a:endParaRPr lang="ru-RU" sz="3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14" y="1485517"/>
            <a:ext cx="3243973" cy="243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242" y="3947446"/>
            <a:ext cx="32439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000" b="1" dirty="0"/>
              <a:t>Классическое тосканское </a:t>
            </a:r>
            <a:r>
              <a:rPr lang="ru-RU" sz="2000" b="1" dirty="0" err="1"/>
              <a:t>кантуччи</a:t>
            </a:r>
            <a:r>
              <a:rPr lang="ru-RU" sz="2000" b="1" dirty="0"/>
              <a:t> с миндальным орехом зарядит энергией для подвигов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973" y="1457796"/>
            <a:ext cx="2352675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9214" y="5157843"/>
            <a:ext cx="23526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Бисквитный торт «Фисташково-брусничный»</a:t>
            </a:r>
            <a:endParaRPr lang="ru-RU" sz="2000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444" y="1457796"/>
            <a:ext cx="23526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56176" y="5015762"/>
            <a:ext cx="296866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Карамельно-слоеный торт «Медовик»: золотой фонд русской кухни в современной версии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2282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892480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>
                <a:effectLst/>
              </a:rPr>
              <a:t>Диетические </a:t>
            </a:r>
            <a:r>
              <a:rPr lang="ru-RU" sz="3200" b="1" dirty="0" smtClean="0">
                <a:effectLst/>
              </a:rPr>
              <a:t>бисквиты</a:t>
            </a:r>
            <a:endParaRPr lang="ru-RU" sz="3200" dirty="0"/>
          </a:p>
        </p:txBody>
      </p:sp>
      <p:pic>
        <p:nvPicPr>
          <p:cNvPr id="3" name="Рисунок 2" descr="Американский морковный торт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2352675" cy="35242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47563" y="4882985"/>
            <a:ext cx="25686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Bef>
                <a:spcPts val="1125"/>
              </a:spcBef>
              <a:spcAft>
                <a:spcPts val="1125"/>
              </a:spcAft>
            </a:pPr>
            <a:r>
              <a:rPr lang="ru-RU" sz="2000" b="1" dirty="0">
                <a:ea typeface="Times New Roman"/>
                <a:cs typeface="Times New Roman"/>
              </a:rPr>
              <a:t>М</a:t>
            </a:r>
            <a:r>
              <a:rPr lang="ru-RU" sz="2000" b="1" dirty="0" smtClean="0">
                <a:ea typeface="Times New Roman"/>
                <a:cs typeface="Times New Roman"/>
              </a:rPr>
              <a:t>орковный </a:t>
            </a:r>
            <a:r>
              <a:rPr lang="ru-RU" sz="2000" b="1" dirty="0">
                <a:ea typeface="Times New Roman"/>
                <a:cs typeface="Times New Roman"/>
              </a:rPr>
              <a:t>торт – американский пирог нашего времени</a:t>
            </a:r>
            <a:endParaRPr lang="ru-RU" sz="2000" b="1" dirty="0">
              <a:effectLst/>
              <a:ea typeface="Calibri"/>
              <a:cs typeface="Times New Roman"/>
            </a:endParaRPr>
          </a:p>
        </p:txBody>
      </p:sp>
      <p:pic>
        <p:nvPicPr>
          <p:cNvPr id="5" name="Рисунок 4" descr="Торт «Ванильно-малиновый» на японском бисквите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880" y="1268759"/>
            <a:ext cx="2352675" cy="349546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352042" y="4875520"/>
            <a:ext cx="25922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000" b="1" dirty="0"/>
              <a:t>М</a:t>
            </a:r>
            <a:r>
              <a:rPr lang="ru-RU" sz="2000" b="1" dirty="0" smtClean="0"/>
              <a:t>уссовый </a:t>
            </a:r>
            <a:r>
              <a:rPr lang="ru-RU" sz="2000" b="1" dirty="0"/>
              <a:t>торт «</a:t>
            </a:r>
            <a:r>
              <a:rPr lang="ru-RU" sz="2000" b="1" dirty="0" err="1"/>
              <a:t>Ванильно</a:t>
            </a:r>
            <a:r>
              <a:rPr lang="ru-RU" sz="2000" b="1" dirty="0"/>
              <a:t>-малиновый» на японском бисквите</a:t>
            </a:r>
          </a:p>
        </p:txBody>
      </p:sp>
      <p:pic>
        <p:nvPicPr>
          <p:cNvPr id="7" name="Рисунок 6" descr="Торт «Лимонный с жасмином» на миндальном бисквите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169" y="1268760"/>
            <a:ext cx="2352675" cy="35242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942640" y="4837565"/>
            <a:ext cx="29430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000" b="1" dirty="0"/>
              <a:t>«Лимонный с жасмином»: </a:t>
            </a:r>
            <a:r>
              <a:rPr lang="ru-RU" sz="2000" b="1" dirty="0" smtClean="0"/>
              <a:t>цитрусовый </a:t>
            </a:r>
            <a:r>
              <a:rPr lang="ru-RU" sz="2000" b="1" dirty="0"/>
              <a:t>букет на хрустящем миндальном бисквите</a:t>
            </a:r>
          </a:p>
        </p:txBody>
      </p:sp>
    </p:spTree>
    <p:extLst>
      <p:ext uri="{BB962C8B-B14F-4D97-AF65-F5344CB8AC3E}">
        <p14:creationId xmlns:p14="http://schemas.microsoft.com/office/powerpoint/2010/main" val="2568998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200" b="1" dirty="0" smtClean="0"/>
              <a:t>Выдвижение идей, выбор лучшей</a:t>
            </a:r>
            <a:endParaRPr lang="ru-RU" sz="3200" b="1" dirty="0"/>
          </a:p>
        </p:txBody>
      </p:sp>
      <p:pic>
        <p:nvPicPr>
          <p:cNvPr id="3" name="Рисунок 2" descr="C:\Users\1\Downloads\IMG_20231118_131754.jpg"/>
          <p:cNvPicPr/>
          <p:nvPr/>
        </p:nvPicPr>
        <p:blipFill>
          <a:blip r:embed="rId2" cstate="print">
            <a:lum contras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611307" cy="187220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Рисунок 4" descr="C:\Users\1\Downloads\IMG_20231118_131117.jpg"/>
          <p:cNvPicPr/>
          <p:nvPr/>
        </p:nvPicPr>
        <p:blipFill>
          <a:blip r:embed="rId4" cstate="print">
            <a:lum contras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78879" y="4106768"/>
            <a:ext cx="3363079" cy="208823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6" name="Прямая со стрелкой 5"/>
          <p:cNvCxnSpPr/>
          <p:nvPr/>
        </p:nvCxnSpPr>
        <p:spPr>
          <a:xfrm>
            <a:off x="5380897" y="1027584"/>
            <a:ext cx="1178281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938076" y="1027584"/>
            <a:ext cx="1044676" cy="295843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911062" y="974621"/>
            <a:ext cx="1440160" cy="5101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08318" y="3335612"/>
            <a:ext cx="3329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Идея №1 «Зебра в облаках»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03065" y="4099902"/>
            <a:ext cx="3398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Идея №2 «Красный бархат»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78879" y="6195000"/>
            <a:ext cx="3603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Идея №3 «Шоколадное чудо»</a:t>
            </a:r>
            <a:endParaRPr lang="ru-RU" dirty="0"/>
          </a:p>
        </p:txBody>
      </p:sp>
      <p:pic>
        <p:nvPicPr>
          <p:cNvPr id="20" name="Рисунок 19" descr="C:\Users\1\Downloads\IMG_20231118_132546.jpg"/>
          <p:cNvPicPr/>
          <p:nvPr/>
        </p:nvPicPr>
        <p:blipFill>
          <a:blip r:embed="rId6" cstate="print">
            <a:lum contrast="4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62816" y="2026396"/>
            <a:ext cx="2992724" cy="191102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27799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75240" cy="908720"/>
          </a:xfrm>
        </p:spPr>
        <p:txBody>
          <a:bodyPr/>
          <a:lstStyle/>
          <a:p>
            <a:r>
              <a:rPr lang="ru-RU" sz="3200" b="1" dirty="0" smtClean="0"/>
              <a:t>Мне понадобятся</a:t>
            </a:r>
            <a:endParaRPr lang="ru-RU" sz="32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420826"/>
              </p:ext>
            </p:extLst>
          </p:nvPr>
        </p:nvGraphicFramePr>
        <p:xfrm>
          <a:off x="827584" y="1052736"/>
          <a:ext cx="7776864" cy="5339335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5472608"/>
                <a:gridCol w="2304256"/>
              </a:tblGrid>
              <a:tr h="4327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Ингредиенты для бисквита: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Цена за кг./шт. в </a:t>
                      </a:r>
                      <a:r>
                        <a:rPr lang="ru-RU" sz="2400" dirty="0" err="1">
                          <a:effectLst/>
                        </a:rPr>
                        <a:t>руб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5226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 форму диаметром 24 см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61843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Яйца - 6 шт.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101(66)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5226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Сахар - 180 г.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99(18)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465569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Мука 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Макфа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» - 180 г. (или 150 г. муки и 30 г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крахмала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112(16)+60(9)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5226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Ванильный сахар - 1 ч. л.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61843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Разрыхлитель-1ч.л.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5226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Соль -1 щепотка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16374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	Ингредиенты для крема: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22885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Вареная сгущенка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(1 банка)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1637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Масло сливочное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- 200 г.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16374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	Ингредиенты для глазури: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649123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Шоколад тёмный колотый (весовой) или</a:t>
                      </a:r>
                    </a:p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плитки – 200г.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432749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Сливки жирные выше 20%+2 ст.л. сливочного масла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22885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Фруктово-ореховая смесь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1637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Коробка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  <a:tr h="216374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Итого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892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012" marR="6801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202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734" y="332656"/>
            <a:ext cx="5670110" cy="693335"/>
          </a:xfrm>
        </p:spPr>
        <p:txBody>
          <a:bodyPr/>
          <a:lstStyle/>
          <a:p>
            <a:r>
              <a:rPr lang="ru-RU" sz="3200" b="1" dirty="0" smtClean="0"/>
              <a:t>Основные этапы работы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6201" y="1144514"/>
            <a:ext cx="38164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Приготовление теста и выпечка </a:t>
            </a:r>
            <a:r>
              <a:rPr lang="ru-RU" sz="2400" dirty="0" smtClean="0"/>
              <a:t>бисквита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Подготовка элементов украшения: крема, </a:t>
            </a:r>
            <a:r>
              <a:rPr lang="ru-RU" sz="2400" dirty="0" smtClean="0"/>
              <a:t>глазури, выкладка числа 16 фруктово-ореховой смесью 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Промазывание коржей </a:t>
            </a:r>
            <a:r>
              <a:rPr lang="ru-RU" sz="2400" dirty="0" smtClean="0"/>
              <a:t>кремом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Сборка </a:t>
            </a:r>
            <a:r>
              <a:rPr lang="ru-RU" sz="2400" dirty="0" smtClean="0"/>
              <a:t>торта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Заливка глазурью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Украшение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680" y="1240914"/>
            <a:ext cx="1109663" cy="147478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Стрелка вправо с вырезом 3"/>
          <p:cNvSpPr/>
          <p:nvPr/>
        </p:nvSpPr>
        <p:spPr>
          <a:xfrm>
            <a:off x="5580112" y="1499610"/>
            <a:ext cx="489204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979" y="881975"/>
            <a:ext cx="1238250" cy="164623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Выгнутая вправо стрелка 4"/>
          <p:cNvSpPr/>
          <p:nvPr/>
        </p:nvSpPr>
        <p:spPr>
          <a:xfrm rot="1086791">
            <a:off x="7240224" y="2621834"/>
            <a:ext cx="796114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714" y="2715702"/>
            <a:ext cx="1201737" cy="15970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Выгнутая влево стрелка 5"/>
          <p:cNvSpPr/>
          <p:nvPr/>
        </p:nvSpPr>
        <p:spPr>
          <a:xfrm rot="20092433">
            <a:off x="5166196" y="4010318"/>
            <a:ext cx="818858" cy="124042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662" y="4431847"/>
            <a:ext cx="1627187" cy="96996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381" y="5232303"/>
            <a:ext cx="1416769" cy="80585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Плюс 6"/>
          <p:cNvSpPr/>
          <p:nvPr/>
        </p:nvSpPr>
        <p:spPr>
          <a:xfrm>
            <a:off x="5697150" y="5872237"/>
            <a:ext cx="566499" cy="4572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932" y="5590784"/>
            <a:ext cx="1343350" cy="8947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203941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416</TotalTime>
  <Words>649</Words>
  <Application>Microsoft Office PowerPoint</Application>
  <PresentationFormat>Экран (4:3)</PresentationFormat>
  <Paragraphs>121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Олимпиадная работа по технологии Угощение для любимых друзей </vt:lpstr>
      <vt:lpstr>Цель, задачи проекта и требования к изделию</vt:lpstr>
      <vt:lpstr>Популярные виды выпечки на продажу 2023</vt:lpstr>
      <vt:lpstr>Торты на заказ как бизнес на дому</vt:lpstr>
      <vt:lpstr>Незамысловатая основа и многообразие видов</vt:lpstr>
      <vt:lpstr>Диетические бисквиты</vt:lpstr>
      <vt:lpstr>Выдвижение идей, выбор лучшей</vt:lpstr>
      <vt:lpstr>Мне понадобятся</vt:lpstr>
      <vt:lpstr>Основные этапы работы</vt:lpstr>
      <vt:lpstr>Вывод:</vt:lpstr>
      <vt:lpstr>Литература и интернет-ресурсы: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16</cp:revision>
  <dcterms:created xsi:type="dcterms:W3CDTF">2023-12-03T12:35:29Z</dcterms:created>
  <dcterms:modified xsi:type="dcterms:W3CDTF">2023-12-03T19:42:35Z</dcterms:modified>
</cp:coreProperties>
</file>