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02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Курение  убивает!  Почему  подростки курят?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ОБЖ 9 класс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707904" y="3573016"/>
            <a:ext cx="5271797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/>
              <a:t>Врачи считают, что если человечеству не удастся остановить распространение  табака среди молодежи, то, в конечном счете, курение юных приведет к «санитарной катастрофе третьего тысячелетия</a:t>
            </a:r>
            <a:r>
              <a:rPr lang="ru-RU" b="1" i="1" dirty="0" smtClean="0"/>
              <a:t>»</a:t>
            </a:r>
            <a:r>
              <a:rPr lang="ru-RU" b="1" i="1" dirty="0"/>
              <a:t> </a:t>
            </a:r>
            <a:endParaRPr lang="ru-RU" b="1" i="1" dirty="0" smtClean="0"/>
          </a:p>
          <a:p>
            <a:r>
              <a:rPr lang="ru-RU" b="1" i="1" dirty="0" smtClean="0"/>
              <a:t>В </a:t>
            </a:r>
            <a:r>
              <a:rPr lang="ru-RU" b="1" i="1" dirty="0"/>
              <a:t>1988 году Всемирная ассамблея здравоохранения приняла резолюцию, </a:t>
            </a:r>
            <a:r>
              <a:rPr lang="ru-RU" b="1" i="1" dirty="0" smtClean="0"/>
              <a:t>объявляющую 31мая</a:t>
            </a:r>
            <a:r>
              <a:rPr lang="ru-RU" b="1" i="1" dirty="0"/>
              <a:t> Всемирным днем без </a:t>
            </a:r>
            <a:r>
              <a:rPr lang="ru-RU" b="1" i="1" dirty="0" smtClean="0"/>
              <a:t>табака</a:t>
            </a:r>
            <a:endParaRPr lang="ru-RU" b="1" i="1" dirty="0"/>
          </a:p>
          <a:p>
            <a:r>
              <a:rPr lang="ru-RU" b="1" i="1" dirty="0"/>
              <a:t> Девиз 31 мая 2023 года — «Выращивать продовольствие, а не табак</a:t>
            </a:r>
            <a:r>
              <a:rPr lang="ru-RU" b="1" i="1" dirty="0" smtClean="0"/>
              <a:t>»</a:t>
            </a:r>
            <a:endParaRPr lang="ru-RU" b="1" i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9513" y="260648"/>
            <a:ext cx="2808311" cy="147732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К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аждый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третий четверг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ноября-</a:t>
            </a:r>
          </a:p>
          <a:p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 Международный день отказа от курения</a:t>
            </a:r>
          </a:p>
          <a:p>
            <a:r>
              <a:rPr lang="ru-RU" dirty="0" smtClean="0"/>
              <a:t>17.11.2023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23683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6183" y="2312956"/>
            <a:ext cx="3633007" cy="19254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Очень часто </a:t>
            </a:r>
            <a:r>
              <a:rPr lang="ru-RU" dirty="0" smtClean="0"/>
              <a:t>подростки на </a:t>
            </a:r>
            <a:r>
              <a:rPr lang="ru-RU" dirty="0"/>
              <a:t>этот вопрос отвечают: 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843808" y="692696"/>
            <a:ext cx="576064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/>
              <a:t>«Не знаю», «Все курят и я», «За компанию</a:t>
            </a:r>
            <a:r>
              <a:rPr lang="ru-RU" sz="2400" i="1" dirty="0" smtClean="0"/>
              <a:t>»…</a:t>
            </a:r>
          </a:p>
          <a:p>
            <a:r>
              <a:rPr lang="ru-RU" sz="2400" i="1" dirty="0" smtClean="0"/>
              <a:t> </a:t>
            </a:r>
            <a:r>
              <a:rPr lang="ru-RU" sz="2400" i="1" dirty="0"/>
              <a:t>И только немногие скажут «Не курю вообще – это вредно для здоровья»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70910" y="4362713"/>
            <a:ext cx="5478266" cy="224676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/>
              <a:t> </a:t>
            </a:r>
            <a:r>
              <a:rPr lang="ru-RU" sz="2000" i="1" dirty="0"/>
              <a:t>К</a:t>
            </a:r>
            <a:r>
              <a:rPr lang="ru-RU" sz="2000" i="1" dirty="0" smtClean="0"/>
              <a:t>окетство, стремление нравиться</a:t>
            </a:r>
            <a:r>
              <a:rPr lang="ru-RU" sz="2000" i="1" dirty="0"/>
              <a:t>, быть оригинальной. Некоторым это кажется красивым, модным, привлекательным. Курящая девушка обращает на себя больше внимания, старается выглядеть независимой и самостоятельной, не отставать от курящих парней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2262356"/>
            <a:ext cx="285852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причины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065575" y="2312956"/>
            <a:ext cx="2887489" cy="440120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/>
              <a:t> </a:t>
            </a:r>
            <a:r>
              <a:rPr lang="ru-RU" sz="2000" i="1" dirty="0" smtClean="0"/>
              <a:t>Копируют поступки взрослых, хотят </a:t>
            </a:r>
            <a:r>
              <a:rPr lang="ru-RU" sz="2000" i="1" dirty="0"/>
              <a:t>нравиться и приниматься в компанию друзьями, которые курят. У некоторых дома курят родители и ребята начинают подражать или пробовать то же самое из любопытства. Иногда просто от скуки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72367" y="3275703"/>
            <a:ext cx="25922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FF0000"/>
                </a:solidFill>
              </a:rPr>
              <a:t>20% пожаров происходит от не затушенной сигареты</a:t>
            </a:r>
          </a:p>
        </p:txBody>
      </p:sp>
    </p:spTree>
    <p:extLst>
      <p:ext uri="{BB962C8B-B14F-4D97-AF65-F5344CB8AC3E}">
        <p14:creationId xmlns:p14="http://schemas.microsoft.com/office/powerpoint/2010/main" val="25932208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«Курение вредит Вашему здоровью!»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679788" y="1047173"/>
            <a:ext cx="599666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000" i="1" dirty="0" smtClean="0"/>
              <a:t>чрезвычайно </a:t>
            </a:r>
            <a:r>
              <a:rPr lang="ru-RU" sz="2000" i="1" dirty="0"/>
              <a:t>сильный яд, действующий преимущественно на нервную, дыхательную и сердечно-сосудистую системы,  а также на пищеварение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1247227"/>
            <a:ext cx="1435649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400" b="1" dirty="0"/>
              <a:t> Никотин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679788" y="5229200"/>
            <a:ext cx="630470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/>
              <a:t>Однажды был поставлен опыт: на тело курящего приложили несколько пиявок. До первой затяжки с животными ничего не произошло. Но как только человек выкурил первую сигарету, пиявки отвалились в судорогах. Опыт доказал, что никотин вреднейший яд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679788" y="2434515"/>
            <a:ext cx="5992859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 smtClean="0"/>
              <a:t>«</a:t>
            </a:r>
            <a:r>
              <a:rPr lang="ru-RU" sz="2000" i="1" dirty="0" smtClean="0"/>
              <a:t>кашель </a:t>
            </a:r>
            <a:r>
              <a:rPr lang="ru-RU" sz="2000" i="1" dirty="0"/>
              <a:t>курильщика</a:t>
            </a:r>
            <a:r>
              <a:rPr lang="ru-RU" sz="2000" i="1" dirty="0" smtClean="0"/>
              <a:t>», раздражают </a:t>
            </a:r>
            <a:r>
              <a:rPr lang="ru-RU" sz="2000" i="1" dirty="0"/>
              <a:t>слизистые оболочки </a:t>
            </a:r>
            <a:r>
              <a:rPr lang="ru-RU" sz="2000" i="1" dirty="0" smtClean="0"/>
              <a:t>легких, сопровождается </a:t>
            </a:r>
            <a:r>
              <a:rPr lang="ru-RU" sz="2000" i="1" dirty="0"/>
              <a:t>бронхитом, отхаркиванием мокроты. Хроническое раздражение голосовых связок сказывается на тембре </a:t>
            </a:r>
            <a:r>
              <a:rPr lang="ru-RU" sz="2000" i="1" dirty="0" smtClean="0"/>
              <a:t>голоса</a:t>
            </a:r>
            <a:endParaRPr lang="ru-RU" sz="2000" i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27584" y="2432168"/>
            <a:ext cx="1435649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b="1" dirty="0"/>
              <a:t>Смолы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771800" y="4754760"/>
            <a:ext cx="6077896" cy="461665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dirty="0"/>
              <a:t>90% больных раком легких – курящие люди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827584" y="3881065"/>
            <a:ext cx="1435649" cy="83099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b="1" dirty="0"/>
              <a:t>О</a:t>
            </a:r>
            <a:r>
              <a:rPr lang="ru-RU" sz="2400" b="1" dirty="0" smtClean="0"/>
              <a:t>кись </a:t>
            </a:r>
            <a:r>
              <a:rPr lang="ru-RU" sz="2400" b="1" dirty="0"/>
              <a:t>углерода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689795" y="4065731"/>
            <a:ext cx="616990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i="1" dirty="0"/>
              <a:t>больные зубы, с некрасивым желтым налетом, тяжелый, специфический запах изо рта</a:t>
            </a:r>
          </a:p>
        </p:txBody>
      </p:sp>
    </p:spTree>
    <p:extLst>
      <p:ext uri="{BB962C8B-B14F-4D97-AF65-F5344CB8AC3E}">
        <p14:creationId xmlns:p14="http://schemas.microsoft.com/office/powerpoint/2010/main" val="24092559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360080"/>
            <a:ext cx="7520940" cy="548640"/>
          </a:xfrm>
        </p:spPr>
        <p:txBody>
          <a:bodyPr/>
          <a:lstStyle/>
          <a:p>
            <a:r>
              <a:rPr lang="ru-RU" b="1" dirty="0" smtClean="0"/>
              <a:t>для</a:t>
            </a:r>
            <a:r>
              <a:rPr lang="ru-RU" b="1" dirty="0"/>
              <a:t> размышления: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917554"/>
            <a:ext cx="864096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000" b="1" i="1" dirty="0">
                <a:solidFill>
                  <a:schemeClr val="accent6">
                    <a:lumMod val="50000"/>
                  </a:schemeClr>
                </a:solidFill>
              </a:rPr>
              <a:t>Некурящий человек, находящийся в одном помещении с курильщиком, вдыхает количество дыма, эквивалентное активному выкуриванию 3 сигарет в день, причем более вредного состава. В результате пассивного курения у людей, живущих или работающих вместе с курильщиками, на 20-70% повышается риск заболеть раком </a:t>
            </a:r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</a:rPr>
              <a:t>легких</a:t>
            </a:r>
            <a:endParaRPr lang="ru-RU" sz="2000" b="1" i="1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000" b="1" i="1" dirty="0">
                <a:solidFill>
                  <a:schemeClr val="accent6">
                    <a:lumMod val="50000"/>
                  </a:schemeClr>
                </a:solidFill>
              </a:rPr>
              <a:t>У детей до 2-х лет, проживающих с курящими родителями, в 2 раза чаще возникают заболевания легких, астматические </a:t>
            </a:r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</a:rPr>
              <a:t>состояния</a:t>
            </a:r>
            <a:endParaRPr lang="ru-RU" sz="2000" b="1" i="1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000" b="1" i="1" dirty="0">
                <a:solidFill>
                  <a:schemeClr val="accent6">
                    <a:lumMod val="50000"/>
                  </a:schemeClr>
                </a:solidFill>
              </a:rPr>
              <a:t>За год курящий 1 пачку сигарет в день поглощает легкими 700 граммов дегтя, содержащего 30 канцерогенных веществ, в том числе </a:t>
            </a:r>
            <a:r>
              <a:rPr lang="ru-RU" sz="2000" b="1" i="1" dirty="0" err="1" smtClean="0">
                <a:solidFill>
                  <a:schemeClr val="accent6">
                    <a:lumMod val="50000"/>
                  </a:schemeClr>
                </a:solidFill>
              </a:rPr>
              <a:t>бензопирен</a:t>
            </a:r>
            <a:endParaRPr lang="ru-RU" sz="2000" b="1" i="1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000" b="1" i="1" dirty="0">
                <a:solidFill>
                  <a:schemeClr val="accent6">
                    <a:lumMod val="50000"/>
                  </a:schemeClr>
                </a:solidFill>
              </a:rPr>
              <a:t>Если табачной смолой смазывать ухо кролика, то у него через 3-4 месяца начинается рост раковой опухоли</a:t>
            </a:r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  <a:endParaRPr lang="ru-RU" sz="2000" b="1" i="1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000" b="1" i="1" dirty="0">
                <a:solidFill>
                  <a:schemeClr val="accent6">
                    <a:lumMod val="50000"/>
                  </a:schemeClr>
                </a:solidFill>
              </a:rPr>
              <a:t>Медицинская пиявка, насосавшись крови курильщика, </a:t>
            </a:r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</a:rPr>
              <a:t>умирает</a:t>
            </a:r>
            <a:endParaRPr lang="ru-RU" sz="20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03848" y="5229200"/>
            <a:ext cx="55446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</a:rPr>
              <a:t>25% подростков и 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</a:rPr>
              <a:t>молодёжи в </a:t>
            </a: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</a:rPr>
              <a:t>возрасте от 15 до 24 лет курят 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</a:rPr>
              <a:t>сигареты</a:t>
            </a:r>
            <a:endParaRPr lang="ru-RU" sz="24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16188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Если Вы бросили курить: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908720"/>
            <a:ext cx="871296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/>
              <a:t>20 </a:t>
            </a:r>
            <a:r>
              <a:rPr lang="ru-RU" sz="2400" b="1" i="1" dirty="0"/>
              <a:t>минут </a:t>
            </a:r>
            <a:r>
              <a:rPr lang="ru-RU" sz="2400" dirty="0"/>
              <a:t>давление и пульс приходят в норму</a:t>
            </a:r>
            <a:r>
              <a:rPr lang="ru-RU" sz="2400" i="1" dirty="0"/>
              <a:t>.</a:t>
            </a:r>
            <a:endParaRPr lang="ru-RU" sz="2400" dirty="0"/>
          </a:p>
          <a:p>
            <a:r>
              <a:rPr lang="ru-RU" sz="2400" b="1" i="1" dirty="0" smtClean="0"/>
              <a:t>8 часов  </a:t>
            </a:r>
            <a:r>
              <a:rPr lang="ru-RU" sz="2400" dirty="0" smtClean="0"/>
              <a:t>уровень </a:t>
            </a:r>
            <a:r>
              <a:rPr lang="ru-RU" sz="2400" dirty="0"/>
              <a:t>углерода и никотина в крови уменьшается </a:t>
            </a:r>
            <a:r>
              <a:rPr lang="ru-RU" sz="2400" dirty="0" smtClean="0"/>
              <a:t>вдвое</a:t>
            </a:r>
            <a:endParaRPr lang="ru-RU" sz="2400" dirty="0"/>
          </a:p>
          <a:p>
            <a:r>
              <a:rPr lang="ru-RU" sz="2400" b="1" i="1" dirty="0" smtClean="0"/>
              <a:t>24 </a:t>
            </a:r>
            <a:r>
              <a:rPr lang="ru-RU" sz="2400" b="1" i="1" dirty="0"/>
              <a:t>часа </a:t>
            </a:r>
            <a:r>
              <a:rPr lang="ru-RU" sz="2400" dirty="0"/>
              <a:t>организм полностью очищается от окиси </a:t>
            </a:r>
            <a:r>
              <a:rPr lang="ru-RU" sz="2400" dirty="0" smtClean="0"/>
              <a:t>углерода</a:t>
            </a:r>
            <a:endParaRPr lang="ru-RU" sz="2400" dirty="0"/>
          </a:p>
          <a:p>
            <a:r>
              <a:rPr lang="ru-RU" sz="2400" b="1" i="1" dirty="0" smtClean="0"/>
              <a:t>48 </a:t>
            </a:r>
            <a:r>
              <a:rPr lang="ru-RU" sz="2400" b="1" i="1" dirty="0"/>
              <a:t>часов </a:t>
            </a:r>
            <a:r>
              <a:rPr lang="ru-RU" sz="2400" dirty="0"/>
              <a:t>никотин полностью выходит из организма, улучшается вкус и </a:t>
            </a:r>
            <a:r>
              <a:rPr lang="ru-RU" sz="2400" dirty="0" smtClean="0"/>
              <a:t>обоняние</a:t>
            </a:r>
            <a:endParaRPr lang="ru-RU" sz="2400" dirty="0"/>
          </a:p>
          <a:p>
            <a:r>
              <a:rPr lang="ru-RU" sz="2400" b="1" i="1" dirty="0" smtClean="0"/>
              <a:t>72 </a:t>
            </a:r>
            <a:r>
              <a:rPr lang="ru-RU" sz="2400" b="1" i="1" dirty="0"/>
              <a:t>часа </a:t>
            </a:r>
            <a:r>
              <a:rPr lang="ru-RU" sz="2400" dirty="0"/>
              <a:t>дыхание становится </a:t>
            </a:r>
            <a:r>
              <a:rPr lang="ru-RU" sz="2400" dirty="0" smtClean="0"/>
              <a:t>ровным</a:t>
            </a:r>
            <a:endParaRPr lang="ru-RU" sz="2400" dirty="0"/>
          </a:p>
          <a:p>
            <a:r>
              <a:rPr lang="ru-RU" sz="2400" b="1" i="1" dirty="0" smtClean="0"/>
              <a:t>2-12 </a:t>
            </a:r>
            <a:r>
              <a:rPr lang="ru-RU" sz="2400" b="1" i="1" dirty="0"/>
              <a:t>недель </a:t>
            </a:r>
            <a:r>
              <a:rPr lang="ru-RU" sz="2400" dirty="0"/>
              <a:t>улучшается </a:t>
            </a:r>
            <a:r>
              <a:rPr lang="ru-RU" sz="2400" dirty="0" smtClean="0"/>
              <a:t>кровообращение</a:t>
            </a:r>
            <a:endParaRPr lang="ru-RU" sz="2400" dirty="0"/>
          </a:p>
          <a:p>
            <a:r>
              <a:rPr lang="ru-RU" sz="2400" b="1" i="1" dirty="0" smtClean="0"/>
              <a:t>3-9 </a:t>
            </a:r>
            <a:r>
              <a:rPr lang="ru-RU" sz="2400" b="1" i="1" dirty="0"/>
              <a:t>месяцев </a:t>
            </a:r>
            <a:r>
              <a:rPr lang="ru-RU" sz="2400" dirty="0"/>
              <a:t>проблемы с дыханием пропадают </a:t>
            </a:r>
            <a:r>
              <a:rPr lang="ru-RU" sz="2400" dirty="0" smtClean="0"/>
              <a:t>вообще</a:t>
            </a:r>
            <a:endParaRPr lang="ru-RU" sz="2400" dirty="0"/>
          </a:p>
          <a:p>
            <a:r>
              <a:rPr lang="ru-RU" sz="2400" b="1" i="1" dirty="0" smtClean="0"/>
              <a:t>5 </a:t>
            </a:r>
            <a:r>
              <a:rPr lang="ru-RU" sz="2400" b="1" i="1" dirty="0"/>
              <a:t>лет </a:t>
            </a:r>
            <a:r>
              <a:rPr lang="ru-RU" sz="2400" dirty="0"/>
              <a:t>вероятность возникновения сердечного приступа становится в 2 раза меньше, чем у </a:t>
            </a:r>
            <a:r>
              <a:rPr lang="ru-RU" sz="2400" dirty="0" smtClean="0"/>
              <a:t>курильщика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707904" y="5214391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</a:rPr>
              <a:t>36% </a:t>
            </a: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</a:rPr>
              <a:t>населения России 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</a:rPr>
              <a:t>курит сигареты (2023г.)</a:t>
            </a:r>
            <a:endParaRPr lang="ru-RU" sz="24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996044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82</TotalTime>
  <Words>412</Words>
  <Application>Microsoft Office PowerPoint</Application>
  <PresentationFormat>Экран (4:3)</PresentationFormat>
  <Paragraphs>41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Углы</vt:lpstr>
      <vt:lpstr>Курение  убивает!  Почему  подростки курят?</vt:lpstr>
      <vt:lpstr>Очень часто подростки на этот вопрос отвечают: </vt:lpstr>
      <vt:lpstr>«Курение вредит Вашему здоровью!»</vt:lpstr>
      <vt:lpstr>для размышления:</vt:lpstr>
      <vt:lpstr>Если Вы бросили курить: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Курение  убивает!  Почему  подростки курят?</dc:title>
  <dc:creator>Ольга</dc:creator>
  <cp:lastModifiedBy>Ольга</cp:lastModifiedBy>
  <cp:revision>11</cp:revision>
  <dcterms:created xsi:type="dcterms:W3CDTF">2023-11-13T17:20:16Z</dcterms:created>
  <dcterms:modified xsi:type="dcterms:W3CDTF">2023-11-13T18:57:03Z</dcterms:modified>
</cp:coreProperties>
</file>