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12/14/2023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12/14/2023</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12/14/2023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Решение логических задач</a:t>
            </a:r>
            <a:br>
              <a:rPr lang="ru-RU" dirty="0" smtClean="0"/>
            </a:b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1350229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784" y="174397"/>
            <a:ext cx="9144000" cy="2677656"/>
          </a:xfrm>
          <a:prstGeom prst="rect">
            <a:avLst/>
          </a:prstGeom>
        </p:spPr>
        <p:txBody>
          <a:bodyPr wrap="square">
            <a:spAutoFit/>
          </a:bodyPr>
          <a:lstStyle/>
          <a:p>
            <a:r>
              <a:rPr lang="ru-RU" sz="2800" dirty="0"/>
              <a:t>Планируя свой очередной эксперимент, профессор приобрел 9 стержней из металла. Некоторые из них в ходе работ он распилил на 5 частей. В итоге у него стало 33 стержня. Определите, сколько стержней профессор распилил, и какое количество  стержней остались нетронутыми.</a:t>
            </a:r>
          </a:p>
        </p:txBody>
      </p:sp>
      <p:pic>
        <p:nvPicPr>
          <p:cNvPr id="3" name="Рисунок 2"/>
          <p:cNvPicPr>
            <a:picLocks noChangeAspect="1"/>
          </p:cNvPicPr>
          <p:nvPr/>
        </p:nvPicPr>
        <p:blipFill>
          <a:blip r:embed="rId2"/>
          <a:stretch>
            <a:fillRect/>
          </a:stretch>
        </p:blipFill>
        <p:spPr>
          <a:xfrm>
            <a:off x="8750846" y="2231136"/>
            <a:ext cx="3220745" cy="4450080"/>
          </a:xfrm>
          <a:prstGeom prst="rect">
            <a:avLst/>
          </a:prstGeom>
        </p:spPr>
      </p:pic>
      <p:sp>
        <p:nvSpPr>
          <p:cNvPr id="4" name="Прямоугольник 3"/>
          <p:cNvSpPr/>
          <p:nvPr/>
        </p:nvSpPr>
        <p:spPr>
          <a:xfrm>
            <a:off x="1859280" y="3257264"/>
            <a:ext cx="6096000" cy="2677656"/>
          </a:xfrm>
          <a:prstGeom prst="rect">
            <a:avLst/>
          </a:prstGeom>
        </p:spPr>
        <p:txBody>
          <a:bodyPr>
            <a:spAutoFit/>
          </a:bodyPr>
          <a:lstStyle/>
          <a:p>
            <a:r>
              <a:rPr lang="ru-RU" sz="2400" dirty="0"/>
              <a:t>Следует понимать, что при распиле стержня на пять частей, количественно прибавляется 4 куска. В общей сложности добавилось 24 кусочка (33-9=24). Теперь мы можем определить, что профессор распилил 6 стержней (24÷4=6). </a:t>
            </a:r>
          </a:p>
        </p:txBody>
      </p:sp>
    </p:spTree>
    <p:extLst>
      <p:ext uri="{BB962C8B-B14F-4D97-AF65-F5344CB8AC3E}">
        <p14:creationId xmlns:p14="http://schemas.microsoft.com/office/powerpoint/2010/main" val="17225764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0248" y="353259"/>
            <a:ext cx="6096000" cy="2862322"/>
          </a:xfrm>
          <a:prstGeom prst="rect">
            <a:avLst/>
          </a:prstGeom>
        </p:spPr>
        <p:txBody>
          <a:bodyPr>
            <a:spAutoFit/>
          </a:bodyPr>
          <a:lstStyle/>
          <a:p>
            <a:r>
              <a:rPr lang="ru-RU" sz="2000" dirty="0"/>
              <a:t>Мальчик играл в компьютерную игру, в которой ему нужно быть победить </a:t>
            </a:r>
            <a:r>
              <a:rPr lang="ru-RU" sz="2000" dirty="0" err="1"/>
              <a:t>монстрика</a:t>
            </a:r>
            <a:r>
              <a:rPr lang="ru-RU" sz="2000" dirty="0"/>
              <a:t> с помощью пистолета. Изначально у игрока было в запасе 9 выстрелов. Но по правилам игры, за каждое попадание в цель, мальчик получал еще 3 дополнительных выстрела. Определите, сколько раз парень попал в </a:t>
            </a:r>
            <a:r>
              <a:rPr lang="ru-RU" sz="2000" dirty="0" err="1"/>
              <a:t>монстрика</a:t>
            </a:r>
            <a:r>
              <a:rPr lang="ru-RU" sz="2000" dirty="0"/>
              <a:t>, если известно, что в общей сложности он выстрелил 30 раз и израсходовал при этом все выстрелы. </a:t>
            </a:r>
          </a:p>
        </p:txBody>
      </p:sp>
      <p:pic>
        <p:nvPicPr>
          <p:cNvPr id="3" name="Рисунок 2"/>
          <p:cNvPicPr>
            <a:picLocks noChangeAspect="1"/>
          </p:cNvPicPr>
          <p:nvPr/>
        </p:nvPicPr>
        <p:blipFill>
          <a:blip r:embed="rId2"/>
          <a:stretch>
            <a:fillRect/>
          </a:stretch>
        </p:blipFill>
        <p:spPr>
          <a:xfrm>
            <a:off x="7319009" y="353259"/>
            <a:ext cx="3769101" cy="1796605"/>
          </a:xfrm>
          <a:prstGeom prst="rect">
            <a:avLst/>
          </a:prstGeom>
        </p:spPr>
      </p:pic>
      <p:sp>
        <p:nvSpPr>
          <p:cNvPr id="4" name="Прямоугольник 3"/>
          <p:cNvSpPr/>
          <p:nvPr/>
        </p:nvSpPr>
        <p:spPr>
          <a:xfrm>
            <a:off x="5663184" y="3522440"/>
            <a:ext cx="6096000" cy="2677656"/>
          </a:xfrm>
          <a:prstGeom prst="rect">
            <a:avLst/>
          </a:prstGeom>
        </p:spPr>
        <p:txBody>
          <a:bodyPr>
            <a:spAutoFit/>
          </a:bodyPr>
          <a:lstStyle/>
          <a:p>
            <a:r>
              <a:rPr lang="ru-RU" sz="2400" dirty="0"/>
              <a:t>30-9=21. Именно столько выстрелов мальчик получил дополнительно за попадания по </a:t>
            </a:r>
            <a:r>
              <a:rPr lang="ru-RU" sz="2400" dirty="0" err="1"/>
              <a:t>монстрику</a:t>
            </a:r>
            <a:r>
              <a:rPr lang="ru-RU" sz="2400" dirty="0"/>
              <a:t>. Известно, что за каждое попадание прибавлялось еще 3 попытки, значит, теперь мы можем найти общее количество попаданий 21÷3=7. </a:t>
            </a:r>
          </a:p>
        </p:txBody>
      </p:sp>
    </p:spTree>
    <p:extLst>
      <p:ext uri="{BB962C8B-B14F-4D97-AF65-F5344CB8AC3E}">
        <p14:creationId xmlns:p14="http://schemas.microsoft.com/office/powerpoint/2010/main" val="36736940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376" y="264498"/>
            <a:ext cx="8436864" cy="3108543"/>
          </a:xfrm>
          <a:prstGeom prst="rect">
            <a:avLst/>
          </a:prstGeom>
        </p:spPr>
        <p:txBody>
          <a:bodyPr wrap="square">
            <a:spAutoFit/>
          </a:bodyPr>
          <a:lstStyle/>
          <a:p>
            <a:r>
              <a:rPr lang="ru-RU" sz="2800" dirty="0"/>
              <a:t>Юра разрезал огромную пиццу на 10 кусков. Затем он взял один из кусков и разрезал его еще на 10.</a:t>
            </a:r>
          </a:p>
          <a:p>
            <a:r>
              <a:rPr lang="ru-RU" sz="2800" dirty="0"/>
              <a:t>После этого из имеющихся кусков он выбрал два и разрезал каждый из них на 10.</a:t>
            </a:r>
          </a:p>
          <a:p>
            <a:r>
              <a:rPr lang="ru-RU" sz="2800" dirty="0" smtClean="0"/>
              <a:t>Сколько </a:t>
            </a:r>
            <a:r>
              <a:rPr lang="ru-RU" sz="2800" dirty="0"/>
              <a:t>в результате кусков пиццы у него получилось</a:t>
            </a:r>
            <a:r>
              <a:rPr lang="ru-RU" dirty="0"/>
              <a:t>?</a:t>
            </a:r>
          </a:p>
        </p:txBody>
      </p:sp>
      <p:pic>
        <p:nvPicPr>
          <p:cNvPr id="3" name="Рисунок 2"/>
          <p:cNvPicPr>
            <a:picLocks noChangeAspect="1"/>
          </p:cNvPicPr>
          <p:nvPr/>
        </p:nvPicPr>
        <p:blipFill>
          <a:blip r:embed="rId2"/>
          <a:stretch>
            <a:fillRect/>
          </a:stretch>
        </p:blipFill>
        <p:spPr>
          <a:xfrm>
            <a:off x="8900922" y="982266"/>
            <a:ext cx="2857500" cy="2390775"/>
          </a:xfrm>
          <a:prstGeom prst="rect">
            <a:avLst/>
          </a:prstGeom>
        </p:spPr>
      </p:pic>
      <p:sp>
        <p:nvSpPr>
          <p:cNvPr id="4" name="Прямоугольник 3"/>
          <p:cNvSpPr/>
          <p:nvPr/>
        </p:nvSpPr>
        <p:spPr>
          <a:xfrm>
            <a:off x="1905000" y="3974283"/>
            <a:ext cx="9488424" cy="2246769"/>
          </a:xfrm>
          <a:prstGeom prst="rect">
            <a:avLst/>
          </a:prstGeom>
        </p:spPr>
        <p:txBody>
          <a:bodyPr wrap="square">
            <a:spAutoFit/>
          </a:bodyPr>
          <a:lstStyle/>
          <a:p>
            <a:r>
              <a:rPr lang="ru-RU" sz="2000" dirty="0"/>
              <a:t>После того, как Юра разрезает один кусок пиццы на 10 кусков, общее количество кусков увеличивается на 9</a:t>
            </a:r>
          </a:p>
          <a:p>
            <a:r>
              <a:rPr lang="ru-RU" sz="2000" dirty="0"/>
              <a:t>(1 кусок исчезает — разрезается, но вместо него появляется 10 новых).</a:t>
            </a:r>
          </a:p>
          <a:p>
            <a:r>
              <a:rPr lang="ru-RU" sz="2000" dirty="0"/>
              <a:t>Изначально был один кусок (целая пицца), а всего, по условию задачи, указанную операцию Юра проделал 4 раза. Следовательно, общее количество кусков увеличилось на 9 ∙ 4 = 36.</a:t>
            </a:r>
          </a:p>
          <a:p>
            <a:r>
              <a:rPr lang="ru-RU" sz="2000" dirty="0"/>
              <a:t>Всего стало 1 + 36 = 37 кусков.</a:t>
            </a:r>
          </a:p>
        </p:txBody>
      </p:sp>
    </p:spTree>
    <p:extLst>
      <p:ext uri="{BB962C8B-B14F-4D97-AF65-F5344CB8AC3E}">
        <p14:creationId xmlns:p14="http://schemas.microsoft.com/office/powerpoint/2010/main" val="5761239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77329" y="1354673"/>
            <a:ext cx="6096000" cy="646331"/>
          </a:xfrm>
          <a:prstGeom prst="rect">
            <a:avLst/>
          </a:prstGeom>
        </p:spPr>
        <p:txBody>
          <a:bodyPr>
            <a:spAutoFit/>
          </a:bodyPr>
          <a:lstStyle/>
          <a:p>
            <a:r>
              <a:rPr lang="en-US" dirty="0"/>
              <a:t>https://www.miloliza.com/logicheskie-zadachi-matematika-3-klass</a:t>
            </a:r>
            <a:endParaRPr lang="ru-RU" dirty="0"/>
          </a:p>
        </p:txBody>
      </p:sp>
      <p:sp>
        <p:nvSpPr>
          <p:cNvPr id="4" name="TextBox 3"/>
          <p:cNvSpPr txBox="1"/>
          <p:nvPr/>
        </p:nvSpPr>
        <p:spPr>
          <a:xfrm>
            <a:off x="4502989" y="543464"/>
            <a:ext cx="2510286" cy="369332"/>
          </a:xfrm>
          <a:prstGeom prst="rect">
            <a:avLst/>
          </a:prstGeom>
          <a:noFill/>
        </p:spPr>
        <p:txBody>
          <a:bodyPr wrap="square" rtlCol="0">
            <a:spAutoFit/>
          </a:bodyPr>
          <a:lstStyle/>
          <a:p>
            <a:r>
              <a:rPr lang="ru-RU" dirty="0" smtClean="0"/>
              <a:t>Взятая информация</a:t>
            </a:r>
            <a:r>
              <a:rPr lang="en-US" dirty="0" smtClean="0"/>
              <a:t>:</a:t>
            </a:r>
            <a:endParaRPr lang="ru-RU" dirty="0"/>
          </a:p>
        </p:txBody>
      </p:sp>
    </p:spTree>
    <p:extLst>
      <p:ext uri="{BB962C8B-B14F-4D97-AF65-F5344CB8AC3E}">
        <p14:creationId xmlns:p14="http://schemas.microsoft.com/office/powerpoint/2010/main" val="1714369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950976" y="872241"/>
            <a:ext cx="10226801" cy="5305293"/>
          </a:xfrm>
          <a:prstGeom prst="rect">
            <a:avLst/>
          </a:prstGeom>
        </p:spPr>
      </p:pic>
    </p:spTree>
    <p:extLst>
      <p:ext uri="{BB962C8B-B14F-4D97-AF65-F5344CB8AC3E}">
        <p14:creationId xmlns:p14="http://schemas.microsoft.com/office/powerpoint/2010/main" val="3462929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4316" y="361204"/>
            <a:ext cx="9028981" cy="2554545"/>
          </a:xfrm>
          <a:prstGeom prst="rect">
            <a:avLst/>
          </a:prstGeom>
        </p:spPr>
        <p:txBody>
          <a:bodyPr wrap="square">
            <a:spAutoFit/>
          </a:bodyPr>
          <a:lstStyle/>
          <a:p>
            <a:r>
              <a:rPr lang="ru-RU" sz="3200" dirty="0"/>
              <a:t>Серёжа построил четыре башни. Первая вышка состояла из 3 кубиков, а каждая последующая была выше на 2 кубика, чем предыдущая. Сколько для строительства всех четырех башен было использовано кубиков?</a:t>
            </a:r>
          </a:p>
        </p:txBody>
      </p:sp>
      <p:sp>
        <p:nvSpPr>
          <p:cNvPr id="3" name="TextBox 2"/>
          <p:cNvSpPr txBox="1"/>
          <p:nvPr/>
        </p:nvSpPr>
        <p:spPr>
          <a:xfrm>
            <a:off x="224285" y="232913"/>
            <a:ext cx="2346385" cy="707886"/>
          </a:xfrm>
          <a:prstGeom prst="rect">
            <a:avLst/>
          </a:prstGeom>
          <a:noFill/>
        </p:spPr>
        <p:txBody>
          <a:bodyPr wrap="square" rtlCol="0">
            <a:spAutoFit/>
          </a:bodyPr>
          <a:lstStyle/>
          <a:p>
            <a:r>
              <a:rPr lang="ru-RU" sz="4000" b="1" dirty="0" smtClean="0"/>
              <a:t>Задача 1</a:t>
            </a:r>
            <a:endParaRPr lang="ru-RU" sz="4000" b="1" dirty="0"/>
          </a:p>
        </p:txBody>
      </p:sp>
      <p:pic>
        <p:nvPicPr>
          <p:cNvPr id="4" name="Рисунок 3"/>
          <p:cNvPicPr>
            <a:picLocks noChangeAspect="1"/>
          </p:cNvPicPr>
          <p:nvPr/>
        </p:nvPicPr>
        <p:blipFill>
          <a:blip r:embed="rId2"/>
          <a:stretch>
            <a:fillRect/>
          </a:stretch>
        </p:blipFill>
        <p:spPr>
          <a:xfrm>
            <a:off x="481358" y="3009029"/>
            <a:ext cx="5920788" cy="3650563"/>
          </a:xfrm>
          <a:prstGeom prst="rect">
            <a:avLst/>
          </a:prstGeom>
        </p:spPr>
      </p:pic>
      <p:sp>
        <p:nvSpPr>
          <p:cNvPr id="5" name="Прямоугольник 4"/>
          <p:cNvSpPr/>
          <p:nvPr/>
        </p:nvSpPr>
        <p:spPr>
          <a:xfrm>
            <a:off x="6464060" y="3563035"/>
            <a:ext cx="5181600" cy="2554545"/>
          </a:xfrm>
          <a:prstGeom prst="rect">
            <a:avLst/>
          </a:prstGeom>
        </p:spPr>
        <p:txBody>
          <a:bodyPr wrap="square">
            <a:spAutoFit/>
          </a:bodyPr>
          <a:lstStyle/>
          <a:p>
            <a:r>
              <a:rPr lang="ru-RU" sz="3200" dirty="0"/>
              <a:t>3+5+7+9= 24. </a:t>
            </a:r>
            <a:endParaRPr lang="ru-RU" sz="3200" dirty="0" smtClean="0"/>
          </a:p>
          <a:p>
            <a:r>
              <a:rPr lang="ru-RU" sz="3200" dirty="0" smtClean="0"/>
              <a:t>Ответ</a:t>
            </a:r>
            <a:r>
              <a:rPr lang="en-US" sz="3200" dirty="0" smtClean="0"/>
              <a:t>:</a:t>
            </a:r>
            <a:r>
              <a:rPr lang="ru-RU" sz="3200" dirty="0" smtClean="0"/>
              <a:t>При </a:t>
            </a:r>
            <a:r>
              <a:rPr lang="ru-RU" sz="3200" dirty="0"/>
              <a:t>строительстве четырех башен было использовано в общей сложности 24 кубика</a:t>
            </a:r>
            <a:r>
              <a:rPr lang="ru-RU" sz="3200" dirty="0" smtClean="0"/>
              <a:t>. </a:t>
            </a:r>
            <a:endParaRPr lang="ru-RU" sz="3200" dirty="0"/>
          </a:p>
        </p:txBody>
      </p:sp>
    </p:spTree>
    <p:extLst>
      <p:ext uri="{BB962C8B-B14F-4D97-AF65-F5344CB8AC3E}">
        <p14:creationId xmlns:p14="http://schemas.microsoft.com/office/powerpoint/2010/main" val="35303698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3426" y="1110272"/>
            <a:ext cx="8425132" cy="2677656"/>
          </a:xfrm>
          <a:prstGeom prst="rect">
            <a:avLst/>
          </a:prstGeom>
        </p:spPr>
        <p:txBody>
          <a:bodyPr wrap="square">
            <a:spAutoFit/>
          </a:bodyPr>
          <a:lstStyle/>
          <a:p>
            <a:r>
              <a:rPr lang="ru-RU" sz="2400" dirty="0"/>
              <a:t>Саше подарили маленького щенка. Мальчик тут же замерил его рост. Оказалось, что он составляет 20 см. Спустя год Саша вновь замерил рост своего питомца, теперь он равнялся 36 см. Через год собака доросла до 44 см, а еще спустя год цифра на ростомере равнялась 48 см. Какого роста будет любимый пёс Саши еще через год, если имеющаяся закономерность роста сохранится?</a:t>
            </a:r>
          </a:p>
        </p:txBody>
      </p:sp>
      <p:sp>
        <p:nvSpPr>
          <p:cNvPr id="3" name="TextBox 2"/>
          <p:cNvSpPr txBox="1"/>
          <p:nvPr/>
        </p:nvSpPr>
        <p:spPr>
          <a:xfrm>
            <a:off x="224285" y="232913"/>
            <a:ext cx="2346385" cy="707886"/>
          </a:xfrm>
          <a:prstGeom prst="rect">
            <a:avLst/>
          </a:prstGeom>
          <a:noFill/>
        </p:spPr>
        <p:txBody>
          <a:bodyPr wrap="square" rtlCol="0">
            <a:spAutoFit/>
          </a:bodyPr>
          <a:lstStyle/>
          <a:p>
            <a:r>
              <a:rPr lang="ru-RU" sz="4000" b="1" dirty="0" smtClean="0"/>
              <a:t>Задача 2</a:t>
            </a:r>
            <a:endParaRPr lang="ru-RU" sz="4000" b="1" dirty="0"/>
          </a:p>
        </p:txBody>
      </p:sp>
      <p:pic>
        <p:nvPicPr>
          <p:cNvPr id="4" name="Рисунок 3"/>
          <p:cNvPicPr>
            <a:picLocks noChangeAspect="1"/>
          </p:cNvPicPr>
          <p:nvPr/>
        </p:nvPicPr>
        <p:blipFill>
          <a:blip r:embed="rId2"/>
          <a:stretch>
            <a:fillRect/>
          </a:stretch>
        </p:blipFill>
        <p:spPr>
          <a:xfrm>
            <a:off x="9867181" y="4701845"/>
            <a:ext cx="1981200" cy="1819275"/>
          </a:xfrm>
          <a:prstGeom prst="rect">
            <a:avLst/>
          </a:prstGeom>
        </p:spPr>
      </p:pic>
      <p:sp>
        <p:nvSpPr>
          <p:cNvPr id="5" name="Прямоугольник 4"/>
          <p:cNvSpPr/>
          <p:nvPr/>
        </p:nvSpPr>
        <p:spPr>
          <a:xfrm>
            <a:off x="425569" y="4052357"/>
            <a:ext cx="8701177" cy="2677656"/>
          </a:xfrm>
          <a:prstGeom prst="rect">
            <a:avLst/>
          </a:prstGeom>
        </p:spPr>
        <p:txBody>
          <a:bodyPr wrap="square">
            <a:spAutoFit/>
          </a:bodyPr>
          <a:lstStyle/>
          <a:p>
            <a:r>
              <a:rPr lang="ru-RU" sz="2400" dirty="0"/>
              <a:t>Для начала необходимо проследить закономерность, по которой щенок прибавлял в росте. 36-20=16; 44-36=8; 48-44=4. Как мы видим, ежегодно прирост щенка уменьшается в 2 раза в сравнении с предыдущим. Следовательно, к следующему году питомец мальчика прибавит в росте 2 см, и эта цифра будет равняться 50см (48+2=50). </a:t>
            </a:r>
          </a:p>
        </p:txBody>
      </p:sp>
    </p:spTree>
    <p:extLst>
      <p:ext uri="{BB962C8B-B14F-4D97-AF65-F5344CB8AC3E}">
        <p14:creationId xmlns:p14="http://schemas.microsoft.com/office/powerpoint/2010/main" val="80819555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664" y="1300216"/>
            <a:ext cx="6096000" cy="3785652"/>
          </a:xfrm>
          <a:prstGeom prst="rect">
            <a:avLst/>
          </a:prstGeom>
        </p:spPr>
        <p:txBody>
          <a:bodyPr>
            <a:spAutoFit/>
          </a:bodyPr>
          <a:lstStyle/>
          <a:p>
            <a:r>
              <a:rPr lang="ru-RU" sz="2000" dirty="0"/>
              <a:t>Условие. В одной семье проживает 4 детей разных возрастов. Их зовут Коля, Ваня, Оля и Аня. Известно, что им 4, 9,12 и 17 лет. Но кто из них какого возраста – непонятно. Подсказки:</a:t>
            </a:r>
          </a:p>
          <a:p>
            <a:endParaRPr lang="ru-RU" sz="2000" dirty="0"/>
          </a:p>
          <a:p>
            <a:r>
              <a:rPr lang="ru-RU" sz="2000" dirty="0"/>
              <a:t>•один из мальчиков посещает детский сад;</a:t>
            </a:r>
          </a:p>
          <a:p>
            <a:endParaRPr lang="ru-RU" sz="2000" dirty="0"/>
          </a:p>
          <a:p>
            <a:r>
              <a:rPr lang="ru-RU" sz="2000" dirty="0"/>
              <a:t>•Коля младше Ани;</a:t>
            </a:r>
          </a:p>
          <a:p>
            <a:endParaRPr lang="ru-RU" sz="2000" dirty="0"/>
          </a:p>
          <a:p>
            <a:r>
              <a:rPr lang="ru-RU" sz="2000" dirty="0"/>
              <a:t>•сумма дет Вани и Оли без остатка делится на 4. </a:t>
            </a:r>
          </a:p>
          <a:p>
            <a:endParaRPr lang="ru-RU" sz="2000" dirty="0"/>
          </a:p>
          <a:p>
            <a:r>
              <a:rPr lang="ru-RU" sz="2000" dirty="0"/>
              <a:t>Определите, сколько лет каждому из детей.</a:t>
            </a:r>
          </a:p>
        </p:txBody>
      </p:sp>
      <p:sp>
        <p:nvSpPr>
          <p:cNvPr id="4" name="TextBox 3"/>
          <p:cNvSpPr txBox="1"/>
          <p:nvPr/>
        </p:nvSpPr>
        <p:spPr>
          <a:xfrm>
            <a:off x="224285" y="232913"/>
            <a:ext cx="2346385" cy="707886"/>
          </a:xfrm>
          <a:prstGeom prst="rect">
            <a:avLst/>
          </a:prstGeom>
          <a:noFill/>
        </p:spPr>
        <p:txBody>
          <a:bodyPr wrap="square" rtlCol="0">
            <a:spAutoFit/>
          </a:bodyPr>
          <a:lstStyle/>
          <a:p>
            <a:r>
              <a:rPr lang="ru-RU" sz="4000" b="1" dirty="0" smtClean="0"/>
              <a:t>Задача 3</a:t>
            </a:r>
            <a:endParaRPr lang="ru-RU" sz="4000" b="1" dirty="0"/>
          </a:p>
        </p:txBody>
      </p:sp>
      <p:pic>
        <p:nvPicPr>
          <p:cNvPr id="5" name="Рисунок 4"/>
          <p:cNvPicPr>
            <a:picLocks noChangeAspect="1"/>
          </p:cNvPicPr>
          <p:nvPr/>
        </p:nvPicPr>
        <p:blipFill>
          <a:blip r:embed="rId2"/>
          <a:stretch>
            <a:fillRect/>
          </a:stretch>
        </p:blipFill>
        <p:spPr>
          <a:xfrm>
            <a:off x="2570670" y="5085868"/>
            <a:ext cx="5876925" cy="1524000"/>
          </a:xfrm>
          <a:prstGeom prst="rect">
            <a:avLst/>
          </a:prstGeom>
        </p:spPr>
      </p:pic>
      <p:sp>
        <p:nvSpPr>
          <p:cNvPr id="6" name="Прямоугольник 5"/>
          <p:cNvSpPr/>
          <p:nvPr/>
        </p:nvSpPr>
        <p:spPr>
          <a:xfrm>
            <a:off x="6565392" y="427518"/>
            <a:ext cx="5230368" cy="3785652"/>
          </a:xfrm>
          <a:prstGeom prst="rect">
            <a:avLst/>
          </a:prstGeom>
        </p:spPr>
        <p:txBody>
          <a:bodyPr wrap="square">
            <a:spAutoFit/>
          </a:bodyPr>
          <a:lstStyle/>
          <a:p>
            <a:r>
              <a:rPr lang="ru-RU" sz="2000" dirty="0"/>
              <a:t>Используя метод деления, мы можем определить, что общий возраст Вани и Оли равняется 16 годам, так как именно это число без остатка делится на 4. Значит, кому-то из них 4, а кому-то – 12. Известно, что один мальчиков ходит в детский сад, значит, именно Ване 4 годика, а Оле – 12. Также известно, что Коля младше Ани, а это значит, что девочка самая старшая из детей в этой семье. Следовательно, Ане 17 лет, а Коле – 9. </a:t>
            </a:r>
          </a:p>
        </p:txBody>
      </p:sp>
    </p:spTree>
    <p:extLst>
      <p:ext uri="{BB962C8B-B14F-4D97-AF65-F5344CB8AC3E}">
        <p14:creationId xmlns:p14="http://schemas.microsoft.com/office/powerpoint/2010/main" val="394092767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4"/>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352" y="185988"/>
            <a:ext cx="7531608" cy="4154984"/>
          </a:xfrm>
          <a:prstGeom prst="rect">
            <a:avLst/>
          </a:prstGeom>
        </p:spPr>
        <p:txBody>
          <a:bodyPr wrap="square">
            <a:spAutoFit/>
          </a:bodyPr>
          <a:lstStyle/>
          <a:p>
            <a:r>
              <a:rPr lang="ru-RU" sz="2400" dirty="0"/>
              <a:t> В магазине спортивных товаров продаются наборы из нескольких предметов. </a:t>
            </a:r>
          </a:p>
          <a:p>
            <a:endParaRPr lang="ru-RU" sz="2400" dirty="0"/>
          </a:p>
          <a:p>
            <a:r>
              <a:rPr lang="ru-RU" sz="2400" dirty="0"/>
              <a:t>Первый набор включает в себя: 10 мячей, 2 обруча и 10 скакалок. Его цена – 120 условных единиц.</a:t>
            </a:r>
          </a:p>
          <a:p>
            <a:endParaRPr lang="ru-RU" sz="2400" dirty="0"/>
          </a:p>
          <a:p>
            <a:r>
              <a:rPr lang="ru-RU" sz="2400" dirty="0"/>
              <a:t>Второй комплект включает: 7 мячей, 1 обруч и 6 скакалок. Его стоимость – 77 условных единиц.</a:t>
            </a:r>
          </a:p>
          <a:p>
            <a:endParaRPr lang="ru-RU" sz="2400" dirty="0"/>
          </a:p>
          <a:p>
            <a:r>
              <a:rPr lang="ru-RU" sz="2400" dirty="0"/>
              <a:t>Определите цену третьего комплекта, если он включает в себя: 2 мяча и 1 скакалку. </a:t>
            </a:r>
          </a:p>
        </p:txBody>
      </p:sp>
      <p:sp>
        <p:nvSpPr>
          <p:cNvPr id="3" name="TextBox 2"/>
          <p:cNvSpPr txBox="1"/>
          <p:nvPr/>
        </p:nvSpPr>
        <p:spPr>
          <a:xfrm>
            <a:off x="9459725" y="251201"/>
            <a:ext cx="2346385" cy="707886"/>
          </a:xfrm>
          <a:prstGeom prst="rect">
            <a:avLst/>
          </a:prstGeom>
          <a:noFill/>
        </p:spPr>
        <p:txBody>
          <a:bodyPr wrap="square" rtlCol="0">
            <a:spAutoFit/>
          </a:bodyPr>
          <a:lstStyle/>
          <a:p>
            <a:r>
              <a:rPr lang="ru-RU" sz="4000" b="1" dirty="0" smtClean="0"/>
              <a:t>Задача 4</a:t>
            </a:r>
            <a:endParaRPr lang="ru-RU" sz="4000" b="1" dirty="0"/>
          </a:p>
        </p:txBody>
      </p:sp>
      <p:pic>
        <p:nvPicPr>
          <p:cNvPr id="4" name="Рисунок 3"/>
          <p:cNvPicPr>
            <a:picLocks noChangeAspect="1"/>
          </p:cNvPicPr>
          <p:nvPr/>
        </p:nvPicPr>
        <p:blipFill>
          <a:blip r:embed="rId2"/>
          <a:stretch>
            <a:fillRect/>
          </a:stretch>
        </p:blipFill>
        <p:spPr>
          <a:xfrm>
            <a:off x="7461504" y="2079091"/>
            <a:ext cx="4420171" cy="3894227"/>
          </a:xfrm>
          <a:prstGeom prst="rect">
            <a:avLst/>
          </a:prstGeom>
        </p:spPr>
      </p:pic>
      <p:sp>
        <p:nvSpPr>
          <p:cNvPr id="5" name="Прямоугольник 4"/>
          <p:cNvSpPr/>
          <p:nvPr/>
        </p:nvSpPr>
        <p:spPr>
          <a:xfrm>
            <a:off x="272796" y="4639348"/>
            <a:ext cx="6612636" cy="2031325"/>
          </a:xfrm>
          <a:prstGeom prst="rect">
            <a:avLst/>
          </a:prstGeom>
        </p:spPr>
        <p:txBody>
          <a:bodyPr wrap="square">
            <a:spAutoFit/>
          </a:bodyPr>
          <a:lstStyle/>
          <a:p>
            <a:r>
              <a:rPr lang="ru-RU" dirty="0"/>
              <a:t>Для начала необходимо определить разницу в стоимости между первым и вторым набором (120-77=43). Получается, что 43 условных единицы – это стоимость 3 мячей, 1 обруча и 4 скакалок. Теперь отнимем эту цифру от стоимости 2 набора (77-43=34). Так мы узнаем цену 4 мячей и 2 скакалок. Следовательно, стоимость 2 мячей и 1 скакалки будет составлять 17 условных единиц (34÷2=17). </a:t>
            </a:r>
          </a:p>
        </p:txBody>
      </p:sp>
    </p:spTree>
    <p:extLst>
      <p:ext uri="{BB962C8B-B14F-4D97-AF65-F5344CB8AC3E}">
        <p14:creationId xmlns:p14="http://schemas.microsoft.com/office/powerpoint/2010/main" val="273969701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7348"/>
            <a:ext cx="8528304" cy="1569660"/>
          </a:xfrm>
          <a:prstGeom prst="rect">
            <a:avLst/>
          </a:prstGeom>
        </p:spPr>
        <p:txBody>
          <a:bodyPr wrap="square">
            <a:spAutoFit/>
          </a:bodyPr>
          <a:lstStyle/>
          <a:p>
            <a:r>
              <a:rPr lang="ru-RU" dirty="0"/>
              <a:t> </a:t>
            </a:r>
            <a:r>
              <a:rPr lang="ru-RU" sz="2400" dirty="0"/>
              <a:t>Рассмотрите предложенную таблицу. В ней указана общая цена фруктов по горизонтали и вертикали. Известно, что одинаковые фрукты имеют одинаковую цену. Определите стоимость персика.</a:t>
            </a:r>
          </a:p>
        </p:txBody>
      </p:sp>
      <p:pic>
        <p:nvPicPr>
          <p:cNvPr id="3" name="Рисунок 2"/>
          <p:cNvPicPr>
            <a:picLocks noChangeAspect="1"/>
          </p:cNvPicPr>
          <p:nvPr/>
        </p:nvPicPr>
        <p:blipFill>
          <a:blip r:embed="rId2"/>
          <a:stretch>
            <a:fillRect/>
          </a:stretch>
        </p:blipFill>
        <p:spPr>
          <a:xfrm>
            <a:off x="502920" y="1637008"/>
            <a:ext cx="7787640" cy="5055976"/>
          </a:xfrm>
          <a:prstGeom prst="rect">
            <a:avLst/>
          </a:prstGeom>
        </p:spPr>
      </p:pic>
      <p:sp>
        <p:nvSpPr>
          <p:cNvPr id="4" name="Прямоугольник 3"/>
          <p:cNvSpPr/>
          <p:nvPr/>
        </p:nvSpPr>
        <p:spPr>
          <a:xfrm>
            <a:off x="8378952" y="586984"/>
            <a:ext cx="3901440" cy="5632311"/>
          </a:xfrm>
          <a:prstGeom prst="rect">
            <a:avLst/>
          </a:prstGeom>
        </p:spPr>
        <p:txBody>
          <a:bodyPr wrap="square">
            <a:spAutoFit/>
          </a:bodyPr>
          <a:lstStyle/>
          <a:p>
            <a:r>
              <a:rPr lang="ru-RU" dirty="0"/>
              <a:t>Для начала необходимо внимательно рассмотреть таблицу на наличие одинаковых фруктов в столбцах и строках. Мы видим, что во второй строке находится 3 яблока общей стоимостью в 9 условных единиц. Узнаем цену 1 яблока (9÷3=3). Теперь обращаем внимание на второй столбец. Мы можем найти стоимость клубники (11-3х2=5). Теперь мы можем определить цену граната в нижней строке (18-3х5=3). Наконец, настало время выяснить, сколько стоит персик. Для этого решаем следующее выражение 26-(3+3+5)=15. Получается, что стоимость персика равняется 15 условным единицам.</a:t>
            </a:r>
          </a:p>
        </p:txBody>
      </p:sp>
    </p:spTree>
    <p:extLst>
      <p:ext uri="{BB962C8B-B14F-4D97-AF65-F5344CB8AC3E}">
        <p14:creationId xmlns:p14="http://schemas.microsoft.com/office/powerpoint/2010/main" val="234817115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352" y="0"/>
            <a:ext cx="6096000" cy="3416320"/>
          </a:xfrm>
          <a:prstGeom prst="rect">
            <a:avLst/>
          </a:prstGeom>
        </p:spPr>
        <p:txBody>
          <a:bodyPr>
            <a:spAutoFit/>
          </a:bodyPr>
          <a:lstStyle/>
          <a:p>
            <a:r>
              <a:rPr lang="ru-RU" sz="2400" dirty="0"/>
              <a:t>Фокусник, выступающий в цирке, вынес из-за кулис 3 коробки с надписями (смотрите фотографию). Он заявил, что совсем скоро собравшиеся зрители увидят собачек, голубей и кроликов. Определите, из какого ящичка фокусник достанет кроликов, если нам известно, что каждая из надписей на коробках – неправда. </a:t>
            </a:r>
          </a:p>
        </p:txBody>
      </p:sp>
      <p:pic>
        <p:nvPicPr>
          <p:cNvPr id="3" name="Рисунок 2"/>
          <p:cNvPicPr>
            <a:picLocks noChangeAspect="1"/>
          </p:cNvPicPr>
          <p:nvPr/>
        </p:nvPicPr>
        <p:blipFill>
          <a:blip r:embed="rId2"/>
          <a:stretch>
            <a:fillRect/>
          </a:stretch>
        </p:blipFill>
        <p:spPr>
          <a:xfrm>
            <a:off x="7002198" y="201168"/>
            <a:ext cx="4969583" cy="4146804"/>
          </a:xfrm>
          <a:prstGeom prst="rect">
            <a:avLst/>
          </a:prstGeom>
        </p:spPr>
      </p:pic>
      <p:sp>
        <p:nvSpPr>
          <p:cNvPr id="4" name="Прямоугольник 3"/>
          <p:cNvSpPr/>
          <p:nvPr/>
        </p:nvSpPr>
        <p:spPr>
          <a:xfrm>
            <a:off x="527775" y="3730074"/>
            <a:ext cx="6096000" cy="2246769"/>
          </a:xfrm>
          <a:prstGeom prst="rect">
            <a:avLst/>
          </a:prstGeom>
        </p:spPr>
        <p:txBody>
          <a:bodyPr>
            <a:spAutoFit/>
          </a:bodyPr>
          <a:lstStyle/>
          <a:p>
            <a:r>
              <a:rPr lang="ru-RU" sz="2000" dirty="0"/>
              <a:t>Мы знаем, что фокусник пытается нас запутать, поэтому надпись «В первой коробке кролики» означает, что их там точно нет. Возле второй коробки находится надпись «Кролики». Это значит, что кролики точно не во втором ящике. У нас остается только один вариант. Получается, что кролики прячутся в коробке № 3.</a:t>
            </a:r>
          </a:p>
        </p:txBody>
      </p:sp>
    </p:spTree>
    <p:extLst>
      <p:ext uri="{BB962C8B-B14F-4D97-AF65-F5344CB8AC3E}">
        <p14:creationId xmlns:p14="http://schemas.microsoft.com/office/powerpoint/2010/main" val="20894484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920" y="156109"/>
            <a:ext cx="8382000" cy="2308324"/>
          </a:xfrm>
          <a:prstGeom prst="rect">
            <a:avLst/>
          </a:prstGeom>
        </p:spPr>
        <p:txBody>
          <a:bodyPr wrap="square">
            <a:spAutoFit/>
          </a:bodyPr>
          <a:lstStyle/>
          <a:p>
            <a:r>
              <a:rPr lang="ru-RU" sz="2400" dirty="0"/>
              <a:t>Бабушка, дедушка и их внучка живут в одном подъезде трехэтажного дома, но на разных этажах. Известно, что бабушка проживает выше дедушки, внучка не на третьем этаже, а дедушка на 1 на не на 3 этаже. Кто на каком этаже живет, если известно, что одно из утверждений – ложь. </a:t>
            </a:r>
          </a:p>
        </p:txBody>
      </p:sp>
      <p:pic>
        <p:nvPicPr>
          <p:cNvPr id="3" name="Рисунок 2"/>
          <p:cNvPicPr>
            <a:picLocks noChangeAspect="1"/>
          </p:cNvPicPr>
          <p:nvPr/>
        </p:nvPicPr>
        <p:blipFill>
          <a:blip r:embed="rId2"/>
          <a:stretch>
            <a:fillRect/>
          </a:stretch>
        </p:blipFill>
        <p:spPr>
          <a:xfrm>
            <a:off x="5650992" y="2265554"/>
            <a:ext cx="6340793" cy="4274692"/>
          </a:xfrm>
          <a:prstGeom prst="rect">
            <a:avLst/>
          </a:prstGeom>
        </p:spPr>
      </p:pic>
      <p:sp>
        <p:nvSpPr>
          <p:cNvPr id="4" name="Прямоугольник 3"/>
          <p:cNvSpPr/>
          <p:nvPr/>
        </p:nvSpPr>
        <p:spPr>
          <a:xfrm>
            <a:off x="313944" y="2921615"/>
            <a:ext cx="4843272" cy="2677656"/>
          </a:xfrm>
          <a:prstGeom prst="rect">
            <a:avLst/>
          </a:prstGeom>
        </p:spPr>
        <p:txBody>
          <a:bodyPr wrap="square">
            <a:spAutoFit/>
          </a:bodyPr>
          <a:lstStyle/>
          <a:p>
            <a:r>
              <a:rPr lang="ru-RU" sz="2800" dirty="0"/>
              <a:t>Утверждение, связанное с дедушкой является неправдивым. Дедушка живет на первом этаже, внучка на втором этаже, а бабушка – на третьем.</a:t>
            </a:r>
          </a:p>
        </p:txBody>
      </p:sp>
    </p:spTree>
    <p:extLst>
      <p:ext uri="{BB962C8B-B14F-4D97-AF65-F5344CB8AC3E}">
        <p14:creationId xmlns:p14="http://schemas.microsoft.com/office/powerpoint/2010/main" val="26838434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 grpId="0"/>
    </p:bld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40</TotalTime>
  <Words>1145</Words>
  <Application>Microsoft Office PowerPoint</Application>
  <PresentationFormat>Широкоэкранный</PresentationFormat>
  <Paragraphs>47</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Trebuchet MS</vt:lpstr>
      <vt:lpstr>Wingdings 3</vt:lpstr>
      <vt:lpstr>Грань</vt:lpstr>
      <vt:lpstr>Решение логических задач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логических задач</dc:title>
  <dc:creator>Ekaterina</dc:creator>
  <cp:lastModifiedBy>Ekaterina</cp:lastModifiedBy>
  <cp:revision>5</cp:revision>
  <dcterms:created xsi:type="dcterms:W3CDTF">2023-10-05T17:24:37Z</dcterms:created>
  <dcterms:modified xsi:type="dcterms:W3CDTF">2023-12-14T20:12:13Z</dcterms:modified>
</cp:coreProperties>
</file>