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57" r:id="rId4"/>
    <p:sldId id="265" r:id="rId5"/>
    <p:sldId id="258" r:id="rId6"/>
    <p:sldId id="259" r:id="rId7"/>
    <p:sldId id="260" r:id="rId8"/>
    <p:sldId id="261" r:id="rId9"/>
    <p:sldId id="268" r:id="rId10"/>
    <p:sldId id="269" r:id="rId11"/>
    <p:sldId id="271" r:id="rId12"/>
    <p:sldId id="272" r:id="rId13"/>
    <p:sldId id="270" r:id="rId14"/>
    <p:sldId id="262" r:id="rId15"/>
    <p:sldId id="266" r:id="rId16"/>
    <p:sldId id="267" r:id="rId17"/>
    <p:sldId id="274" r:id="rId18"/>
    <p:sldId id="278" r:id="rId19"/>
    <p:sldId id="275" r:id="rId20"/>
    <p:sldId id="276" r:id="rId21"/>
    <p:sldId id="279" r:id="rId22"/>
    <p:sldId id="277" r:id="rId23"/>
    <p:sldId id="273" r:id="rId24"/>
    <p:sldId id="281" r:id="rId25"/>
    <p:sldId id="282"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4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ED715A0-7CD1-4B75-9FA6-829ABFC34A87}" type="datetimeFigureOut">
              <a:rPr lang="ru-RU" smtClean="0"/>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260767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ED715A0-7CD1-4B75-9FA6-829ABFC34A87}" type="datetimeFigureOut">
              <a:rPr lang="ru-RU" smtClean="0"/>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2089139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ED715A0-7CD1-4B75-9FA6-829ABFC34A87}" type="datetimeFigureOut">
              <a:rPr lang="ru-RU" smtClean="0"/>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24424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ED715A0-7CD1-4B75-9FA6-829ABFC34A87}" type="datetimeFigureOut">
              <a:rPr lang="ru-RU" smtClean="0"/>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3361026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ED715A0-7CD1-4B75-9FA6-829ABFC34A87}" type="datetimeFigureOut">
              <a:rPr lang="ru-RU" smtClean="0"/>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468817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ED715A0-7CD1-4B75-9FA6-829ABFC34A87}" type="datetimeFigureOut">
              <a:rPr lang="ru-RU" smtClean="0"/>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491188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ED715A0-7CD1-4B75-9FA6-829ABFC34A87}" type="datetimeFigureOut">
              <a:rPr lang="ru-RU" smtClean="0"/>
              <a:t>14.12.2023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1055219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ED715A0-7CD1-4B75-9FA6-829ABFC34A87}" type="datetimeFigureOut">
              <a:rPr lang="ru-RU" smtClean="0"/>
              <a:t>14.12.2023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1056325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D715A0-7CD1-4B75-9FA6-829ABFC34A87}" type="datetimeFigureOut">
              <a:rPr lang="ru-RU" smtClean="0"/>
              <a:t>14.12.2023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2597308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ED715A0-7CD1-4B75-9FA6-829ABFC34A87}" type="datetimeFigureOut">
              <a:rPr lang="ru-RU" smtClean="0"/>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345214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ED715A0-7CD1-4B75-9FA6-829ABFC34A87}" type="datetimeFigureOut">
              <a:rPr lang="ru-RU" smtClean="0"/>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ED842F-B1D5-43E3-A5BE-49B057B8D3F8}" type="slidenum">
              <a:rPr lang="ru-RU" smtClean="0"/>
              <a:t>‹#›</a:t>
            </a:fld>
            <a:endParaRPr lang="ru-RU"/>
          </a:p>
        </p:txBody>
      </p:sp>
    </p:spTree>
    <p:extLst>
      <p:ext uri="{BB962C8B-B14F-4D97-AF65-F5344CB8AC3E}">
        <p14:creationId xmlns:p14="http://schemas.microsoft.com/office/powerpoint/2010/main" val="3075937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D715A0-7CD1-4B75-9FA6-829ABFC34A87}" type="datetimeFigureOut">
              <a:rPr lang="ru-RU" smtClean="0"/>
              <a:t>14.12.2023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ED842F-B1D5-43E3-A5BE-49B057B8D3F8}" type="slidenum">
              <a:rPr lang="ru-RU" smtClean="0"/>
              <a:t>‹#›</a:t>
            </a:fld>
            <a:endParaRPr lang="ru-RU"/>
          </a:p>
        </p:txBody>
      </p:sp>
    </p:spTree>
    <p:extLst>
      <p:ext uri="{BB962C8B-B14F-4D97-AF65-F5344CB8AC3E}">
        <p14:creationId xmlns:p14="http://schemas.microsoft.com/office/powerpoint/2010/main" val="4233500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ru.wiktionary.org/wiki/%D1%81%D0%BF%D0%B5%D0%BB%D0%B5%D0%BE%D0%BB%D0%BE%D0%B3"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kidwelcome.ru/pochemuchka/pochemu-izvergajutsja-vulkany"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dolzhenznat.ru/zemlya/peshhery" TargetMode="External"/><Relationship Id="rId1" Type="http://schemas.openxmlformats.org/officeDocument/2006/relationships/slideLayout" Target="../slideLayouts/slideLayout2.xml"/><Relationship Id="rId4" Type="http://schemas.microsoft.com/office/2007/relationships/hdphoto" Target="../media/hdphoto6.wdp"/></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prirodatop.ru/geologicheskie-yavleniya/chem-stalaktit-stalagmit-otlichayutsya"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jpe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prirodatop.ru/geologicheskie-yavleniya/chem-stalaktit-stalagmit-otlichayutsya"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crimeanblog.blogspot.com/2007/04/blog-post_21.html"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prirodatop.ru/geologicheskie-yavleniya/chem-stalaktit-stalagmit-otlichayutsya"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crimeanblog.blogspot.com/2010/08/buzluk-karabi.html" TargetMode="External"/><Relationship Id="rId2" Type="http://schemas.openxmlformats.org/officeDocument/2006/relationships/hyperlink" Target="https://crimeanblog.blogspot.com/2011/09/petr-pallas.html" TargetMode="Externa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hyperlink" Target="https://crimeanblog.blogspot.com/2007/04/blog-post_21.html"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howdoright.ru/interesnye-fakty-o-peshherakh/" TargetMode="External"/><Relationship Id="rId2" Type="http://schemas.openxmlformats.org/officeDocument/2006/relationships/hyperlink" Target="https://obshe.net/posts/id2327.html" TargetMode="Externa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hyperlink" Target="https://yandex.ru/video/preview/781706162056049839"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znachenie-slova.ru/%D0%B1%D0%B5%D0%B7%D0%BE%D0%BF%D0%B0%D1%81%D0%BD%D0%BE"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znachenie-slova.ru/%D0%BD%D0%B0%D1%80%D1%83%D0%B6%D1%83" TargetMode="External"/><Relationship Id="rId1" Type="http://schemas.openxmlformats.org/officeDocument/2006/relationships/slideLayout" Target="../slideLayouts/slideLayout2.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ru.wikipedia.org/wiki/%D0%AD%D0%BA%D0%BE%D1%81%D0%B8%D1%81%D1%82%D0%B5%D0%BC%D0%B0" TargetMode="External"/><Relationship Id="rId3" Type="http://schemas.openxmlformats.org/officeDocument/2006/relationships/hyperlink" Target="https://ru.wikipedia.org/wiki/%D0%9F%D0%B5%D1%89%D0%B5%D1%80%D0%B0" TargetMode="External"/><Relationship Id="rId7" Type="http://schemas.openxmlformats.org/officeDocument/2006/relationships/hyperlink" Target="https://ru.wikipedia.org/wiki/%D0%93%D0%BE%D1%80%D0%BD%D1%8B%D0%B5_%D0%BF%D0%BE%D1%80%D0%BE%D0%B4%D1%8B" TargetMode="External"/><Relationship Id="rId2" Type="http://schemas.openxmlformats.org/officeDocument/2006/relationships/hyperlink" Target="https://ru.wikipedia.org/wiki/%D0%93%D1%80%D0%B5%D1%87%D0%B5%D1%81%D0%BA%D0%B8%D0%B9_%D1%8F%D0%B7%D1%8B%D0%BA" TargetMode="External"/><Relationship Id="rId1" Type="http://schemas.openxmlformats.org/officeDocument/2006/relationships/slideLayout" Target="../slideLayouts/slideLayout2.xml"/><Relationship Id="rId6" Type="http://schemas.openxmlformats.org/officeDocument/2006/relationships/hyperlink" Target="https://ru.wikipedia.org/wiki/%D0%9F%D0%BE%D0%B4%D0%B7%D0%B5%D0%BC%D0%BD%D1%8B%D0%B5_%D0%B2%D0%BE%D0%B4%D1%8B" TargetMode="External"/><Relationship Id="rId11" Type="http://schemas.microsoft.com/office/2007/relationships/hdphoto" Target="../media/hdphoto1.wdp"/><Relationship Id="rId5" Type="http://schemas.openxmlformats.org/officeDocument/2006/relationships/hyperlink" Target="https://ru.wikipedia.org/wiki/%D0%9C%D0%B8%D0%BD%D0%B5%D1%80%D0%B0%D0%BB" TargetMode="External"/><Relationship Id="rId10" Type="http://schemas.openxmlformats.org/officeDocument/2006/relationships/image" Target="../media/image2.png"/><Relationship Id="rId4" Type="http://schemas.openxmlformats.org/officeDocument/2006/relationships/hyperlink" Target="https://ru.wikipedia.org/wiki/%D0%93%D0%B5%D0%BE%D0%BC%D0%BE%D1%80%D1%84%D0%BE%D0%BB%D0%BE%D0%B3%D0%B8%D1%8F" TargetMode="External"/><Relationship Id="rId9" Type="http://schemas.openxmlformats.org/officeDocument/2006/relationships/hyperlink" Target="https://ru.wikipedia.org/wik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Что такое пещер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648"/>
            <a:ext cx="9144000" cy="610209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p:txBody>
          <a:bodyPr/>
          <a:lstStyle/>
          <a:p>
            <a:r>
              <a:rPr lang="ru-RU" b="1" dirty="0">
                <a:solidFill>
                  <a:srgbClr val="FF0000"/>
                </a:solidFill>
              </a:rPr>
              <a:t>Загадочный мир пещер</a:t>
            </a:r>
          </a:p>
        </p:txBody>
      </p:sp>
      <p:sp>
        <p:nvSpPr>
          <p:cNvPr id="3" name="Подзаголовок 2"/>
          <p:cNvSpPr>
            <a:spLocks noGrp="1"/>
          </p:cNvSpPr>
          <p:nvPr>
            <p:ph type="subTitle" idx="1"/>
          </p:nvPr>
        </p:nvSpPr>
        <p:spPr/>
        <p:txBody>
          <a:bodyPr/>
          <a:lstStyle/>
          <a:p>
            <a:r>
              <a:rPr lang="ru-RU" b="1" dirty="0" smtClean="0">
                <a:solidFill>
                  <a:schemeClr val="bg1">
                    <a:lumMod val="95000"/>
                  </a:schemeClr>
                </a:solidFill>
              </a:rPr>
              <a:t>3 класс </a:t>
            </a:r>
          </a:p>
          <a:p>
            <a:r>
              <a:rPr lang="ru-RU" b="1" dirty="0">
                <a:solidFill>
                  <a:schemeClr val="bg1">
                    <a:lumMod val="95000"/>
                  </a:schemeClr>
                </a:solidFill>
              </a:rPr>
              <a:t>по программе</a:t>
            </a:r>
            <a:endParaRPr lang="ru-RU" dirty="0">
              <a:solidFill>
                <a:schemeClr val="bg1">
                  <a:lumMod val="95000"/>
                </a:schemeClr>
              </a:solidFill>
            </a:endParaRPr>
          </a:p>
          <a:p>
            <a:r>
              <a:rPr lang="ru-RU" b="1" dirty="0">
                <a:solidFill>
                  <a:schemeClr val="bg1">
                    <a:lumMod val="95000"/>
                  </a:schemeClr>
                </a:solidFill>
              </a:rPr>
              <a:t>Л.Г Савенковой, Е.А. </a:t>
            </a:r>
            <a:r>
              <a:rPr lang="ru-RU" b="1" dirty="0" err="1">
                <a:solidFill>
                  <a:schemeClr val="bg1">
                    <a:lumMod val="95000"/>
                  </a:schemeClr>
                </a:solidFill>
              </a:rPr>
              <a:t>Ермолинской</a:t>
            </a:r>
            <a:endParaRPr lang="ru-RU" b="1" dirty="0">
              <a:solidFill>
                <a:schemeClr val="bg1">
                  <a:lumMod val="95000"/>
                </a:schemeClr>
              </a:solidFill>
            </a:endParaRPr>
          </a:p>
        </p:txBody>
      </p:sp>
    </p:spTree>
    <p:extLst>
      <p:ext uri="{BB962C8B-B14F-4D97-AF65-F5344CB8AC3E}">
        <p14:creationId xmlns:p14="http://schemas.microsoft.com/office/powerpoint/2010/main" val="533759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err="1" smtClean="0">
                <a:solidFill>
                  <a:srgbClr val="FF0000"/>
                </a:solidFill>
                <a:hlinkClick r:id="rId2"/>
              </a:rPr>
              <a:t>Спелео́лог</a:t>
            </a:r>
            <a:r>
              <a:rPr lang="ru-RU" b="1" dirty="0" smtClean="0">
                <a:solidFill>
                  <a:srgbClr val="FF0000"/>
                </a:solidFill>
              </a:rPr>
              <a:t/>
            </a:r>
            <a:br>
              <a:rPr lang="ru-RU" b="1" dirty="0" smtClean="0">
                <a:solidFill>
                  <a:srgbClr val="FF0000"/>
                </a:solidFill>
              </a:rPr>
            </a:br>
            <a:endParaRPr lang="ru-RU" dirty="0">
              <a:solidFill>
                <a:srgbClr val="FF0000"/>
              </a:solidFill>
            </a:endParaRPr>
          </a:p>
        </p:txBody>
      </p:sp>
      <p:sp>
        <p:nvSpPr>
          <p:cNvPr id="3" name="Объект 2"/>
          <p:cNvSpPr>
            <a:spLocks noGrp="1"/>
          </p:cNvSpPr>
          <p:nvPr>
            <p:ph idx="1"/>
          </p:nvPr>
        </p:nvSpPr>
        <p:spPr/>
        <p:txBody>
          <a:bodyPr>
            <a:normAutofit fontScale="92500"/>
          </a:bodyPr>
          <a:lstStyle/>
          <a:p>
            <a:r>
              <a:rPr lang="ru-RU" b="1" dirty="0" err="1" smtClean="0">
                <a:hlinkClick r:id="rId2"/>
              </a:rPr>
              <a:t>Спелео́лог</a:t>
            </a:r>
            <a:r>
              <a:rPr lang="ru-RU" b="1" dirty="0" smtClean="0"/>
              <a:t> </a:t>
            </a:r>
            <a:r>
              <a:rPr lang="ru-RU" dirty="0" smtClean="0"/>
              <a:t>это специалист </a:t>
            </a:r>
            <a:r>
              <a:rPr lang="ru-RU" dirty="0"/>
              <a:t>в области спелеологии; человек, изучающий естественные подземные </a:t>
            </a:r>
            <a:r>
              <a:rPr lang="ru-RU" dirty="0" err="1" smtClean="0"/>
              <a:t>пещ</a:t>
            </a:r>
            <a:endParaRPr lang="ru-RU" dirty="0" smtClean="0"/>
          </a:p>
          <a:p>
            <a:pPr fontAlgn="base"/>
            <a:r>
              <a:rPr lang="ru-RU" dirty="0"/>
              <a:t>Профессия помогает изучить состояние Земли в древние времена, оценить возможность прокладки коммуникаций и т. д.</a:t>
            </a:r>
          </a:p>
          <a:p>
            <a:pPr fontAlgn="base"/>
            <a:r>
              <a:rPr lang="ru-RU" b="1" dirty="0"/>
              <a:t>Специальность подразумевает знания нескольких наук</a:t>
            </a:r>
            <a:r>
              <a:rPr lang="ru-RU" dirty="0"/>
              <a:t>, например, минералогию, географию, гидрогеологию и т. д</a:t>
            </a:r>
            <a:r>
              <a:rPr lang="ru-RU" dirty="0" smtClean="0"/>
              <a:t>.</a:t>
            </a:r>
            <a:endParaRPr lang="ru-RU" dirty="0"/>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209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343078"/>
            <a:ext cx="9144000" cy="6082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sovyatka.ru/800/600/https/img-fotki.yandex.ru/get/6440/93425011.d/0_9afd7_15bef989_XL.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7197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70647" y="0"/>
            <a:ext cx="737411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sovyatka.ru/800/600/https/img-fotki.yandex.ru/get/6440/93425011.d/0_9afd7_15bef989_XL.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069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Особенности профессии спелеолога</a:t>
            </a:r>
            <a:r>
              <a:rPr lang="ru-RU" b="1" dirty="0"/>
              <a:t/>
            </a:r>
            <a:br>
              <a:rPr lang="ru-RU" b="1" dirty="0"/>
            </a:br>
            <a:endParaRPr lang="ru-RU" dirty="0"/>
          </a:p>
        </p:txBody>
      </p:sp>
      <p:sp>
        <p:nvSpPr>
          <p:cNvPr id="3" name="Объект 2"/>
          <p:cNvSpPr>
            <a:spLocks noGrp="1"/>
          </p:cNvSpPr>
          <p:nvPr>
            <p:ph idx="1"/>
          </p:nvPr>
        </p:nvSpPr>
        <p:spPr/>
        <p:txBody>
          <a:bodyPr>
            <a:normAutofit fontScale="92500" lnSpcReduction="20000"/>
          </a:bodyPr>
          <a:lstStyle/>
          <a:p>
            <a:pPr fontAlgn="base"/>
            <a:r>
              <a:rPr lang="ru-RU" dirty="0"/>
              <a:t>Исследования спелеологов используются историками, геологами, антропологами и другими представителями наук. В область исследования этого специалиста входят не только пещеры, но и подземные реки, озера и даже ледники.</a:t>
            </a:r>
          </a:p>
          <a:p>
            <a:pPr fontAlgn="base"/>
            <a:r>
              <a:rPr lang="ru-RU" dirty="0"/>
              <a:t>Спелеологи изучают природные подземелья, а, например, </a:t>
            </a:r>
            <a:r>
              <a:rPr lang="ru-RU" dirty="0" err="1"/>
              <a:t>спелестологи</a:t>
            </a:r>
            <a:r>
              <a:rPr lang="ru-RU" dirty="0"/>
              <a:t> изучают современные подземные сооружения, к которым могут относиться городские коммуникации, заброшенные шахты и т. д.</a:t>
            </a:r>
          </a:p>
        </p:txBody>
      </p:sp>
      <p:pic>
        <p:nvPicPr>
          <p:cNvPr id="4" name="Picture 4" descr="https://sovyatka.ru/800/600/https/img-fotki.yandex.ru/get/6440/93425011.d/0_9afd7_15bef989_XL.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844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Виды пещер:</a:t>
            </a:r>
            <a:endParaRPr lang="ru-RU" b="1" dirty="0">
              <a:solidFill>
                <a:srgbClr val="FF0000"/>
              </a:solidFill>
            </a:endParaRPr>
          </a:p>
        </p:txBody>
      </p:sp>
      <p:sp>
        <p:nvSpPr>
          <p:cNvPr id="3" name="Объект 2"/>
          <p:cNvSpPr>
            <a:spLocks noGrp="1"/>
          </p:cNvSpPr>
          <p:nvPr>
            <p:ph idx="1"/>
          </p:nvPr>
        </p:nvSpPr>
        <p:spPr/>
        <p:txBody>
          <a:bodyPr/>
          <a:lstStyle/>
          <a:p>
            <a:r>
              <a:rPr lang="ru-RU" dirty="0"/>
              <a:t>Пещеры бывают разные. Одни вымывает дождевая вода, просачивающаяся сквозь трещины в земле, другие проделывают подземные </a:t>
            </a:r>
            <a:r>
              <a:rPr lang="ru-RU" dirty="0">
                <a:hlinkClick r:id="rId2"/>
              </a:rPr>
              <a:t>потоки лавы</a:t>
            </a:r>
            <a:r>
              <a:rPr lang="ru-RU" dirty="0"/>
              <a:t>. Есть пещеры, выбитые в скалистых берегах морскими волнами или размытые водой в ледниках. Наконец, пещеру могут выдолбить в горных породах струи песка, которые несет ветер.</a:t>
            </a:r>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9743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85000" lnSpcReduction="10000"/>
          </a:bodyPr>
          <a:lstStyle/>
          <a:p>
            <a:endParaRPr lang="ru-RU" dirty="0" smtClean="0"/>
          </a:p>
          <a:p>
            <a:r>
              <a:rPr lang="ru-RU" dirty="0" smtClean="0"/>
              <a:t>В пещеры не проникает солнечный свет, но там живут растения и животные, которые приспособились к полной темноте. Самые известные и многочисленные жители — это летучие мыши, которые прекрасно ориентируются даже в самых узких лабиринтах благодаря </a:t>
            </a:r>
            <a:r>
              <a:rPr lang="ru-RU" dirty="0" err="1" smtClean="0"/>
              <a:t>эхолокации</a:t>
            </a:r>
            <a:r>
              <a:rPr lang="ru-RU" dirty="0" smtClean="0"/>
              <a:t>. Кроме летучих мышей, в пещерах обитает несколько видов насекомых, пауки, раки, креветки, саламандры и рыбы.</a:t>
            </a:r>
            <a:endParaRPr lang="ru-RU" dirty="0"/>
          </a:p>
          <a:p>
            <a:r>
              <a:rPr lang="ru-RU" dirty="0" smtClean="0"/>
              <a:t>Источник: </a:t>
            </a:r>
            <a:r>
              <a:rPr lang="ru-RU" dirty="0" smtClean="0">
                <a:hlinkClick r:id="rId2"/>
              </a:rPr>
              <a:t>https://dolzhenznat.ru/zemlya/peshhery</a:t>
            </a:r>
            <a:endParaRPr lang="ru-RU" dirty="0" smtClean="0"/>
          </a:p>
          <a:p>
            <a:endParaRPr lang="ru-RU" dirty="0"/>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275856" y="-1"/>
            <a:ext cx="2016223" cy="2016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1946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Что такое сталактиты и сталагмиты?</a:t>
            </a:r>
            <a:br>
              <a:rPr lang="ru-RU" b="1" dirty="0" smtClean="0">
                <a:solidFill>
                  <a:srgbClr val="FF0000"/>
                </a:solidFill>
              </a:rPr>
            </a:br>
            <a:endParaRPr lang="ru-RU" dirty="0">
              <a:solidFill>
                <a:srgbClr val="FF0000"/>
              </a:solidFill>
            </a:endParaRPr>
          </a:p>
        </p:txBody>
      </p:sp>
      <p:sp>
        <p:nvSpPr>
          <p:cNvPr id="3" name="Объект 2"/>
          <p:cNvSpPr>
            <a:spLocks noGrp="1"/>
          </p:cNvSpPr>
          <p:nvPr>
            <p:ph idx="1"/>
          </p:nvPr>
        </p:nvSpPr>
        <p:spPr/>
        <p:txBody>
          <a:bodyPr>
            <a:normAutofit fontScale="70000" lnSpcReduction="20000"/>
          </a:bodyPr>
          <a:lstStyle/>
          <a:p>
            <a:r>
              <a:rPr lang="ru-RU" dirty="0" smtClean="0"/>
              <a:t>Пещеры бывают разных размеров. В самой маленькой с трудом помещается ребенок, а некоторые длинные системы пещер имеют протяженность в сотни километров. Внутри некоторых пещер сверху свисают сосульки самых причудливых форм. Это — сталактиты. Вода, которая капает с потолка пещеры, содержит в себе много соли, частички которой постепенно нарастают друг на друга, образуя сталактит, похожий на сосульку. Такие же сосульки, только покрупнее, можно наблюдать на дне пещеры, их называют сталагмиты. Сталагмиты образуются из солей воды, которая стекает со сталактитов. Иногда сталактиты и сталагмиты соединяются, образуя в пещере колонну.</a:t>
            </a:r>
          </a:p>
          <a:p>
            <a:endParaRPr lang="ru-RU" dirty="0"/>
          </a:p>
          <a:p>
            <a:r>
              <a:rPr lang="ru-RU" dirty="0" smtClean="0"/>
              <a:t>Источник: https://dolzhenznat.ru/zemlya/peshhery</a:t>
            </a:r>
            <a:endParaRPr lang="ru-RU" dirty="0"/>
          </a:p>
        </p:txBody>
      </p:sp>
      <p:pic>
        <p:nvPicPr>
          <p:cNvPr id="4" name="Picture 4" descr="https://sovyatka.ru/800/600/https/img-fotki.yandex.ru/get/6440/93425011.d/0_9afd7_15bef989_XL.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0233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b="1" dirty="0" smtClean="0">
                <a:solidFill>
                  <a:srgbClr val="FF0000"/>
                </a:solidFill>
              </a:rPr>
              <a:t>Чем </a:t>
            </a:r>
            <a:r>
              <a:rPr lang="ru-RU" b="1" dirty="0">
                <a:solidFill>
                  <a:srgbClr val="FF0000"/>
                </a:solidFill>
              </a:rPr>
              <a:t>отличается сталактит и </a:t>
            </a:r>
            <a:r>
              <a:rPr lang="ru-RU" b="1" dirty="0" smtClean="0">
                <a:solidFill>
                  <a:srgbClr val="FF0000"/>
                </a:solidFill>
              </a:rPr>
              <a:t>сталагмит ?</a:t>
            </a:r>
            <a:r>
              <a:rPr lang="ru-RU" b="1" dirty="0">
                <a:solidFill>
                  <a:srgbClr val="FF0000"/>
                </a:solidFill>
              </a:rPr>
              <a:t/>
            </a:r>
            <a:br>
              <a:rPr lang="ru-RU" b="1" dirty="0">
                <a:solidFill>
                  <a:srgbClr val="FF0000"/>
                </a:solidFill>
              </a:rPr>
            </a:br>
            <a:endParaRPr lang="ru-RU" b="1" dirty="0">
              <a:solidFill>
                <a:srgbClr val="FF0000"/>
              </a:solidFill>
            </a:endParaRPr>
          </a:p>
        </p:txBody>
      </p:sp>
      <p:sp>
        <p:nvSpPr>
          <p:cNvPr id="3" name="Объект 2"/>
          <p:cNvSpPr>
            <a:spLocks noGrp="1"/>
          </p:cNvSpPr>
          <p:nvPr>
            <p:ph idx="1"/>
          </p:nvPr>
        </p:nvSpPr>
        <p:spPr/>
        <p:txBody>
          <a:bodyPr/>
          <a:lstStyle/>
          <a:p>
            <a:r>
              <a:rPr lang="ru-RU" dirty="0"/>
              <a:t>Стоит начать с того, что основное различие между вышеуказанными природными образованиями – это то, что сталактиты растут с потолка пещеры, а сталагмиты растут с пола пещеры</a:t>
            </a:r>
            <a:r>
              <a:rPr lang="ru-RU" dirty="0" smtClean="0"/>
              <a:t>.</a:t>
            </a:r>
          </a:p>
          <a:p>
            <a:r>
              <a:rPr lang="en-US" dirty="0" smtClean="0">
                <a:hlinkClick r:id="rId2"/>
              </a:rPr>
              <a:t>https://prirodatop.ru/geologicheskie-yavleniya/chem-stalaktit-stalagmit-otlichayutsya</a:t>
            </a:r>
            <a:endParaRPr lang="ru-RU" dirty="0" smtClean="0"/>
          </a:p>
          <a:p>
            <a:endParaRPr lang="ru-RU" dirty="0" smtClean="0"/>
          </a:p>
          <a:p>
            <a:endParaRPr lang="ru-RU" dirty="0"/>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7249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098" name="Picture 2" descr="Сталактиты и сталагмиты"/>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4988" y="332656"/>
            <a:ext cx="9129012" cy="62988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sovyatka.ru/800/600/https/img-fotki.yandex.ru/get/6440/93425011.d/0_9afd7_15bef989_XL.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9052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Что такое </a:t>
            </a:r>
            <a:r>
              <a:rPr lang="ru-RU" b="1" dirty="0" smtClean="0">
                <a:solidFill>
                  <a:srgbClr val="FF0000"/>
                </a:solidFill>
              </a:rPr>
              <a:t>сталактит ?</a:t>
            </a:r>
            <a:r>
              <a:rPr lang="ru-RU" b="1" dirty="0">
                <a:solidFill>
                  <a:srgbClr val="FF0000"/>
                </a:solidFill>
              </a:rPr>
              <a:t/>
            </a:r>
            <a:br>
              <a:rPr lang="ru-RU" b="1" dirty="0">
                <a:solidFill>
                  <a:srgbClr val="FF0000"/>
                </a:solidFill>
              </a:rPr>
            </a:br>
            <a:endParaRPr lang="ru-RU" b="1" dirty="0">
              <a:solidFill>
                <a:srgbClr val="FF0000"/>
              </a:solidFill>
            </a:endParaRPr>
          </a:p>
        </p:txBody>
      </p:sp>
      <p:sp>
        <p:nvSpPr>
          <p:cNvPr id="3" name="Объект 2"/>
          <p:cNvSpPr>
            <a:spLocks noGrp="1"/>
          </p:cNvSpPr>
          <p:nvPr>
            <p:ph idx="1"/>
          </p:nvPr>
        </p:nvSpPr>
        <p:spPr/>
        <p:txBody>
          <a:bodyPr>
            <a:normAutofit fontScale="47500" lnSpcReduction="20000"/>
          </a:bodyPr>
          <a:lstStyle/>
          <a:p>
            <a:r>
              <a:rPr lang="ru-RU" dirty="0"/>
              <a:t>Сталактит по сути – природное образование, образующееся в результате так называемого процесса натекания, напоминает образование сосульки. Классифицируется как легкоплавкое полезное ископаемое, формирующееся благодаря осаждению различных растворимых пород. В основном такая форма происходит в известняковых пещерах, но не все сталактиты рождаются одинаковым способом. Вся штука в том, что для образования сталактита требуется выступающий край на потолке, откуда начинает капать вода с растворенными в ней минералами, а именно бикарбоната кальция. В результате взаимодействия с обычным воздухом начинается выпадение осадка – карбоната кальция, и формируется такое необычное природное образование. Характерно то, что у сталактитов острый конец и растут они с потолка к полу.</a:t>
            </a:r>
          </a:p>
          <a:p>
            <a:r>
              <a:rPr lang="ru-RU" dirty="0"/>
              <a:t>В качестве разновидностей по способу образования различают лавовые сталактиты, образующиеся в лавовых трубах, в результате стекания лавы со стен пещеры во время прохождения лавового потока и быстрого застывания. Но если лавовый сталактит повредить, то он не вырастет заново. Ледяные сталактиты, то есть обычная сосулька, возникающая при температуре ниже нуля, когда стекающая вода замерзает. Образуется быстро, при наличии воды и низкой температуры постоянно растет. Различают так же бетонные сталактиты, образование которых происходит в результате выпадения осадка в виде карбоната кальция на поверхности бетонной поверхности. Это происходит на воздухе, при наличии воды, но компоненты для этой химической реакции берутся из смеси, послужившей основой для бетонной конструкции</a:t>
            </a:r>
            <a:r>
              <a:rPr lang="ru-RU" dirty="0" smtClean="0"/>
              <a:t>.</a:t>
            </a:r>
          </a:p>
          <a:p>
            <a:endParaRPr lang="ru-RU" dirty="0" smtClean="0"/>
          </a:p>
          <a:p>
            <a:r>
              <a:rPr lang="en-US" dirty="0" smtClean="0">
                <a:hlinkClick r:id="rId2"/>
              </a:rPr>
              <a:t>https://prirodatop.ru/geologicheskie-yavleniya/chem-stalaktit-stalagmit-otlichayutsya</a:t>
            </a:r>
            <a:endParaRPr lang="ru-RU" dirty="0" smtClean="0"/>
          </a:p>
          <a:p>
            <a:endParaRPr lang="ru-RU" dirty="0"/>
          </a:p>
          <a:p>
            <a:endParaRPr lang="ru-RU" dirty="0"/>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169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Пещеры</a:t>
            </a:r>
            <a:endParaRPr lang="ru-RU" dirty="0"/>
          </a:p>
        </p:txBody>
      </p:sp>
      <p:sp>
        <p:nvSpPr>
          <p:cNvPr id="3" name="Объект 2"/>
          <p:cNvSpPr>
            <a:spLocks noGrp="1"/>
          </p:cNvSpPr>
          <p:nvPr>
            <p:ph idx="1"/>
          </p:nvPr>
        </p:nvSpPr>
        <p:spPr/>
        <p:txBody>
          <a:bodyPr>
            <a:normAutofit fontScale="85000" lnSpcReduction="10000"/>
          </a:bodyPr>
          <a:lstStyle/>
          <a:p>
            <a:r>
              <a:rPr lang="ru-RU" dirty="0"/>
              <a:t>Пещеры справедливо называют колыбелью человечества. Первобытные люди-троглодиты еще не умели строить жилища, укрываясь от ветра и холода в пещерах. Они и были первыми "открывателями" природных подземелий. Дошедшие до нас памятники материальной и зарождающейся духовной культуры неандертальцев и кроманьонцев (100-70 тыс. лет до н. э.) связаны в основном с пещерами</a:t>
            </a:r>
            <a:r>
              <a:rPr lang="ru-RU" dirty="0" smtClean="0"/>
              <a:t>.</a:t>
            </a:r>
          </a:p>
          <a:p>
            <a:r>
              <a:rPr lang="en-US" dirty="0" smtClean="0">
                <a:hlinkClick r:id="rId2"/>
              </a:rPr>
              <a:t>https://crimeanblog.blogspot.com/2007/04/blog-post_21.html</a:t>
            </a:r>
            <a:endParaRPr lang="ru-RU" dirty="0" smtClean="0"/>
          </a:p>
          <a:p>
            <a:endParaRPr lang="ru-RU" dirty="0"/>
          </a:p>
        </p:txBody>
      </p:sp>
      <p:pic>
        <p:nvPicPr>
          <p:cNvPr id="7172"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898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Как образуются </a:t>
            </a:r>
            <a:r>
              <a:rPr lang="ru-RU" b="1" dirty="0" smtClean="0">
                <a:solidFill>
                  <a:srgbClr val="FF0000"/>
                </a:solidFill>
              </a:rPr>
              <a:t>сталагмиты ?</a:t>
            </a:r>
            <a:r>
              <a:rPr lang="ru-RU" b="1" dirty="0">
                <a:solidFill>
                  <a:srgbClr val="FF0000"/>
                </a:solidFill>
              </a:rPr>
              <a:t/>
            </a:r>
            <a:br>
              <a:rPr lang="ru-RU" b="1" dirty="0">
                <a:solidFill>
                  <a:srgbClr val="FF0000"/>
                </a:solidFill>
              </a:rPr>
            </a:br>
            <a:endParaRPr lang="ru-RU" b="1" dirty="0">
              <a:solidFill>
                <a:srgbClr val="FF0000"/>
              </a:solidFill>
            </a:endParaRPr>
          </a:p>
        </p:txBody>
      </p:sp>
      <p:sp>
        <p:nvSpPr>
          <p:cNvPr id="3" name="Объект 2"/>
          <p:cNvSpPr>
            <a:spLocks noGrp="1"/>
          </p:cNvSpPr>
          <p:nvPr>
            <p:ph idx="1"/>
          </p:nvPr>
        </p:nvSpPr>
        <p:spPr/>
        <p:txBody>
          <a:bodyPr>
            <a:normAutofit fontScale="62500" lnSpcReduction="20000"/>
          </a:bodyPr>
          <a:lstStyle/>
          <a:p>
            <a:r>
              <a:rPr lang="ru-RU" dirty="0"/>
              <a:t>Сталагмит – такое же природное образование, которое растет из пола и поднимается к потолку, имеет тупой конец.</a:t>
            </a:r>
          </a:p>
          <a:p>
            <a:r>
              <a:rPr lang="ru-RU" dirty="0" smtClean="0"/>
              <a:t>Интересно </a:t>
            </a:r>
            <a:r>
              <a:rPr lang="ru-RU" dirty="0"/>
              <a:t>то, что в образовании сталагмита участвует сталактит. Это происходит в результате падения на пол водных потоков в виде капель, с растворенными в них минералами. Поэтому по своему составу сталактиты и сталагмиты схожи. Но не все так просто. Для образования сталагмитов требуется определенные условия, а именно — преобладание давления углекислого газа, растворенного в воде над окружающим давлением. Если вы увидели сталагмит, лучше не трогайте его руками, легко можете повредить поверхностный слой и прекратить рост этого удивительного образования</a:t>
            </a:r>
            <a:r>
              <a:rPr lang="ru-RU" dirty="0" smtClean="0"/>
              <a:t>.</a:t>
            </a:r>
          </a:p>
          <a:p>
            <a:pPr algn="ctr"/>
            <a:r>
              <a:rPr lang="ru-RU" b="1" dirty="0" err="1"/>
              <a:t>Сталогнат</a:t>
            </a:r>
            <a:r>
              <a:rPr lang="ru-RU" b="1" dirty="0"/>
              <a:t> — соединение сталактита и сталагмита</a:t>
            </a:r>
          </a:p>
          <a:p>
            <a:r>
              <a:rPr lang="ru-RU" dirty="0"/>
              <a:t>Когда сталактит и сталагмит встречаются друг с другом, образуется колонна, которая называется </a:t>
            </a:r>
            <a:r>
              <a:rPr lang="ru-RU" dirty="0" err="1"/>
              <a:t>сталагнат</a:t>
            </a:r>
            <a:r>
              <a:rPr lang="ru-RU" dirty="0" smtClean="0"/>
              <a:t>.</a:t>
            </a:r>
          </a:p>
          <a:p>
            <a:r>
              <a:rPr lang="en-US" dirty="0" smtClean="0">
                <a:hlinkClick r:id="rId2"/>
              </a:rPr>
              <a:t>https://prirodatop.ru/geologicheskie-yavleniya/chem-stalaktit-stalagmit-otlichayutsya</a:t>
            </a:r>
            <a:endParaRPr lang="ru-RU" dirty="0" smtClean="0"/>
          </a:p>
          <a:p>
            <a:endParaRPr lang="ru-RU" dirty="0"/>
          </a:p>
          <a:p>
            <a:endParaRPr lang="ru-RU" dirty="0"/>
          </a:p>
          <a:p>
            <a:endParaRPr lang="ru-RU" dirty="0"/>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7523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2" name="Picture 2"/>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260648"/>
            <a:ext cx="9144000" cy="6063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sovyatka.ru/800/600/https/img-fotki.yandex.ru/get/6440/93425011.d/0_9afd7_15bef989_XL.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1490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Образование карстовых </a:t>
            </a:r>
            <a:r>
              <a:rPr lang="ru-RU" b="1" dirty="0" smtClean="0">
                <a:solidFill>
                  <a:srgbClr val="FF0000"/>
                </a:solidFill>
              </a:rPr>
              <a:t>пещер ?</a:t>
            </a:r>
            <a:r>
              <a:rPr lang="ru-RU" dirty="0"/>
              <a:t/>
            </a:r>
            <a:br>
              <a:rPr lang="ru-RU" dirty="0"/>
            </a:br>
            <a:endParaRPr lang="ru-RU" dirty="0"/>
          </a:p>
        </p:txBody>
      </p:sp>
      <p:sp>
        <p:nvSpPr>
          <p:cNvPr id="3" name="Объект 2"/>
          <p:cNvSpPr>
            <a:spLocks noGrp="1"/>
          </p:cNvSpPr>
          <p:nvPr>
            <p:ph idx="1"/>
          </p:nvPr>
        </p:nvSpPr>
        <p:spPr/>
        <p:txBody>
          <a:bodyPr>
            <a:normAutofit fontScale="70000" lnSpcReduction="20000"/>
          </a:bodyPr>
          <a:lstStyle/>
          <a:p>
            <a:r>
              <a:rPr lang="ru-RU" dirty="0" smtClean="0"/>
              <a:t>Все </a:t>
            </a:r>
            <a:r>
              <a:rPr lang="ru-RU" dirty="0"/>
              <a:t>указанные выше природные образования: сталактиты и сталагмиты, и </a:t>
            </a:r>
            <a:r>
              <a:rPr lang="ru-RU" dirty="0" err="1"/>
              <a:t>сталагнаты</a:t>
            </a:r>
            <a:r>
              <a:rPr lang="ru-RU" dirty="0"/>
              <a:t> встречаются в карстовых пещерах, образованных вследствие прохождения водных потоков, с растворенным в нем углекислым газом. Впоследствии вода уходит на более глубокие уровни, либо перестает попадать в промытую земную полость. На потолках и полах образуются сталактиты и сталагмиты, образующие колонны, а остальное пространство занимают пустоты. Часто такие пещеры располагаются близко к земной поверхности и опасны тем, что на них не рекомендуется, что-либо строить из-за риска образования карстовых провалов – воронок, в результате обвала растворимых пород</a:t>
            </a:r>
            <a:r>
              <a:rPr lang="ru-RU" dirty="0" smtClean="0"/>
              <a:t>.</a:t>
            </a:r>
          </a:p>
          <a:p>
            <a:r>
              <a:rPr lang="en-US" dirty="0" smtClean="0"/>
              <a:t>https://prirodatop.ru/geologicheskie-yavleniya/chem-stalaktit-stalagmit-otlichayutsya</a:t>
            </a:r>
            <a:endParaRPr lang="ru-RU" dirty="0"/>
          </a:p>
        </p:txBody>
      </p:sp>
      <p:pic>
        <p:nvPicPr>
          <p:cNvPr id="4" name="Picture 4" descr="https://sovyatka.ru/800/600/https/img-fotki.yandex.ru/get/6440/93425011.d/0_9afd7_15bef989_XL.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9696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Пещеры можно разделить на :</a:t>
            </a:r>
            <a:endParaRPr lang="ru-RU" b="1" dirty="0">
              <a:solidFill>
                <a:srgbClr val="FF0000"/>
              </a:solidFill>
            </a:endParaRPr>
          </a:p>
        </p:txBody>
      </p:sp>
      <p:sp>
        <p:nvSpPr>
          <p:cNvPr id="3" name="Объект 2"/>
          <p:cNvSpPr>
            <a:spLocks noGrp="1"/>
          </p:cNvSpPr>
          <p:nvPr>
            <p:ph idx="1"/>
          </p:nvPr>
        </p:nvSpPr>
        <p:spPr/>
        <p:txBody>
          <a:bodyPr>
            <a:normAutofit fontScale="77500" lnSpcReduction="20000"/>
          </a:bodyPr>
          <a:lstStyle/>
          <a:p>
            <a:r>
              <a:rPr lang="ru-RU" dirty="0" smtClean="0"/>
              <a:t>Ледяные </a:t>
            </a:r>
            <a:r>
              <a:rPr lang="ru-RU" dirty="0"/>
              <a:t>(температура воздуха ниже 0 0С)</a:t>
            </a:r>
          </a:p>
          <a:p>
            <a:r>
              <a:rPr lang="ru-RU" dirty="0"/>
              <a:t>Очень холодные (температура воздуха 0-3 0С)</a:t>
            </a:r>
          </a:p>
          <a:p>
            <a:r>
              <a:rPr lang="ru-RU" dirty="0"/>
              <a:t>Холодные (температура воздуха 3-8 0С)</a:t>
            </a:r>
          </a:p>
          <a:p>
            <a:r>
              <a:rPr lang="ru-RU" dirty="0"/>
              <a:t>Теплые (температура воздуха 8-18 0С)</a:t>
            </a:r>
          </a:p>
          <a:p>
            <a:r>
              <a:rPr lang="ru-RU" dirty="0"/>
              <a:t>Очень теплые (температура воздуха свыше 18 0С).</a:t>
            </a:r>
          </a:p>
          <a:p>
            <a:r>
              <a:rPr lang="ru-RU" dirty="0"/>
              <a:t>Некоторые пещеры на различных участках имеют различную температуру – например, в глубинных пещерах Кавказа температура в </a:t>
            </a:r>
            <a:r>
              <a:rPr lang="ru-RU" dirty="0" err="1"/>
              <a:t>привходовых</a:t>
            </a:r>
            <a:r>
              <a:rPr lang="ru-RU" dirty="0"/>
              <a:t> частях пещеры иногда градусов на 10 ниже, чем на дне</a:t>
            </a:r>
            <a:r>
              <a:rPr lang="ru-RU" dirty="0" smtClean="0"/>
              <a:t>.</a:t>
            </a:r>
          </a:p>
          <a:p>
            <a:r>
              <a:rPr lang="ru-RU" dirty="0"/>
              <a:t>ГАЗОВЫЙ СОСТАВ ВОЗДУХА большинства пещер находится в пределах норм, допустимых для дыхания человека, но известны пещеры с отклонением по уровню концентрации различных газов.</a:t>
            </a:r>
          </a:p>
          <a:p>
            <a:endParaRPr lang="ru-RU" dirty="0"/>
          </a:p>
        </p:txBody>
      </p:sp>
      <p:pic>
        <p:nvPicPr>
          <p:cNvPr id="4" name="Picture 4" descr="https://sovyatka.ru/800/600/https/img-fotki.yandex.ru/get/6440/93425011.d/0_9afd7_15bef989_XL.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371184" y="5085184"/>
            <a:ext cx="1772816" cy="1772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3414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70000" lnSpcReduction="20000"/>
          </a:bodyPr>
          <a:lstStyle/>
          <a:p>
            <a:r>
              <a:rPr lang="ru-RU" dirty="0"/>
              <a:t>Большой вклад в формирование знаний о подземном мире внес М. В. Ломоносов. Он доказал, что пещеры имеют физико-химическую природу, объяснил образование "накипей" на стенах пещер осаждением кальцита из водного раствора, предложил русские эквиваленты латинских терминов "сталактит" и "сталагмит" ("</a:t>
            </a:r>
            <a:r>
              <a:rPr lang="ru-RU" dirty="0" err="1"/>
              <a:t>капь</a:t>
            </a:r>
            <a:r>
              <a:rPr lang="ru-RU" dirty="0"/>
              <a:t> верхняя" и "</a:t>
            </a:r>
            <a:r>
              <a:rPr lang="ru-RU" dirty="0" err="1"/>
              <a:t>капь</a:t>
            </a:r>
            <a:r>
              <a:rPr lang="ru-RU" dirty="0"/>
              <a:t> нижняя"), обосновал причины движения воздуха под землей и образование пещерного льда. В конце XVIII в. в разные районы Российской империи отправились организованные по проекту М. В. Ломоносова академические экспедиции. В трудах И. И. Лепехина, Н. П. Рычкова, </a:t>
            </a:r>
            <a:r>
              <a:rPr lang="ru-RU" dirty="0">
                <a:hlinkClick r:id="rId2" tooltip="Пётр Паллас"/>
              </a:rPr>
              <a:t>П. С. Палласа</a:t>
            </a:r>
            <a:r>
              <a:rPr lang="ru-RU" dirty="0"/>
              <a:t> приводятся сведения о многих поволжских (</a:t>
            </a:r>
            <a:r>
              <a:rPr lang="ru-RU" dirty="0" err="1"/>
              <a:t>Борнуковская</a:t>
            </a:r>
            <a:r>
              <a:rPr lang="ru-RU" dirty="0"/>
              <a:t>), уральских (</a:t>
            </a:r>
            <a:r>
              <a:rPr lang="ru-RU" dirty="0" err="1"/>
              <a:t>Дивья</a:t>
            </a:r>
            <a:r>
              <a:rPr lang="ru-RU" dirty="0"/>
              <a:t>, </a:t>
            </a:r>
            <a:r>
              <a:rPr lang="ru-RU" dirty="0" err="1"/>
              <a:t>Капова</a:t>
            </a:r>
            <a:r>
              <a:rPr lang="ru-RU" dirty="0"/>
              <a:t>), кавказских (Провал), крымских (</a:t>
            </a:r>
            <a:r>
              <a:rPr lang="ru-RU" dirty="0">
                <a:hlinkClick r:id="rId3" tooltip="Большой Бузлук"/>
              </a:rPr>
              <a:t>Большой </a:t>
            </a:r>
            <a:r>
              <a:rPr lang="ru-RU" dirty="0" err="1">
                <a:hlinkClick r:id="rId3" tooltip="Большой Бузлук"/>
              </a:rPr>
              <a:t>Бузлук</a:t>
            </a:r>
            <a:r>
              <a:rPr lang="ru-RU" dirty="0"/>
              <a:t>), алтайских (</a:t>
            </a:r>
            <a:r>
              <a:rPr lang="ru-RU" dirty="0" err="1"/>
              <a:t>Чарышская</a:t>
            </a:r>
            <a:r>
              <a:rPr lang="ru-RU" dirty="0"/>
              <a:t>) пещерах</a:t>
            </a:r>
            <a:r>
              <a:rPr lang="ru-RU" dirty="0" smtClean="0"/>
              <a:t>.</a:t>
            </a:r>
          </a:p>
          <a:p>
            <a:endParaRPr lang="ru-RU" dirty="0" smtClean="0"/>
          </a:p>
          <a:p>
            <a:r>
              <a:rPr lang="en-US" dirty="0" smtClean="0">
                <a:hlinkClick r:id="rId4"/>
              </a:rPr>
              <a:t>https://crimeanblog.blogspot.com/2007/04/blog-post_21.html</a:t>
            </a:r>
            <a:endParaRPr lang="ru-RU" dirty="0" smtClean="0"/>
          </a:p>
          <a:p>
            <a:endParaRPr lang="ru-RU" dirty="0"/>
          </a:p>
        </p:txBody>
      </p:sp>
      <p:pic>
        <p:nvPicPr>
          <p:cNvPr id="4" name="Picture 4" descr="https://sovyatka.ru/800/600/https/img-fotki.yandex.ru/get/6440/93425011.d/0_9afd7_15bef989_XL.jpg"/>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203848" y="-171400"/>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114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Интересные факты о пещерах:</a:t>
            </a:r>
            <a:endParaRPr lang="ru-RU" b="1" dirty="0">
              <a:solidFill>
                <a:srgbClr val="FF0000"/>
              </a:solidFill>
            </a:endParaRPr>
          </a:p>
        </p:txBody>
      </p:sp>
      <p:sp>
        <p:nvSpPr>
          <p:cNvPr id="3" name="Объект 2"/>
          <p:cNvSpPr>
            <a:spLocks noGrp="1"/>
          </p:cNvSpPr>
          <p:nvPr>
            <p:ph idx="1"/>
          </p:nvPr>
        </p:nvSpPr>
        <p:spPr/>
        <p:txBody>
          <a:bodyPr>
            <a:normAutofit fontScale="92500" lnSpcReduction="20000"/>
          </a:bodyPr>
          <a:lstStyle/>
          <a:p>
            <a:r>
              <a:rPr lang="ru-RU" dirty="0" smtClean="0"/>
              <a:t>50 интересных фактов о пещерах планеты — </a:t>
            </a:r>
            <a:r>
              <a:rPr lang="ru-RU" dirty="0" err="1" smtClean="0"/>
              <a:t>Общенет</a:t>
            </a:r>
            <a:endParaRPr lang="ru-RU" dirty="0" smtClean="0"/>
          </a:p>
          <a:p>
            <a:r>
              <a:rPr lang="en-US" dirty="0" smtClean="0">
                <a:hlinkClick r:id="rId2"/>
              </a:rPr>
              <a:t>https://obshe.net/posts/id2327.html</a:t>
            </a:r>
            <a:endParaRPr lang="ru-RU" dirty="0" smtClean="0"/>
          </a:p>
          <a:p>
            <a:r>
              <a:rPr lang="ru-RU" dirty="0" smtClean="0"/>
              <a:t>Источник</a:t>
            </a:r>
            <a:r>
              <a:rPr lang="ru-RU" dirty="0"/>
              <a:t>: </a:t>
            </a:r>
            <a:r>
              <a:rPr lang="ru-RU" dirty="0">
                <a:hlinkClick r:id="rId3"/>
              </a:rPr>
              <a:t>Интересные факты о пещерах</a:t>
            </a:r>
            <a:r>
              <a:rPr lang="ru-RU" dirty="0"/>
              <a:t> </a:t>
            </a:r>
            <a:endParaRPr lang="ru-RU" dirty="0" smtClean="0"/>
          </a:p>
          <a:p>
            <a:r>
              <a:rPr lang="ru-RU" dirty="0" smtClean="0"/>
              <a:t>(</a:t>
            </a:r>
            <a:r>
              <a:rPr lang="ru-RU" dirty="0">
                <a:hlinkClick r:id="rId3"/>
              </a:rPr>
              <a:t>https://howdoright.ru/interesnye-fakty-o-peshherakh</a:t>
            </a:r>
            <a:r>
              <a:rPr lang="ru-RU" dirty="0" smtClean="0">
                <a:hlinkClick r:id="rId3"/>
              </a:rPr>
              <a:t>/</a:t>
            </a:r>
            <a:r>
              <a:rPr lang="ru-RU" dirty="0" smtClean="0"/>
              <a:t>)</a:t>
            </a:r>
          </a:p>
          <a:p>
            <a:r>
              <a:rPr lang="ru-RU" dirty="0" smtClean="0"/>
              <a:t>Кругосветное путешествие вместе с </a:t>
            </a:r>
            <a:r>
              <a:rPr lang="ru-RU" dirty="0" err="1" smtClean="0"/>
              <a:t>Хрюшей</a:t>
            </a:r>
            <a:r>
              <a:rPr lang="ru-RU" dirty="0" smtClean="0"/>
              <a:t> - Пещеры - Познавательная география для детей </a:t>
            </a:r>
          </a:p>
          <a:p>
            <a:r>
              <a:rPr lang="en-US" dirty="0" smtClean="0">
                <a:hlinkClick r:id="rId4"/>
              </a:rPr>
              <a:t>https://yandex.ru/video/preview/781706162056049839</a:t>
            </a:r>
            <a:endParaRPr lang="ru-RU" dirty="0" smtClean="0"/>
          </a:p>
        </p:txBody>
      </p:sp>
      <p:pic>
        <p:nvPicPr>
          <p:cNvPr id="4" name="Picture 4" descr="https://sovyatka.ru/800/600/https/img-fotki.yandex.ru/get/6440/93425011.d/0_9afd7_15bef989_XL.jpg"/>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745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Пещеры</a:t>
            </a:r>
            <a:endParaRPr lang="ru-RU" b="1" dirty="0">
              <a:solidFill>
                <a:srgbClr val="FF0000"/>
              </a:solidFill>
            </a:endParaRPr>
          </a:p>
        </p:txBody>
      </p:sp>
      <p:sp>
        <p:nvSpPr>
          <p:cNvPr id="3" name="Объект 2"/>
          <p:cNvSpPr>
            <a:spLocks noGrp="1"/>
          </p:cNvSpPr>
          <p:nvPr>
            <p:ph idx="1"/>
          </p:nvPr>
        </p:nvSpPr>
        <p:spPr/>
        <p:txBody>
          <a:bodyPr>
            <a:normAutofit fontScale="92500" lnSpcReduction="10000"/>
          </a:bodyPr>
          <a:lstStyle/>
          <a:p>
            <a:r>
              <a:rPr lang="ru-RU" dirty="0"/>
              <a:t>Пещеры — это пустоты внутри холмов, гор и скал. Чаще всего пещеры появляются в результате деятельности подземных вод, которые вымывают мягкие породы, оставляя на их месте пустоты. Некоторые пещеры образовались от постоянного воздействия морских волн на скалы. Существуют пещеры, которые возникли в процессе вулканической деятельности после извержения горячей лавы или в результате землетрясений.</a:t>
            </a:r>
          </a:p>
        </p:txBody>
      </p:sp>
      <p:pic>
        <p:nvPicPr>
          <p:cNvPr id="4" name="Picture 4" descr="https://sovyatka.ru/800/600/https/img-fotki.yandex.ru/get/6440/93425011.d/0_9afd7_15bef989_XL.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804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332656"/>
            <a:ext cx="9148877" cy="609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sovyatka.ru/800/600/https/img-fotki.yandex.ru/get/6440/93425011.d/0_9afd7_15bef989_XL.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863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Словарь Ушакова</a:t>
            </a:r>
            <a:br>
              <a:rPr lang="ru-RU" b="1" dirty="0">
                <a:solidFill>
                  <a:srgbClr val="FF0000"/>
                </a:solidFill>
              </a:rPr>
            </a:br>
            <a:endParaRPr lang="ru-RU" dirty="0">
              <a:solidFill>
                <a:srgbClr val="FF0000"/>
              </a:solidFill>
            </a:endParaRPr>
          </a:p>
        </p:txBody>
      </p:sp>
      <p:sp>
        <p:nvSpPr>
          <p:cNvPr id="3" name="Объект 2"/>
          <p:cNvSpPr>
            <a:spLocks noGrp="1"/>
          </p:cNvSpPr>
          <p:nvPr>
            <p:ph idx="1"/>
          </p:nvPr>
        </p:nvSpPr>
        <p:spPr/>
        <p:txBody>
          <a:bodyPr/>
          <a:lstStyle/>
          <a:p>
            <a:r>
              <a:rPr lang="ru-RU" b="1" dirty="0"/>
              <a:t>пещера</a:t>
            </a:r>
            <a:r>
              <a:rPr lang="ru-RU" dirty="0"/>
              <a:t>, пещеры, </a:t>
            </a:r>
            <a:r>
              <a:rPr lang="ru-RU" b="1" dirty="0"/>
              <a:t>жен.</a:t>
            </a:r>
            <a:r>
              <a:rPr lang="ru-RU" dirty="0"/>
              <a:t> Полость, подземная или в горном массиве, образующаяся от действия подземных вод или в результате вулканических процессов (</a:t>
            </a:r>
            <a:r>
              <a:rPr lang="ru-RU" b="1" dirty="0"/>
              <a:t>геол.</a:t>
            </a:r>
            <a:r>
              <a:rPr lang="ru-RU" dirty="0"/>
              <a:t>). Горная пещера. Сталактитовая пещера. Пещеры служили жилищем для первобытного человека и животных.</a:t>
            </a:r>
          </a:p>
        </p:txBody>
      </p:sp>
      <p:pic>
        <p:nvPicPr>
          <p:cNvPr id="4" name="Picture 4" descr="https://sovyatka.ru/800/600/https/img-fotki.yandex.ru/get/6440/93425011.d/0_9afd7_15bef989_XL.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9580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t"/>
            <a:r>
              <a:rPr lang="ru-RU" b="1" dirty="0">
                <a:solidFill>
                  <a:srgbClr val="FF0000"/>
                </a:solidFill>
              </a:rPr>
              <a:t>Библейский словарь к русской канонической Библии</a:t>
            </a:r>
          </a:p>
        </p:txBody>
      </p:sp>
      <p:sp>
        <p:nvSpPr>
          <p:cNvPr id="3" name="Объект 2"/>
          <p:cNvSpPr>
            <a:spLocks noGrp="1"/>
          </p:cNvSpPr>
          <p:nvPr>
            <p:ph idx="1"/>
          </p:nvPr>
        </p:nvSpPr>
        <p:spPr/>
        <p:txBody>
          <a:bodyPr>
            <a:normAutofit fontScale="70000" lnSpcReduction="20000"/>
          </a:bodyPr>
          <a:lstStyle/>
          <a:p>
            <a:pPr fontAlgn="t"/>
            <a:r>
              <a:rPr lang="ru-RU" b="1" dirty="0"/>
              <a:t>Пещера</a:t>
            </a:r>
          </a:p>
          <a:p>
            <a:pPr fontAlgn="t"/>
            <a:r>
              <a:rPr lang="ru-RU" dirty="0" err="1"/>
              <a:t>пещ’ера</a:t>
            </a:r>
            <a:r>
              <a:rPr lang="ru-RU" dirty="0"/>
              <a:t> — пещер в Палестине огромное количество. В древности они использовались для жительства (Быт.19:30 ; Евр.11:38), для убежища (Суд.6:2 ; 1Цар.13:6), для укрытия стад и особенно часто — для захоронения (Быт.23:9 ; Иоан.11:38). Город Села (</a:t>
            </a:r>
            <a:r>
              <a:rPr lang="ru-RU" i="1" dirty="0"/>
              <a:t>см.</a:t>
            </a:r>
            <a:r>
              <a:rPr lang="ru-RU" dirty="0"/>
              <a:t>) был городом пещер. Многие из пещер Палестины значительных размеров и поэтому могли </a:t>
            </a:r>
            <a:r>
              <a:rPr lang="ru-RU" dirty="0">
                <a:hlinkClick r:id="rId2"/>
              </a:rPr>
              <a:t>безопасно</a:t>
            </a:r>
            <a:r>
              <a:rPr lang="ru-RU" dirty="0"/>
              <a:t> скрывать 50 человек (3Цар.18:4) и даже 400 или 600 человек (1Цар.23:13 ; 1Цар.24:4). По-видимому, еще до сих пор есть пещеры, которые остались незамеченными исследователями. В нескольких таких пещерах (Кумранских, на краю Иудейской пустыни) в 1947 </a:t>
            </a:r>
            <a:r>
              <a:rPr lang="ru-RU" i="1" dirty="0"/>
              <a:t>·г.</a:t>
            </a:r>
            <a:r>
              <a:rPr lang="ru-RU" dirty="0"/>
              <a:t> были найдены древнейшие рукописи Священного Писания, среди них почти целиком копия (список) книги пророка Исаии и др.</a:t>
            </a:r>
          </a:p>
          <a:p>
            <a:endParaRPr lang="ru-RU" dirty="0"/>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4481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Словарь Ожегова</a:t>
            </a:r>
            <a:br>
              <a:rPr lang="ru-RU" b="1" dirty="0">
                <a:solidFill>
                  <a:srgbClr val="FF0000"/>
                </a:solidFill>
              </a:rPr>
            </a:br>
            <a:endParaRPr lang="ru-RU" dirty="0">
              <a:solidFill>
                <a:srgbClr val="FF0000"/>
              </a:solidFill>
            </a:endParaRPr>
          </a:p>
        </p:txBody>
      </p:sp>
      <p:sp>
        <p:nvSpPr>
          <p:cNvPr id="3" name="Объект 2"/>
          <p:cNvSpPr>
            <a:spLocks noGrp="1"/>
          </p:cNvSpPr>
          <p:nvPr>
            <p:ph idx="1"/>
          </p:nvPr>
        </p:nvSpPr>
        <p:spPr/>
        <p:txBody>
          <a:bodyPr/>
          <a:lstStyle/>
          <a:p>
            <a:r>
              <a:rPr lang="ru-RU" b="1" dirty="0"/>
              <a:t>ПЕЩ</a:t>
            </a:r>
            <a:r>
              <a:rPr lang="ru-RU" b="1" i="1" dirty="0"/>
              <a:t>Е</a:t>
            </a:r>
            <a:r>
              <a:rPr lang="ru-RU" b="1" dirty="0"/>
              <a:t>РА,</a:t>
            </a:r>
            <a:r>
              <a:rPr lang="ru-RU" dirty="0"/>
              <a:t> ы, </a:t>
            </a:r>
            <a:r>
              <a:rPr lang="ru-RU" b="1" dirty="0"/>
              <a:t>ж.</a:t>
            </a:r>
            <a:r>
              <a:rPr lang="ru-RU" dirty="0"/>
              <a:t> Углубление, полое пространство под землёй или в горном массиве, имеющее выход </a:t>
            </a:r>
            <a:r>
              <a:rPr lang="ru-RU" dirty="0">
                <a:hlinkClick r:id="rId2"/>
              </a:rPr>
              <a:t>наружу</a:t>
            </a:r>
            <a:r>
              <a:rPr lang="ru-RU" dirty="0"/>
              <a:t>.</a:t>
            </a:r>
          </a:p>
        </p:txBody>
      </p:sp>
      <p:pic>
        <p:nvPicPr>
          <p:cNvPr id="4" name="Picture 4" descr="https://sovyatka.ru/800/600/https/img-fotki.yandex.ru/get/6440/93425011.d/0_9afd7_15bef989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059832" y="4005064"/>
            <a:ext cx="2664296"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125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t"/>
            <a:r>
              <a:rPr lang="ru-RU" b="1" dirty="0">
                <a:solidFill>
                  <a:srgbClr val="FF0000"/>
                </a:solidFill>
              </a:rPr>
              <a:t>Словарь Ефремовой</a:t>
            </a:r>
          </a:p>
        </p:txBody>
      </p:sp>
      <p:sp>
        <p:nvSpPr>
          <p:cNvPr id="3" name="Объект 2"/>
          <p:cNvSpPr>
            <a:spLocks noGrp="1"/>
          </p:cNvSpPr>
          <p:nvPr>
            <p:ph idx="1"/>
          </p:nvPr>
        </p:nvSpPr>
        <p:spPr/>
        <p:txBody>
          <a:bodyPr>
            <a:normAutofit lnSpcReduction="10000"/>
          </a:bodyPr>
          <a:lstStyle/>
          <a:p>
            <a:pPr fontAlgn="t"/>
            <a:r>
              <a:rPr lang="ru-RU" b="1" dirty="0"/>
              <a:t>Пещера</a:t>
            </a:r>
          </a:p>
          <a:p>
            <a:pPr fontAlgn="t"/>
            <a:r>
              <a:rPr lang="ru-RU" dirty="0"/>
              <a:t>ж.</a:t>
            </a:r>
          </a:p>
          <a:p>
            <a:pPr lvl="1" fontAlgn="t"/>
            <a:r>
              <a:rPr lang="ru-RU" dirty="0"/>
              <a:t>Пустота в земной коре или в горном массиве с выходом наружу, образующаяся в результате действия подземных вод или вулканических процессов.</a:t>
            </a:r>
          </a:p>
          <a:p>
            <a:pPr lvl="1" fontAlgn="t"/>
            <a:r>
              <a:rPr lang="ru-RU" dirty="0"/>
              <a:t>Вырытое в земле или выдолбленное в скале углубление, служащее для жилья или хранения чего-л.</a:t>
            </a:r>
          </a:p>
          <a:p>
            <a:pPr lvl="1" fontAlgn="t"/>
            <a:r>
              <a:rPr lang="ru-RU" dirty="0"/>
              <a:t>Жилище монаха, отшельника и т.п.</a:t>
            </a:r>
          </a:p>
        </p:txBody>
      </p:sp>
      <p:pic>
        <p:nvPicPr>
          <p:cNvPr id="4" name="Picture 4" descr="https://sovyatka.ru/800/600/https/img-fotki.yandex.ru/get/6440/93425011.d/0_9afd7_15bef989_XL.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203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solidFill>
                  <a:srgbClr val="FF0000"/>
                </a:solidFill>
              </a:rPr>
              <a:t>Спелеоло́гия</a:t>
            </a:r>
            <a:endParaRPr lang="ru-RU" dirty="0">
              <a:solidFill>
                <a:srgbClr val="FF0000"/>
              </a:solidFill>
            </a:endParaRPr>
          </a:p>
        </p:txBody>
      </p:sp>
      <p:sp>
        <p:nvSpPr>
          <p:cNvPr id="3" name="Объект 2"/>
          <p:cNvSpPr>
            <a:spLocks noGrp="1"/>
          </p:cNvSpPr>
          <p:nvPr>
            <p:ph idx="1"/>
          </p:nvPr>
        </p:nvSpPr>
        <p:spPr/>
        <p:txBody>
          <a:bodyPr>
            <a:normAutofit fontScale="85000" lnSpcReduction="10000"/>
          </a:bodyPr>
          <a:lstStyle/>
          <a:p>
            <a:r>
              <a:rPr lang="ru-RU" b="1" dirty="0" err="1"/>
              <a:t>Спелеоло́гия</a:t>
            </a:r>
            <a:r>
              <a:rPr lang="ru-RU" dirty="0"/>
              <a:t> (</a:t>
            </a:r>
            <a:r>
              <a:rPr lang="ru-RU" dirty="0">
                <a:hlinkClick r:id="rId2" tooltip="Греческий язык"/>
              </a:rPr>
              <a:t>греч.</a:t>
            </a:r>
            <a:r>
              <a:rPr lang="ru-RU" dirty="0"/>
              <a:t> σπ</a:t>
            </a:r>
            <a:r>
              <a:rPr lang="ru-RU" dirty="0" err="1"/>
              <a:t>ήλ</a:t>
            </a:r>
            <a:r>
              <a:rPr lang="ru-RU" dirty="0"/>
              <a:t>αιον — «пещера», λόγος — «знание») — наука, занимающаяся всесторонним исследованием </a:t>
            </a:r>
            <a:r>
              <a:rPr lang="ru-RU" dirty="0">
                <a:hlinkClick r:id="rId3" tooltip="Пещера"/>
              </a:rPr>
              <a:t>природных подземных пространств</a:t>
            </a:r>
            <a:r>
              <a:rPr lang="ru-RU" dirty="0"/>
              <a:t> (пещер), их происхождения, эволюции, возраста, </a:t>
            </a:r>
            <a:r>
              <a:rPr lang="ru-RU" dirty="0">
                <a:hlinkClick r:id="rId4" tooltip="Геоморфология"/>
              </a:rPr>
              <a:t>морфологии</a:t>
            </a:r>
            <a:r>
              <a:rPr lang="ru-RU" dirty="0"/>
              <a:t>, </a:t>
            </a:r>
            <a:r>
              <a:rPr lang="ru-RU" dirty="0">
                <a:hlinkClick r:id="rId5" tooltip="Минерал"/>
              </a:rPr>
              <a:t>минералов</a:t>
            </a:r>
            <a:r>
              <a:rPr lang="ru-RU" dirty="0"/>
              <a:t>, состава и миграции </a:t>
            </a:r>
            <a:r>
              <a:rPr lang="ru-RU" dirty="0">
                <a:hlinkClick r:id="rId6" tooltip="Подземные воды"/>
              </a:rPr>
              <a:t>подземных вод</a:t>
            </a:r>
            <a:r>
              <a:rPr lang="ru-RU" dirty="0"/>
              <a:t>, вмещающих </a:t>
            </a:r>
            <a:r>
              <a:rPr lang="ru-RU" dirty="0">
                <a:hlinkClick r:id="rId7" tooltip="Горные породы"/>
              </a:rPr>
              <a:t>пород</a:t>
            </a:r>
            <a:r>
              <a:rPr lang="ru-RU" dirty="0"/>
              <a:t>, органического мира (подземных </a:t>
            </a:r>
            <a:r>
              <a:rPr lang="ru-RU" dirty="0">
                <a:hlinkClick r:id="rId8" tooltip="Экосистема"/>
              </a:rPr>
              <a:t>экосистем</a:t>
            </a:r>
            <a:r>
              <a:rPr lang="ru-RU" dirty="0"/>
              <a:t>), остатков древней материальной культуры, а также вопросов современного практического использования пещер</a:t>
            </a:r>
            <a:r>
              <a:rPr lang="ru-RU" dirty="0" smtClean="0"/>
              <a:t>.</a:t>
            </a:r>
          </a:p>
          <a:p>
            <a:r>
              <a:rPr lang="en-US" dirty="0" smtClean="0">
                <a:hlinkClick r:id="rId9"/>
              </a:rPr>
              <a:t>https://ru.wikipedia.org/wiki/</a:t>
            </a:r>
            <a:r>
              <a:rPr lang="ru-RU" dirty="0" smtClean="0"/>
              <a:t>Спелеология</a:t>
            </a:r>
            <a:endParaRPr lang="ru-RU" dirty="0"/>
          </a:p>
        </p:txBody>
      </p:sp>
      <p:pic>
        <p:nvPicPr>
          <p:cNvPr id="4" name="Picture 4" descr="https://sovyatka.ru/800/600/https/img-fotki.yandex.ru/get/6440/93425011.d/0_9afd7_15bef989_XL.jpg"/>
          <p:cNvPicPr>
            <a:picLocks noChangeAspect="1" noChangeArrowheads="1"/>
          </p:cNvPicPr>
          <p:nvPr/>
        </p:nvPicPr>
        <p:blipFill>
          <a:blip r:embed="rId10" cstate="print">
            <a:extLst>
              <a:ext uri="{BEBA8EAE-BF5A-486C-A8C5-ECC9F3942E4B}">
                <a14:imgProps xmlns:a14="http://schemas.microsoft.com/office/drawing/2010/main">
                  <a14:imgLayer r:embed="rId11">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199784" y="4913784"/>
            <a:ext cx="194421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50718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1237</Words>
  <Application>Microsoft Office PowerPoint</Application>
  <PresentationFormat>Экран (4:3)</PresentationFormat>
  <Paragraphs>77</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Загадочный мир пещер</vt:lpstr>
      <vt:lpstr>Пещеры</vt:lpstr>
      <vt:lpstr>Пещеры</vt:lpstr>
      <vt:lpstr>Презентация PowerPoint</vt:lpstr>
      <vt:lpstr>Словарь Ушакова </vt:lpstr>
      <vt:lpstr>Библейский словарь к русской канонической Библии</vt:lpstr>
      <vt:lpstr>Словарь Ожегова </vt:lpstr>
      <vt:lpstr>Словарь Ефремовой</vt:lpstr>
      <vt:lpstr>Спелеоло́гия</vt:lpstr>
      <vt:lpstr>Спелео́лог </vt:lpstr>
      <vt:lpstr>Презентация PowerPoint</vt:lpstr>
      <vt:lpstr>Презентация PowerPoint</vt:lpstr>
      <vt:lpstr>Особенности профессии спелеолога </vt:lpstr>
      <vt:lpstr>Виды пещер:</vt:lpstr>
      <vt:lpstr>Презентация PowerPoint</vt:lpstr>
      <vt:lpstr>Что такое сталактиты и сталагмиты? </vt:lpstr>
      <vt:lpstr> Чем отличается сталактит и сталагмит ? </vt:lpstr>
      <vt:lpstr>Презентация PowerPoint</vt:lpstr>
      <vt:lpstr>Что такое сталактит ? </vt:lpstr>
      <vt:lpstr>Как образуются сталагмиты ? </vt:lpstr>
      <vt:lpstr>Презентация PowerPoint</vt:lpstr>
      <vt:lpstr>Образование карстовых пещер ? </vt:lpstr>
      <vt:lpstr>Пещеры можно разделить на :</vt:lpstr>
      <vt:lpstr>Презентация PowerPoint</vt:lpstr>
      <vt:lpstr>Интересные факты о пещерах: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Загадочный мир пещер</dc:title>
  <dc:creator>user</dc:creator>
  <cp:lastModifiedBy>user</cp:lastModifiedBy>
  <cp:revision>9</cp:revision>
  <dcterms:created xsi:type="dcterms:W3CDTF">2023-12-14T19:15:28Z</dcterms:created>
  <dcterms:modified xsi:type="dcterms:W3CDTF">2023-12-14T20:41:50Z</dcterms:modified>
</cp:coreProperties>
</file>