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86" r:id="rId5"/>
    <p:sldId id="284" r:id="rId6"/>
    <p:sldId id="287" r:id="rId7"/>
    <p:sldId id="288" r:id="rId8"/>
    <p:sldId id="289" r:id="rId9"/>
    <p:sldId id="290" r:id="rId10"/>
    <p:sldId id="291" r:id="rId11"/>
    <p:sldId id="292" r:id="rId12"/>
    <p:sldId id="293" r:id="rId13"/>
    <p:sldId id="294" r:id="rId14"/>
    <p:sldId id="295" r:id="rId15"/>
    <p:sldId id="296" r:id="rId16"/>
    <p:sldId id="297" r:id="rId17"/>
    <p:sldId id="299" r:id="rId18"/>
    <p:sldId id="298" r:id="rId19"/>
    <p:sldId id="300" r:id="rId20"/>
    <p:sldId id="302" r:id="rId21"/>
    <p:sldId id="301" r:id="rId22"/>
    <p:sldId id="303" r:id="rId23"/>
    <p:sldId id="304" r:id="rId24"/>
    <p:sldId id="305" r:id="rId25"/>
    <p:sldId id="278" r:id="rId26"/>
    <p:sldId id="279" r:id="rId27"/>
  </p:sldIdLst>
  <p:sldSz cx="18288000" cy="10287000"/>
  <p:notesSz cx="6858000" cy="9144000"/>
  <p:embeddedFontLst>
    <p:embeddedFont>
      <p:font typeface="Arial Black" panose="020B0A04020102020204" pitchFamily="34" charset="0"/>
      <p:bold r:id="rId28"/>
    </p:embeddedFont>
    <p:embeddedFont>
      <p:font typeface="Calibri" panose="020F0502020204030204" pitchFamily="34"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A2E9"/>
    <a:srgbClr val="EF5F47"/>
    <a:srgbClr val="9C9796"/>
    <a:srgbClr val="F06F5A"/>
    <a:srgbClr val="F17661"/>
    <a:srgbClr val="F88771"/>
    <a:srgbClr val="EA002B"/>
    <a:srgbClr val="001C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98" autoAdjust="0"/>
    <p:restoredTop sz="94622" autoAdjust="0"/>
  </p:normalViewPr>
  <p:slideViewPr>
    <p:cSldViewPr>
      <p:cViewPr varScale="1">
        <p:scale>
          <a:sx n="52" d="100"/>
          <a:sy n="52" d="100"/>
        </p:scale>
        <p:origin x="144" y="5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3.fntdata"/><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2">
            <a:extLst>
              <a:ext uri="{FF2B5EF4-FFF2-40B4-BE49-F238E27FC236}">
                <a16:creationId xmlns:a16="http://schemas.microsoft.com/office/drawing/2014/main" id="{5C9361D7-99FC-4A27-96CB-4B02F4771525}"/>
              </a:ext>
            </a:extLst>
          </p:cNvPr>
          <p:cNvSpPr txBox="1"/>
          <p:nvPr/>
        </p:nvSpPr>
        <p:spPr>
          <a:xfrm>
            <a:off x="1845339" y="3809185"/>
            <a:ext cx="14597312" cy="3693319"/>
          </a:xfrm>
          <a:prstGeom prst="rect">
            <a:avLst/>
          </a:prstGeom>
        </p:spPr>
        <p:txBody>
          <a:bodyPr wrap="square" lIns="0" tIns="0" rIns="0" bIns="0" rtlCol="0" anchor="t">
            <a:spAutoFit/>
          </a:bodyPr>
          <a:lstStyle/>
          <a:p>
            <a:pPr algn="ctr"/>
            <a:r>
              <a:rPr lang="ru-RU" sz="4800" spc="217" dirty="0">
                <a:solidFill>
                  <a:srgbClr val="EF5F47"/>
                </a:solidFill>
                <a:effectLst>
                  <a:glow rad="165100">
                    <a:schemeClr val="tx1">
                      <a:alpha val="13000"/>
                    </a:schemeClr>
                  </a:glow>
                </a:effectLst>
                <a:latin typeface="Arial Black" panose="020B0A04020102020204" pitchFamily="34" charset="0"/>
              </a:rPr>
              <a:t>ТЕМА 1.2. ТОВАРНО-ТРАНСПОРТНАЯ ДОКУМЕНТАЦИЯ</a:t>
            </a:r>
          </a:p>
          <a:p>
            <a:pPr algn="ctr"/>
            <a:endParaRPr lang="ru-RU" sz="4800" spc="217" dirty="0">
              <a:solidFill>
                <a:srgbClr val="EF5F47"/>
              </a:solidFill>
              <a:effectLst>
                <a:glow rad="165100">
                  <a:schemeClr val="tx1">
                    <a:alpha val="13000"/>
                  </a:schemeClr>
                </a:glow>
              </a:effectLst>
              <a:latin typeface="Arial Black" panose="020B0A04020102020204" pitchFamily="34" charset="0"/>
            </a:endParaRPr>
          </a:p>
          <a:p>
            <a:pPr algn="ctr"/>
            <a:r>
              <a:rPr lang="ru-RU" sz="4800" spc="217" dirty="0">
                <a:solidFill>
                  <a:srgbClr val="EF5F47"/>
                </a:solidFill>
                <a:effectLst>
                  <a:glow rad="165100">
                    <a:schemeClr val="tx1">
                      <a:alpha val="13000"/>
                    </a:schemeClr>
                  </a:glow>
                </a:effectLst>
                <a:latin typeface="Arial Black" panose="020B0A04020102020204" pitchFamily="34" charset="0"/>
              </a:rPr>
              <a:t>ПРАВОВЫЕ ОСНОВЫ АВТОМОБИЛЬНЫХ ПЕРЕВОЗОК. </a:t>
            </a:r>
          </a:p>
        </p:txBody>
      </p:sp>
      <p:sp>
        <p:nvSpPr>
          <p:cNvPr id="14" name="TextBox 3">
            <a:extLst>
              <a:ext uri="{FF2B5EF4-FFF2-40B4-BE49-F238E27FC236}">
                <a16:creationId xmlns:a16="http://schemas.microsoft.com/office/drawing/2014/main" id="{37AE9156-A6AD-42AA-A060-393C9278A446}"/>
              </a:ext>
            </a:extLst>
          </p:cNvPr>
          <p:cNvSpPr txBox="1"/>
          <p:nvPr/>
        </p:nvSpPr>
        <p:spPr>
          <a:xfrm>
            <a:off x="3732455" y="8965390"/>
            <a:ext cx="10823081" cy="491481"/>
          </a:xfrm>
          <a:prstGeom prst="rect">
            <a:avLst/>
          </a:prstGeom>
        </p:spPr>
        <p:txBody>
          <a:bodyPr lIns="0" tIns="0" rIns="0" bIns="0" rtlCol="0" anchor="t">
            <a:spAutoFit/>
          </a:bodyPr>
          <a:lstStyle/>
          <a:p>
            <a:pPr algn="ctr">
              <a:lnSpc>
                <a:spcPts val="4200"/>
              </a:lnSpc>
            </a:pPr>
            <a:r>
              <a:rPr lang="ru-RU" sz="3000" spc="243" dirty="0">
                <a:solidFill>
                  <a:srgbClr val="000000"/>
                </a:solidFill>
                <a:latin typeface="Arial" panose="020B0604020202020204" pitchFamily="34" charset="0"/>
              </a:rPr>
              <a:t>Акопян Эдвард Артурович</a:t>
            </a:r>
            <a:endParaRPr lang="en-US" sz="3000" spc="243" dirty="0">
              <a:solidFill>
                <a:srgbClr val="000000"/>
              </a:solidFill>
              <a:latin typeface="Arial" panose="020B0604020202020204" pitchFamily="34" charset="0"/>
            </a:endParaRPr>
          </a:p>
        </p:txBody>
      </p:sp>
      <p:pic>
        <p:nvPicPr>
          <p:cNvPr id="2" name="Рисунок 1">
            <a:extLst>
              <a:ext uri="{FF2B5EF4-FFF2-40B4-BE49-F238E27FC236}">
                <a16:creationId xmlns:a16="http://schemas.microsoft.com/office/drawing/2014/main" id="{EC36DA0F-A8F8-43B4-B5F6-C46F78424C3E}"/>
              </a:ext>
            </a:extLst>
          </p:cNvPr>
          <p:cNvPicPr>
            <a:picLocks noChangeAspect="1"/>
          </p:cNvPicPr>
          <p:nvPr/>
        </p:nvPicPr>
        <p:blipFill>
          <a:blip r:embed="rId2"/>
          <a:stretch>
            <a:fillRect/>
          </a:stretch>
        </p:blipFill>
        <p:spPr>
          <a:xfrm>
            <a:off x="1972063" y="1036011"/>
            <a:ext cx="2209800" cy="2209800"/>
          </a:xfrm>
          <a:prstGeom prst="rect">
            <a:avLst/>
          </a:prstGeom>
        </p:spPr>
      </p:pic>
      <p:sp>
        <p:nvSpPr>
          <p:cNvPr id="15" name="TextBox 14">
            <a:extLst>
              <a:ext uri="{FF2B5EF4-FFF2-40B4-BE49-F238E27FC236}">
                <a16:creationId xmlns:a16="http://schemas.microsoft.com/office/drawing/2014/main" id="{1077EA72-4D50-4B86-9324-74C051B85566}"/>
              </a:ext>
            </a:extLst>
          </p:cNvPr>
          <p:cNvSpPr txBox="1"/>
          <p:nvPr/>
        </p:nvSpPr>
        <p:spPr>
          <a:xfrm>
            <a:off x="4259940" y="1321610"/>
            <a:ext cx="9768114" cy="1569660"/>
          </a:xfrm>
          <a:prstGeom prst="rect">
            <a:avLst/>
          </a:prstGeom>
          <a:noFill/>
        </p:spPr>
        <p:txBody>
          <a:bodyPr wrap="square">
            <a:spAutoFit/>
          </a:bodyPr>
          <a:lstStyle/>
          <a:p>
            <a:pPr algn="ctr"/>
            <a:r>
              <a:rPr lang="ru-RU" sz="2400" b="1" dirty="0"/>
              <a:t>Государственное бюджетное профессиональное образовательное учреждение города Москвы «Московский автомобильно-дорожный колледж им. А.А. Николаева»</a:t>
            </a:r>
          </a:p>
          <a:p>
            <a:pPr algn="ctr"/>
            <a:r>
              <a:rPr lang="ru-RU" sz="2400" b="1" dirty="0" err="1"/>
              <a:t>ГБПОУ</a:t>
            </a:r>
            <a:r>
              <a:rPr lang="ru-RU" sz="2400" b="1" dirty="0"/>
              <a:t> </a:t>
            </a:r>
            <a:r>
              <a:rPr lang="ru-RU" sz="2400" b="1" dirty="0" err="1"/>
              <a:t>МАДК</a:t>
            </a:r>
            <a:r>
              <a:rPr lang="ru-RU" sz="2400" b="1" dirty="0"/>
              <a:t> им. А.А. Николаева. </a:t>
            </a:r>
          </a:p>
        </p:txBody>
      </p:sp>
      <p:sp>
        <p:nvSpPr>
          <p:cNvPr id="16" name="Freeform 3">
            <a:extLst>
              <a:ext uri="{FF2B5EF4-FFF2-40B4-BE49-F238E27FC236}">
                <a16:creationId xmlns:a16="http://schemas.microsoft.com/office/drawing/2014/main" id="{EBFDD01F-6734-4F71-9BDB-69EA74D387E4}"/>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17" name="Freeform 6">
            <a:extLst>
              <a:ext uri="{FF2B5EF4-FFF2-40B4-BE49-F238E27FC236}">
                <a16:creationId xmlns:a16="http://schemas.microsoft.com/office/drawing/2014/main" id="{B7F80B11-9050-44FB-9A26-B00DA5417EB5}"/>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18" name="Freeform 9">
            <a:extLst>
              <a:ext uri="{FF2B5EF4-FFF2-40B4-BE49-F238E27FC236}">
                <a16:creationId xmlns:a16="http://schemas.microsoft.com/office/drawing/2014/main" id="{BC4B73E0-4E8E-4E5F-B397-86695ECBB802}"/>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grpSp>
        <p:nvGrpSpPr>
          <p:cNvPr id="19" name="Group 6">
            <a:extLst>
              <a:ext uri="{FF2B5EF4-FFF2-40B4-BE49-F238E27FC236}">
                <a16:creationId xmlns:a16="http://schemas.microsoft.com/office/drawing/2014/main" id="{C3CD6C41-8D4A-4BCB-940B-4DE5489F6AD5}"/>
              </a:ext>
            </a:extLst>
          </p:cNvPr>
          <p:cNvGrpSpPr/>
          <p:nvPr/>
        </p:nvGrpSpPr>
        <p:grpSpPr>
          <a:xfrm>
            <a:off x="0" y="9993031"/>
            <a:ext cx="18288000" cy="293969"/>
            <a:chOff x="0" y="0"/>
            <a:chExt cx="24384000" cy="1219200"/>
          </a:xfrm>
        </p:grpSpPr>
        <p:grpSp>
          <p:nvGrpSpPr>
            <p:cNvPr id="20" name="Group 7">
              <a:extLst>
                <a:ext uri="{FF2B5EF4-FFF2-40B4-BE49-F238E27FC236}">
                  <a16:creationId xmlns:a16="http://schemas.microsoft.com/office/drawing/2014/main" id="{4CD0F49C-C768-4DA0-B056-F02F88842207}"/>
                </a:ext>
              </a:extLst>
            </p:cNvPr>
            <p:cNvGrpSpPr>
              <a:grpSpLocks noChangeAspect="1"/>
            </p:cNvGrpSpPr>
            <p:nvPr/>
          </p:nvGrpSpPr>
          <p:grpSpPr>
            <a:xfrm>
              <a:off x="0" y="0"/>
              <a:ext cx="24384000" cy="1219200"/>
              <a:chOff x="0" y="0"/>
              <a:chExt cx="1270000" cy="63500"/>
            </a:xfrm>
          </p:grpSpPr>
          <p:sp>
            <p:nvSpPr>
              <p:cNvPr id="21" name="Freeform 8">
                <a:extLst>
                  <a:ext uri="{FF2B5EF4-FFF2-40B4-BE49-F238E27FC236}">
                    <a16:creationId xmlns:a16="http://schemas.microsoft.com/office/drawing/2014/main" id="{ADE5AE1D-5367-450E-B85A-38A7A39386A0}"/>
                  </a:ext>
                </a:extLst>
              </p:cNvPr>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22" name="Freeform 9">
                <a:extLst>
                  <a:ext uri="{FF2B5EF4-FFF2-40B4-BE49-F238E27FC236}">
                    <a16:creationId xmlns:a16="http://schemas.microsoft.com/office/drawing/2014/main" id="{8DCF7257-6722-433D-9830-376B0ABDCA75}"/>
                  </a:ext>
                </a:extLst>
              </p:cNvPr>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a:ln>
                <a:solidFill>
                  <a:srgbClr val="EF5F47"/>
                </a:solidFill>
              </a:ln>
            </p:spPr>
          </p:sp>
        </p:grpSp>
      </p:grpSp>
    </p:spTree>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AD59539-4A8F-4832-874C-82214A812679}"/>
              </a:ext>
            </a:extLst>
          </p:cNvPr>
          <p:cNvSpPr/>
          <p:nvPr/>
        </p:nvSpPr>
        <p:spPr>
          <a:xfrm>
            <a:off x="9479902" y="-16201"/>
            <a:ext cx="8839200" cy="10303201"/>
          </a:xfrm>
          <a:prstGeom prst="rect">
            <a:avLst/>
          </a:prstGeom>
          <a:blipFill>
            <a:blip r:embed="rId2"/>
            <a:stretch>
              <a:fillRect l="-50000"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extBox 12">
            <a:extLst>
              <a:ext uri="{FF2B5EF4-FFF2-40B4-BE49-F238E27FC236}">
                <a16:creationId xmlns:a16="http://schemas.microsoft.com/office/drawing/2014/main" id="{E502A93B-1BB7-4F1B-B9CD-84435CDCBE19}"/>
              </a:ext>
            </a:extLst>
          </p:cNvPr>
          <p:cNvSpPr txBox="1"/>
          <p:nvPr/>
        </p:nvSpPr>
        <p:spPr>
          <a:xfrm>
            <a:off x="1416948" y="1204436"/>
            <a:ext cx="10511978" cy="1477328"/>
          </a:xfrm>
          <a:prstGeom prst="rect">
            <a:avLst/>
          </a:prstGeom>
        </p:spPr>
        <p:txBody>
          <a:bodyPr lIns="0" tIns="0" rIns="0" bIns="0" rtlCol="0" anchor="t">
            <a:spAutoFit/>
          </a:bodyPr>
          <a:lstStyle/>
          <a:p>
            <a:r>
              <a:rPr lang="ru-RU" sz="4800" b="1" dirty="0">
                <a:latin typeface="Arial" panose="020B0604020202020204" pitchFamily="34" charset="0"/>
              </a:rPr>
              <a:t>ЗАКЛЮЧЕНИЕ ДОГОВОРА ПЕРЕВОЗКИ ГРУЗА </a:t>
            </a:r>
            <a:endParaRPr lang="en-US" sz="4800" b="1" dirty="0">
              <a:solidFill>
                <a:srgbClr val="000000"/>
              </a:solidFill>
              <a:latin typeface="Arial" panose="020B0604020202020204" pitchFamily="34" charset="0"/>
            </a:endParaRPr>
          </a:p>
        </p:txBody>
      </p:sp>
      <p:pic>
        <p:nvPicPr>
          <p:cNvPr id="19" name="Рисунок 18">
            <a:extLst>
              <a:ext uri="{FF2B5EF4-FFF2-40B4-BE49-F238E27FC236}">
                <a16:creationId xmlns:a16="http://schemas.microsoft.com/office/drawing/2014/main" id="{A439A4AB-760E-42F6-8A27-E6FC7300C5E2}"/>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20" name="Freeform 3">
            <a:extLst>
              <a:ext uri="{FF2B5EF4-FFF2-40B4-BE49-F238E27FC236}">
                <a16:creationId xmlns:a16="http://schemas.microsoft.com/office/drawing/2014/main" id="{C8E50A5D-E281-40E2-B43B-6EB6AFE9A37B}"/>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1" name="Freeform 6">
            <a:extLst>
              <a:ext uri="{FF2B5EF4-FFF2-40B4-BE49-F238E27FC236}">
                <a16:creationId xmlns:a16="http://schemas.microsoft.com/office/drawing/2014/main" id="{4D92BCFA-6ED4-4455-977E-BC905DFCF5B4}"/>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2" name="Freeform 9">
            <a:extLst>
              <a:ext uri="{FF2B5EF4-FFF2-40B4-BE49-F238E27FC236}">
                <a16:creationId xmlns:a16="http://schemas.microsoft.com/office/drawing/2014/main" id="{8CA9A4AB-1E0C-4142-88AA-4229B1055B0A}"/>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3" name="AutoShape 9">
            <a:extLst>
              <a:ext uri="{FF2B5EF4-FFF2-40B4-BE49-F238E27FC236}">
                <a16:creationId xmlns:a16="http://schemas.microsoft.com/office/drawing/2014/main" id="{68CB10FD-4772-434A-A42D-231A5B5D1CAF}"/>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4" name="AutoShape 10">
            <a:extLst>
              <a:ext uri="{FF2B5EF4-FFF2-40B4-BE49-F238E27FC236}">
                <a16:creationId xmlns:a16="http://schemas.microsoft.com/office/drawing/2014/main" id="{CF953B0D-C021-470C-B762-0F8CC67D8A39}"/>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1" name="TextBox 10">
            <a:extLst>
              <a:ext uri="{FF2B5EF4-FFF2-40B4-BE49-F238E27FC236}">
                <a16:creationId xmlns:a16="http://schemas.microsoft.com/office/drawing/2014/main" id="{1A6C7FCA-75E7-4C0E-BA2B-140F0D421C03}"/>
              </a:ext>
            </a:extLst>
          </p:cNvPr>
          <p:cNvSpPr txBox="1"/>
          <p:nvPr/>
        </p:nvSpPr>
        <p:spPr>
          <a:xfrm>
            <a:off x="1416948" y="3238500"/>
            <a:ext cx="6965052" cy="6001643"/>
          </a:xfrm>
          <a:prstGeom prst="rect">
            <a:avLst/>
          </a:prstGeom>
          <a:noFill/>
        </p:spPr>
        <p:txBody>
          <a:bodyPr wrap="square">
            <a:spAutoFit/>
          </a:bodyPr>
          <a:lstStyle/>
          <a:p>
            <a:r>
              <a:rPr lang="ru-RU" sz="2400" dirty="0"/>
              <a:t>Заключение договора перевозки груза подтверждается составлением и выдачей отправителю груза транспортной накладной. Товарно-транспортная накладная сопровождает груз на всем пути следования и содержит сведения об исполнении договора. </a:t>
            </a:r>
          </a:p>
          <a:p>
            <a:endParaRPr lang="ru-RU" sz="2400" dirty="0"/>
          </a:p>
          <a:p>
            <a:r>
              <a:rPr lang="ru-RU" sz="2400" dirty="0"/>
              <a:t>Товарно-транспортная накладная является документом, на основании которого грузоотправитель списывает, а грузополучатель приходует перевозимые ценности.</a:t>
            </a:r>
          </a:p>
          <a:p>
            <a:endParaRPr lang="ru-RU" sz="2400" dirty="0"/>
          </a:p>
          <a:p>
            <a:r>
              <a:rPr lang="ru-RU" sz="2400" dirty="0"/>
              <a:t>Для АТП она является основанием для учета транспортной работы и расчетов за перевозки. Также основным перевозочным документом является путевой лист.</a:t>
            </a:r>
          </a:p>
        </p:txBody>
      </p:sp>
    </p:spTree>
    <p:extLst>
      <p:ext uri="{BB962C8B-B14F-4D97-AF65-F5344CB8AC3E}">
        <p14:creationId xmlns:p14="http://schemas.microsoft.com/office/powerpoint/2010/main" val="2086453712"/>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825302"/>
          </a:xfrm>
          <a:custGeom>
            <a:avLst/>
            <a:gdLst/>
            <a:ahLst/>
            <a:cxnLst/>
            <a:rect l="l" t="t" r="r" b="b"/>
            <a:pathLst>
              <a:path w="4816592" h="480738">
                <a:moveTo>
                  <a:pt x="0" y="0"/>
                </a:moveTo>
                <a:lnTo>
                  <a:pt x="4816592" y="0"/>
                </a:lnTo>
                <a:lnTo>
                  <a:pt x="4816592" y="480738"/>
                </a:lnTo>
                <a:lnTo>
                  <a:pt x="0" y="480738"/>
                </a:lnTo>
                <a:close/>
              </a:path>
            </a:pathLst>
          </a:custGeom>
          <a:solidFill>
            <a:srgbClr val="3AA2E9"/>
          </a:solidFill>
        </p:spPr>
      </p:sp>
      <p:pic>
        <p:nvPicPr>
          <p:cNvPr id="5" name="Picture 5"/>
          <p:cNvPicPr>
            <a:picLocks noChangeAspect="1"/>
          </p:cNvPicPr>
          <p:nvPr/>
        </p:nvPicPr>
        <p:blipFill>
          <a:blip r:embed="rId2">
            <a:alphaModFix amt="20999"/>
          </a:blip>
          <a:srcRect t="37961" b="48114"/>
          <a:stretch>
            <a:fillRect/>
          </a:stretch>
        </p:blipFill>
        <p:spPr>
          <a:xfrm>
            <a:off x="0" y="1"/>
            <a:ext cx="18288000" cy="1825302"/>
          </a:xfrm>
          <a:prstGeom prst="rect">
            <a:avLst/>
          </a:prstGeom>
        </p:spPr>
      </p:pic>
      <p:grpSp>
        <p:nvGrpSpPr>
          <p:cNvPr id="6" name="Group 6"/>
          <p:cNvGrpSpPr/>
          <p:nvPr/>
        </p:nvGrpSpPr>
        <p:grpSpPr>
          <a:xfrm>
            <a:off x="0" y="9993031"/>
            <a:ext cx="18288000" cy="914400"/>
            <a:chOff x="0" y="0"/>
            <a:chExt cx="24384000" cy="1219200"/>
          </a:xfrm>
        </p:grpSpPr>
        <p:grpSp>
          <p:nvGrpSpPr>
            <p:cNvPr id="7" name="Group 7"/>
            <p:cNvGrpSpPr>
              <a:grpSpLocks noChangeAspect="1"/>
            </p:cNvGrpSpPr>
            <p:nvPr/>
          </p:nvGrpSpPr>
          <p:grpSpPr>
            <a:xfrm>
              <a:off x="0" y="0"/>
              <a:ext cx="24384000" cy="1219200"/>
              <a:chOff x="0" y="0"/>
              <a:chExt cx="1270000" cy="63500"/>
            </a:xfrm>
          </p:grpSpPr>
          <p:sp>
            <p:nvSpPr>
              <p:cNvPr id="8" name="Freeform 8"/>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9" name="Freeform 9"/>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p:spPr>
          </p:sp>
        </p:grpSp>
      </p:grpSp>
      <p:sp>
        <p:nvSpPr>
          <p:cNvPr id="10" name="TextBox 12">
            <a:extLst>
              <a:ext uri="{FF2B5EF4-FFF2-40B4-BE49-F238E27FC236}">
                <a16:creationId xmlns:a16="http://schemas.microsoft.com/office/drawing/2014/main" id="{85B74319-2B29-446F-ABE9-ED7A3FE8CB68}"/>
              </a:ext>
            </a:extLst>
          </p:cNvPr>
          <p:cNvSpPr txBox="1"/>
          <p:nvPr/>
        </p:nvSpPr>
        <p:spPr>
          <a:xfrm>
            <a:off x="2209800" y="436993"/>
            <a:ext cx="13487400" cy="830997"/>
          </a:xfrm>
          <a:prstGeom prst="rect">
            <a:avLst/>
          </a:prstGeom>
        </p:spPr>
        <p:txBody>
          <a:bodyPr wrap="square" lIns="0" tIns="0" rIns="0" bIns="0" rtlCol="0" anchor="t">
            <a:spAutoFit/>
          </a:bodyPr>
          <a:lstStyle/>
          <a:p>
            <a:pPr algn="ctr"/>
            <a:r>
              <a:rPr lang="ru-RU" sz="5400" b="1" dirty="0">
                <a:solidFill>
                  <a:schemeClr val="bg1"/>
                </a:solidFill>
                <a:latin typeface="Arial" panose="020B0604020202020204" pitchFamily="34" charset="0"/>
              </a:rPr>
              <a:t>ДОПОЛНИТЕЛЬНЫЕ </a:t>
            </a:r>
            <a:r>
              <a:rPr lang="ru-RU" sz="5400" b="1" dirty="0" err="1">
                <a:solidFill>
                  <a:schemeClr val="bg1"/>
                </a:solidFill>
                <a:latin typeface="Arial" panose="020B0604020202020204" pitchFamily="34" charset="0"/>
              </a:rPr>
              <a:t>НПА</a:t>
            </a:r>
            <a:endParaRPr lang="ru-RU" sz="5400" b="1" dirty="0">
              <a:solidFill>
                <a:schemeClr val="bg1"/>
              </a:solidFill>
              <a:latin typeface="Arial" panose="020B0604020202020204" pitchFamily="34" charset="0"/>
            </a:endParaRPr>
          </a:p>
        </p:txBody>
      </p:sp>
      <p:pic>
        <p:nvPicPr>
          <p:cNvPr id="19" name="Рисунок 18">
            <a:extLst>
              <a:ext uri="{FF2B5EF4-FFF2-40B4-BE49-F238E27FC236}">
                <a16:creationId xmlns:a16="http://schemas.microsoft.com/office/drawing/2014/main" id="{7E195482-12CC-472D-93BF-FF59082F95BF}"/>
              </a:ext>
            </a:extLst>
          </p:cNvPr>
          <p:cNvPicPr>
            <a:picLocks noChangeAspect="1"/>
          </p:cNvPicPr>
          <p:nvPr/>
        </p:nvPicPr>
        <p:blipFill>
          <a:blip r:embed="rId3"/>
          <a:stretch>
            <a:fillRect/>
          </a:stretch>
        </p:blipFill>
        <p:spPr>
          <a:xfrm>
            <a:off x="17145000" y="9182100"/>
            <a:ext cx="838200" cy="838200"/>
          </a:xfrm>
          <a:prstGeom prst="rect">
            <a:avLst/>
          </a:prstGeom>
        </p:spPr>
      </p:pic>
      <p:grpSp>
        <p:nvGrpSpPr>
          <p:cNvPr id="4" name="Группа 3">
            <a:extLst>
              <a:ext uri="{FF2B5EF4-FFF2-40B4-BE49-F238E27FC236}">
                <a16:creationId xmlns:a16="http://schemas.microsoft.com/office/drawing/2014/main" id="{91DDB43E-134E-40A9-BA0C-3F45255A0908}"/>
              </a:ext>
            </a:extLst>
          </p:cNvPr>
          <p:cNvGrpSpPr/>
          <p:nvPr/>
        </p:nvGrpSpPr>
        <p:grpSpPr>
          <a:xfrm>
            <a:off x="381000" y="3162300"/>
            <a:ext cx="17142697" cy="4983387"/>
            <a:chOff x="572649" y="3275594"/>
            <a:chExt cx="17142697" cy="4983387"/>
          </a:xfrm>
        </p:grpSpPr>
        <p:sp>
          <p:nvSpPr>
            <p:cNvPr id="12" name="Полилиния: фигура 11">
              <a:extLst>
                <a:ext uri="{FF2B5EF4-FFF2-40B4-BE49-F238E27FC236}">
                  <a16:creationId xmlns:a16="http://schemas.microsoft.com/office/drawing/2014/main" id="{0F899FB2-920B-4174-8514-00DD8328E23F}"/>
                </a:ext>
              </a:extLst>
            </p:cNvPr>
            <p:cNvSpPr/>
            <p:nvPr/>
          </p:nvSpPr>
          <p:spPr>
            <a:xfrm>
              <a:off x="9143998" y="4700117"/>
              <a:ext cx="6065106" cy="1052621"/>
            </a:xfrm>
            <a:custGeom>
              <a:avLst/>
              <a:gdLst/>
              <a:ahLst/>
              <a:cxnLst/>
              <a:rect l="0" t="0" r="0" b="0"/>
              <a:pathLst>
                <a:path>
                  <a:moveTo>
                    <a:pt x="0" y="0"/>
                  </a:moveTo>
                  <a:lnTo>
                    <a:pt x="0" y="526310"/>
                  </a:lnTo>
                  <a:lnTo>
                    <a:pt x="6065106" y="526310"/>
                  </a:lnTo>
                  <a:lnTo>
                    <a:pt x="6065106" y="1052621"/>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sp>
          <p:nvSpPr>
            <p:cNvPr id="13" name="Полилиния: фигура 12">
              <a:extLst>
                <a:ext uri="{FF2B5EF4-FFF2-40B4-BE49-F238E27FC236}">
                  <a16:creationId xmlns:a16="http://schemas.microsoft.com/office/drawing/2014/main" id="{7C389B48-9D99-40BB-9844-6CCA5B1E0E55}"/>
                </a:ext>
              </a:extLst>
            </p:cNvPr>
            <p:cNvSpPr/>
            <p:nvPr/>
          </p:nvSpPr>
          <p:spPr>
            <a:xfrm>
              <a:off x="9098278" y="4700117"/>
              <a:ext cx="91440" cy="1052621"/>
            </a:xfrm>
            <a:custGeom>
              <a:avLst/>
              <a:gdLst/>
              <a:ahLst/>
              <a:cxnLst/>
              <a:rect l="0" t="0" r="0" b="0"/>
              <a:pathLst>
                <a:path>
                  <a:moveTo>
                    <a:pt x="45720" y="0"/>
                  </a:moveTo>
                  <a:lnTo>
                    <a:pt x="45720" y="1052621"/>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sp>
          <p:nvSpPr>
            <p:cNvPr id="14" name="Полилиния: фигура 13">
              <a:extLst>
                <a:ext uri="{FF2B5EF4-FFF2-40B4-BE49-F238E27FC236}">
                  <a16:creationId xmlns:a16="http://schemas.microsoft.com/office/drawing/2014/main" id="{F1A18EBF-9008-46A3-AEE3-885CE6419CD6}"/>
                </a:ext>
              </a:extLst>
            </p:cNvPr>
            <p:cNvSpPr/>
            <p:nvPr/>
          </p:nvSpPr>
          <p:spPr>
            <a:xfrm>
              <a:off x="3078891" y="4700117"/>
              <a:ext cx="6065106" cy="1052621"/>
            </a:xfrm>
            <a:custGeom>
              <a:avLst/>
              <a:gdLst/>
              <a:ahLst/>
              <a:cxnLst/>
              <a:rect l="0" t="0" r="0" b="0"/>
              <a:pathLst>
                <a:path>
                  <a:moveTo>
                    <a:pt x="6065106" y="0"/>
                  </a:moveTo>
                  <a:lnTo>
                    <a:pt x="6065106" y="526310"/>
                  </a:lnTo>
                  <a:lnTo>
                    <a:pt x="0" y="526310"/>
                  </a:lnTo>
                  <a:lnTo>
                    <a:pt x="0" y="1052621"/>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sp>
          <p:nvSpPr>
            <p:cNvPr id="15" name="Полилиния: фигура 14">
              <a:extLst>
                <a:ext uri="{FF2B5EF4-FFF2-40B4-BE49-F238E27FC236}">
                  <a16:creationId xmlns:a16="http://schemas.microsoft.com/office/drawing/2014/main" id="{B48DDF63-009C-4427-8AD1-6E73E5101DE9}"/>
                </a:ext>
              </a:extLst>
            </p:cNvPr>
            <p:cNvSpPr/>
            <p:nvPr/>
          </p:nvSpPr>
          <p:spPr>
            <a:xfrm>
              <a:off x="2993253" y="3275594"/>
              <a:ext cx="12301489" cy="1424523"/>
            </a:xfrm>
            <a:custGeom>
              <a:avLst/>
              <a:gdLst>
                <a:gd name="connsiteX0" fmla="*/ 0 w 12301489"/>
                <a:gd name="connsiteY0" fmla="*/ 0 h 1424523"/>
                <a:gd name="connsiteX1" fmla="*/ 12301489 w 12301489"/>
                <a:gd name="connsiteY1" fmla="*/ 0 h 1424523"/>
                <a:gd name="connsiteX2" fmla="*/ 12301489 w 12301489"/>
                <a:gd name="connsiteY2" fmla="*/ 1424523 h 1424523"/>
                <a:gd name="connsiteX3" fmla="*/ 0 w 12301489"/>
                <a:gd name="connsiteY3" fmla="*/ 1424523 h 1424523"/>
                <a:gd name="connsiteX4" fmla="*/ 0 w 12301489"/>
                <a:gd name="connsiteY4" fmla="*/ 0 h 1424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1489" h="1424523">
                  <a:moveTo>
                    <a:pt x="0" y="0"/>
                  </a:moveTo>
                  <a:lnTo>
                    <a:pt x="12301489" y="0"/>
                  </a:lnTo>
                  <a:lnTo>
                    <a:pt x="12301489" y="1424523"/>
                  </a:lnTo>
                  <a:lnTo>
                    <a:pt x="0" y="1424523"/>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ru-RU" sz="2800" kern="1200"/>
                <a:t>Кроме того, перевозка грузов по России автотранспортом регулируется:</a:t>
              </a:r>
            </a:p>
          </p:txBody>
        </p:sp>
        <p:sp>
          <p:nvSpPr>
            <p:cNvPr id="16" name="Полилиния: фигура 15">
              <a:extLst>
                <a:ext uri="{FF2B5EF4-FFF2-40B4-BE49-F238E27FC236}">
                  <a16:creationId xmlns:a16="http://schemas.microsoft.com/office/drawing/2014/main" id="{8386EC0E-75AE-420E-8E8B-4197B4E8A082}"/>
                </a:ext>
              </a:extLst>
            </p:cNvPr>
            <p:cNvSpPr/>
            <p:nvPr/>
          </p:nvSpPr>
          <p:spPr>
            <a:xfrm>
              <a:off x="572649" y="5752739"/>
              <a:ext cx="5012484" cy="2506242"/>
            </a:xfrm>
            <a:custGeom>
              <a:avLst/>
              <a:gdLst>
                <a:gd name="connsiteX0" fmla="*/ 0 w 5012484"/>
                <a:gd name="connsiteY0" fmla="*/ 0 h 2506242"/>
                <a:gd name="connsiteX1" fmla="*/ 5012484 w 5012484"/>
                <a:gd name="connsiteY1" fmla="*/ 0 h 2506242"/>
                <a:gd name="connsiteX2" fmla="*/ 5012484 w 5012484"/>
                <a:gd name="connsiteY2" fmla="*/ 2506242 h 2506242"/>
                <a:gd name="connsiteX3" fmla="*/ 0 w 5012484"/>
                <a:gd name="connsiteY3" fmla="*/ 2506242 h 2506242"/>
                <a:gd name="connsiteX4" fmla="*/ 0 w 5012484"/>
                <a:gd name="connsiteY4" fmla="*/ 0 h 2506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2484" h="2506242">
                  <a:moveTo>
                    <a:pt x="0" y="0"/>
                  </a:moveTo>
                  <a:lnTo>
                    <a:pt x="5012484" y="0"/>
                  </a:lnTo>
                  <a:lnTo>
                    <a:pt x="5012484" y="2506242"/>
                  </a:lnTo>
                  <a:lnTo>
                    <a:pt x="0" y="2506242"/>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ru-RU" sz="2800" kern="1200"/>
                <a:t>Федеральным законом от 8 ноября 2007 г. № 259-ФЗ «Устав автомобильного транспорта и городского наземного электрического транспорта»;</a:t>
              </a:r>
            </a:p>
          </p:txBody>
        </p:sp>
        <p:sp>
          <p:nvSpPr>
            <p:cNvPr id="17" name="Полилиния: фигура 16">
              <a:extLst>
                <a:ext uri="{FF2B5EF4-FFF2-40B4-BE49-F238E27FC236}">
                  <a16:creationId xmlns:a16="http://schemas.microsoft.com/office/drawing/2014/main" id="{F880E99B-9B99-4F8C-A4E4-60D1E6A239DC}"/>
                </a:ext>
              </a:extLst>
            </p:cNvPr>
            <p:cNvSpPr/>
            <p:nvPr/>
          </p:nvSpPr>
          <p:spPr>
            <a:xfrm>
              <a:off x="6637755" y="5752739"/>
              <a:ext cx="5012484" cy="2506242"/>
            </a:xfrm>
            <a:custGeom>
              <a:avLst/>
              <a:gdLst>
                <a:gd name="connsiteX0" fmla="*/ 0 w 5012484"/>
                <a:gd name="connsiteY0" fmla="*/ 0 h 2506242"/>
                <a:gd name="connsiteX1" fmla="*/ 5012484 w 5012484"/>
                <a:gd name="connsiteY1" fmla="*/ 0 h 2506242"/>
                <a:gd name="connsiteX2" fmla="*/ 5012484 w 5012484"/>
                <a:gd name="connsiteY2" fmla="*/ 2506242 h 2506242"/>
                <a:gd name="connsiteX3" fmla="*/ 0 w 5012484"/>
                <a:gd name="connsiteY3" fmla="*/ 2506242 h 2506242"/>
                <a:gd name="connsiteX4" fmla="*/ 0 w 5012484"/>
                <a:gd name="connsiteY4" fmla="*/ 0 h 2506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2484" h="2506242">
                  <a:moveTo>
                    <a:pt x="0" y="0"/>
                  </a:moveTo>
                  <a:lnTo>
                    <a:pt x="5012484" y="0"/>
                  </a:lnTo>
                  <a:lnTo>
                    <a:pt x="5012484" y="2506242"/>
                  </a:lnTo>
                  <a:lnTo>
                    <a:pt x="0" y="2506242"/>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ru-RU" sz="2800" kern="1200"/>
                <a:t>Федеральным законом от 9 февраля 2007 г. № 16-ФЗ «О транспортной безопасности»;</a:t>
              </a:r>
            </a:p>
          </p:txBody>
        </p:sp>
        <p:sp>
          <p:nvSpPr>
            <p:cNvPr id="18" name="Полилиния: фигура 17">
              <a:extLst>
                <a:ext uri="{FF2B5EF4-FFF2-40B4-BE49-F238E27FC236}">
                  <a16:creationId xmlns:a16="http://schemas.microsoft.com/office/drawing/2014/main" id="{2520DC57-6EEA-47A8-97E5-9802A83E624A}"/>
                </a:ext>
              </a:extLst>
            </p:cNvPr>
            <p:cNvSpPr/>
            <p:nvPr/>
          </p:nvSpPr>
          <p:spPr>
            <a:xfrm>
              <a:off x="12702862" y="5752739"/>
              <a:ext cx="5012484" cy="2506242"/>
            </a:xfrm>
            <a:custGeom>
              <a:avLst/>
              <a:gdLst>
                <a:gd name="connsiteX0" fmla="*/ 0 w 5012484"/>
                <a:gd name="connsiteY0" fmla="*/ 0 h 2506242"/>
                <a:gd name="connsiteX1" fmla="*/ 5012484 w 5012484"/>
                <a:gd name="connsiteY1" fmla="*/ 0 h 2506242"/>
                <a:gd name="connsiteX2" fmla="*/ 5012484 w 5012484"/>
                <a:gd name="connsiteY2" fmla="*/ 2506242 h 2506242"/>
                <a:gd name="connsiteX3" fmla="*/ 0 w 5012484"/>
                <a:gd name="connsiteY3" fmla="*/ 2506242 h 2506242"/>
                <a:gd name="connsiteX4" fmla="*/ 0 w 5012484"/>
                <a:gd name="connsiteY4" fmla="*/ 0 h 2506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2484" h="2506242">
                  <a:moveTo>
                    <a:pt x="0" y="0"/>
                  </a:moveTo>
                  <a:lnTo>
                    <a:pt x="5012484" y="0"/>
                  </a:lnTo>
                  <a:lnTo>
                    <a:pt x="5012484" y="2506242"/>
                  </a:lnTo>
                  <a:lnTo>
                    <a:pt x="0" y="2506242"/>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ru-RU" sz="2800" kern="1200"/>
                <a:t>Постановлением Правительства РФ от 21 декабря 2020 г. № 2200 «Об утверждении Правил перевозок грузов автомобильным транспортом».</a:t>
              </a:r>
            </a:p>
          </p:txBody>
        </p:sp>
      </p:grpSp>
    </p:spTree>
    <p:extLst>
      <p:ext uri="{BB962C8B-B14F-4D97-AF65-F5344CB8AC3E}">
        <p14:creationId xmlns:p14="http://schemas.microsoft.com/office/powerpoint/2010/main" val="4289439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16F399-E312-4E68-8841-38DE648CBE57}"/>
              </a:ext>
            </a:extLst>
          </p:cNvPr>
          <p:cNvSpPr txBox="1"/>
          <p:nvPr/>
        </p:nvSpPr>
        <p:spPr>
          <a:xfrm>
            <a:off x="1202443" y="1270875"/>
            <a:ext cx="15697200" cy="1477328"/>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ФЗ ОТ 9 ФЕВРАЛЯ 2007 Г. № 16-ФЗ </a:t>
            </a:r>
          </a:p>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«О ТРАНСПОРТНОЙ БЕЗОПАСНОСТИ»</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grpSp>
        <p:nvGrpSpPr>
          <p:cNvPr id="3" name="Группа 2">
            <a:extLst>
              <a:ext uri="{FF2B5EF4-FFF2-40B4-BE49-F238E27FC236}">
                <a16:creationId xmlns:a16="http://schemas.microsoft.com/office/drawing/2014/main" id="{D0D51AD2-E954-4B48-A8BE-8451434A4BE4}"/>
              </a:ext>
            </a:extLst>
          </p:cNvPr>
          <p:cNvGrpSpPr/>
          <p:nvPr/>
        </p:nvGrpSpPr>
        <p:grpSpPr>
          <a:xfrm>
            <a:off x="881742" y="3260897"/>
            <a:ext cx="16588443" cy="5884316"/>
            <a:chOff x="1166156" y="3297784"/>
            <a:chExt cx="16588443" cy="5349969"/>
          </a:xfrm>
        </p:grpSpPr>
        <p:sp>
          <p:nvSpPr>
            <p:cNvPr id="4" name="Полилиния: фигура 3">
              <a:extLst>
                <a:ext uri="{FF2B5EF4-FFF2-40B4-BE49-F238E27FC236}">
                  <a16:creationId xmlns:a16="http://schemas.microsoft.com/office/drawing/2014/main" id="{A0879A2D-A6DB-4B4A-BE3C-F760C4C9A97F}"/>
                </a:ext>
              </a:extLst>
            </p:cNvPr>
            <p:cNvSpPr/>
            <p:nvPr/>
          </p:nvSpPr>
          <p:spPr>
            <a:xfrm>
              <a:off x="1166156" y="7325468"/>
              <a:ext cx="16588443" cy="1322285"/>
            </a:xfrm>
            <a:custGeom>
              <a:avLst/>
              <a:gdLst>
                <a:gd name="connsiteX0" fmla="*/ 0 w 16588443"/>
                <a:gd name="connsiteY0" fmla="*/ 0 h 1322285"/>
                <a:gd name="connsiteX1" fmla="*/ 16588443 w 16588443"/>
                <a:gd name="connsiteY1" fmla="*/ 0 h 1322285"/>
                <a:gd name="connsiteX2" fmla="*/ 16588443 w 16588443"/>
                <a:gd name="connsiteY2" fmla="*/ 1322285 h 1322285"/>
                <a:gd name="connsiteX3" fmla="*/ 0 w 16588443"/>
                <a:gd name="connsiteY3" fmla="*/ 1322285 h 1322285"/>
                <a:gd name="connsiteX4" fmla="*/ 0 w 16588443"/>
                <a:gd name="connsiteY4" fmla="*/ 0 h 1322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8443" h="1322285">
                  <a:moveTo>
                    <a:pt x="0" y="0"/>
                  </a:moveTo>
                  <a:lnTo>
                    <a:pt x="16588443" y="0"/>
                  </a:lnTo>
                  <a:lnTo>
                    <a:pt x="16588443" y="1322285"/>
                  </a:lnTo>
                  <a:lnTo>
                    <a:pt x="0" y="132228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ru-RU" sz="2400" kern="1200"/>
                <a:t>Государственный контроль и надзор в области обеспечения транспортной безопасности осуществляются уполномоченными федеральными органами исполнительной власти в соответствии с законодательством Российской Федерации.</a:t>
              </a:r>
            </a:p>
          </p:txBody>
        </p:sp>
        <p:sp>
          <p:nvSpPr>
            <p:cNvPr id="5" name="Полилиния: фигура 4">
              <a:extLst>
                <a:ext uri="{FF2B5EF4-FFF2-40B4-BE49-F238E27FC236}">
                  <a16:creationId xmlns:a16="http://schemas.microsoft.com/office/drawing/2014/main" id="{4846EF17-C503-43C7-801F-C926718F8E00}"/>
                </a:ext>
              </a:extLst>
            </p:cNvPr>
            <p:cNvSpPr/>
            <p:nvPr/>
          </p:nvSpPr>
          <p:spPr>
            <a:xfrm rot="21600000">
              <a:off x="1166156" y="5311626"/>
              <a:ext cx="16588443" cy="2033677"/>
            </a:xfrm>
            <a:custGeom>
              <a:avLst/>
              <a:gdLst>
                <a:gd name="connsiteX0" fmla="*/ 0 w 16588443"/>
                <a:gd name="connsiteY0" fmla="*/ 712254 h 2033675"/>
                <a:gd name="connsiteX1" fmla="*/ 8040012 w 16588443"/>
                <a:gd name="connsiteY1" fmla="*/ 712254 h 2033675"/>
                <a:gd name="connsiteX2" fmla="*/ 8040012 w 16588443"/>
                <a:gd name="connsiteY2" fmla="*/ 508419 h 2033675"/>
                <a:gd name="connsiteX3" fmla="*/ 7785803 w 16588443"/>
                <a:gd name="connsiteY3" fmla="*/ 508419 h 2033675"/>
                <a:gd name="connsiteX4" fmla="*/ 8294222 w 16588443"/>
                <a:gd name="connsiteY4" fmla="*/ 0 h 2033675"/>
                <a:gd name="connsiteX5" fmla="*/ 8802640 w 16588443"/>
                <a:gd name="connsiteY5" fmla="*/ 508419 h 2033675"/>
                <a:gd name="connsiteX6" fmla="*/ 8548431 w 16588443"/>
                <a:gd name="connsiteY6" fmla="*/ 508419 h 2033675"/>
                <a:gd name="connsiteX7" fmla="*/ 8548431 w 16588443"/>
                <a:gd name="connsiteY7" fmla="*/ 712254 h 2033675"/>
                <a:gd name="connsiteX8" fmla="*/ 16588443 w 16588443"/>
                <a:gd name="connsiteY8" fmla="*/ 712254 h 2033675"/>
                <a:gd name="connsiteX9" fmla="*/ 16588443 w 16588443"/>
                <a:gd name="connsiteY9" fmla="*/ 2033675 h 2033675"/>
                <a:gd name="connsiteX10" fmla="*/ 0 w 16588443"/>
                <a:gd name="connsiteY10" fmla="*/ 2033675 h 2033675"/>
                <a:gd name="connsiteX11" fmla="*/ 0 w 16588443"/>
                <a:gd name="connsiteY11" fmla="*/ 712254 h 20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88443" h="2033675">
                  <a:moveTo>
                    <a:pt x="16588443" y="1321421"/>
                  </a:moveTo>
                  <a:lnTo>
                    <a:pt x="8548431" y="1321421"/>
                  </a:lnTo>
                  <a:lnTo>
                    <a:pt x="8548431" y="1525256"/>
                  </a:lnTo>
                  <a:lnTo>
                    <a:pt x="8802640" y="1525256"/>
                  </a:lnTo>
                  <a:lnTo>
                    <a:pt x="8294221" y="2033674"/>
                  </a:lnTo>
                  <a:lnTo>
                    <a:pt x="7785803" y="1525256"/>
                  </a:lnTo>
                  <a:lnTo>
                    <a:pt x="8040012" y="1525256"/>
                  </a:lnTo>
                  <a:lnTo>
                    <a:pt x="8040012" y="1321421"/>
                  </a:lnTo>
                  <a:lnTo>
                    <a:pt x="0" y="1321421"/>
                  </a:lnTo>
                  <a:lnTo>
                    <a:pt x="0" y="1"/>
                  </a:lnTo>
                  <a:lnTo>
                    <a:pt x="16588443" y="1"/>
                  </a:lnTo>
                  <a:lnTo>
                    <a:pt x="16588443" y="1321421"/>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63575" tIns="163577" rIns="163576" bIns="875831" numCol="1" spcCol="1270" anchor="ctr" anchorCtr="0">
              <a:noAutofit/>
            </a:bodyPr>
            <a:lstStyle/>
            <a:p>
              <a:pPr marL="0" lvl="0" indent="0" algn="ctr" defTabSz="1022350">
                <a:lnSpc>
                  <a:spcPct val="90000"/>
                </a:lnSpc>
                <a:spcBef>
                  <a:spcPct val="0"/>
                </a:spcBef>
                <a:spcAft>
                  <a:spcPct val="35000"/>
                </a:spcAft>
                <a:buNone/>
              </a:pPr>
              <a:r>
                <a:rPr lang="ru-RU" sz="2400" kern="1200"/>
                <a:t>Объекты транспортной инфраструктуры и транспортные средства, обеспечение транспортной безопасности которых осуществляется исключительно федеральными органами исполнительной власти, определяются федеральными законами, нормативными правовыми актами Правительства Российской Федерации.</a:t>
              </a:r>
            </a:p>
          </p:txBody>
        </p:sp>
        <p:sp>
          <p:nvSpPr>
            <p:cNvPr id="6" name="Полилиния: фигура 5">
              <a:extLst>
                <a:ext uri="{FF2B5EF4-FFF2-40B4-BE49-F238E27FC236}">
                  <a16:creationId xmlns:a16="http://schemas.microsoft.com/office/drawing/2014/main" id="{0E66E690-EE2F-4736-907A-15AA9B42D859}"/>
                </a:ext>
              </a:extLst>
            </p:cNvPr>
            <p:cNvSpPr/>
            <p:nvPr/>
          </p:nvSpPr>
          <p:spPr>
            <a:xfrm rot="21600000">
              <a:off x="1166156" y="3297784"/>
              <a:ext cx="16588443" cy="2033677"/>
            </a:xfrm>
            <a:custGeom>
              <a:avLst/>
              <a:gdLst>
                <a:gd name="connsiteX0" fmla="*/ 0 w 16588443"/>
                <a:gd name="connsiteY0" fmla="*/ 712254 h 2033675"/>
                <a:gd name="connsiteX1" fmla="*/ 8040012 w 16588443"/>
                <a:gd name="connsiteY1" fmla="*/ 712254 h 2033675"/>
                <a:gd name="connsiteX2" fmla="*/ 8040012 w 16588443"/>
                <a:gd name="connsiteY2" fmla="*/ 508419 h 2033675"/>
                <a:gd name="connsiteX3" fmla="*/ 7785803 w 16588443"/>
                <a:gd name="connsiteY3" fmla="*/ 508419 h 2033675"/>
                <a:gd name="connsiteX4" fmla="*/ 8294222 w 16588443"/>
                <a:gd name="connsiteY4" fmla="*/ 0 h 2033675"/>
                <a:gd name="connsiteX5" fmla="*/ 8802640 w 16588443"/>
                <a:gd name="connsiteY5" fmla="*/ 508419 h 2033675"/>
                <a:gd name="connsiteX6" fmla="*/ 8548431 w 16588443"/>
                <a:gd name="connsiteY6" fmla="*/ 508419 h 2033675"/>
                <a:gd name="connsiteX7" fmla="*/ 8548431 w 16588443"/>
                <a:gd name="connsiteY7" fmla="*/ 712254 h 2033675"/>
                <a:gd name="connsiteX8" fmla="*/ 16588443 w 16588443"/>
                <a:gd name="connsiteY8" fmla="*/ 712254 h 2033675"/>
                <a:gd name="connsiteX9" fmla="*/ 16588443 w 16588443"/>
                <a:gd name="connsiteY9" fmla="*/ 2033675 h 2033675"/>
                <a:gd name="connsiteX10" fmla="*/ 0 w 16588443"/>
                <a:gd name="connsiteY10" fmla="*/ 2033675 h 2033675"/>
                <a:gd name="connsiteX11" fmla="*/ 0 w 16588443"/>
                <a:gd name="connsiteY11" fmla="*/ 712254 h 20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88443" h="2033675">
                  <a:moveTo>
                    <a:pt x="16588443" y="1321421"/>
                  </a:moveTo>
                  <a:lnTo>
                    <a:pt x="8548431" y="1321421"/>
                  </a:lnTo>
                  <a:lnTo>
                    <a:pt x="8548431" y="1525256"/>
                  </a:lnTo>
                  <a:lnTo>
                    <a:pt x="8802640" y="1525256"/>
                  </a:lnTo>
                  <a:lnTo>
                    <a:pt x="8294221" y="2033674"/>
                  </a:lnTo>
                  <a:lnTo>
                    <a:pt x="7785803" y="1525256"/>
                  </a:lnTo>
                  <a:lnTo>
                    <a:pt x="8040012" y="1525256"/>
                  </a:lnTo>
                  <a:lnTo>
                    <a:pt x="8040012" y="1321421"/>
                  </a:lnTo>
                  <a:lnTo>
                    <a:pt x="0" y="1321421"/>
                  </a:lnTo>
                  <a:lnTo>
                    <a:pt x="0" y="1"/>
                  </a:lnTo>
                  <a:lnTo>
                    <a:pt x="16588443" y="1"/>
                  </a:lnTo>
                  <a:lnTo>
                    <a:pt x="16588443" y="1321421"/>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63575" tIns="163577" rIns="163576" bIns="875831" numCol="1" spcCol="1270" anchor="ctr" anchorCtr="0">
              <a:noAutofit/>
            </a:bodyPr>
            <a:lstStyle/>
            <a:p>
              <a:pPr marL="0" lvl="0" indent="0" algn="ctr" defTabSz="1022350">
                <a:lnSpc>
                  <a:spcPct val="90000"/>
                </a:lnSpc>
                <a:spcBef>
                  <a:spcPct val="0"/>
                </a:spcBef>
                <a:spcAft>
                  <a:spcPct val="35000"/>
                </a:spcAft>
                <a:buNone/>
              </a:pPr>
              <a:r>
                <a:rPr lang="ru-RU" sz="2400" kern="1200"/>
                <a:t>По ФЗ от 9 февраля 2007 г. № 16-ФЗ «О транспортной безопасности», обеспечение транспортной безопасности объектов транспортной инфраструктуры и транспортных средств возлагается на субъекты транспортной инфраструктуры, если иное не установлено законодательством Российской Федерации.</a:t>
              </a:r>
            </a:p>
          </p:txBody>
        </p:sp>
      </p:grpSp>
    </p:spTree>
    <p:extLst>
      <p:ext uri="{BB962C8B-B14F-4D97-AF65-F5344CB8AC3E}">
        <p14:creationId xmlns:p14="http://schemas.microsoft.com/office/powerpoint/2010/main" val="70411945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16F399-E312-4E68-8841-38DE648CBE57}"/>
              </a:ext>
            </a:extLst>
          </p:cNvPr>
          <p:cNvSpPr txBox="1"/>
          <p:nvPr/>
        </p:nvSpPr>
        <p:spPr>
          <a:xfrm>
            <a:off x="1219200" y="1524220"/>
            <a:ext cx="15697200" cy="738664"/>
          </a:xfrm>
          <a:prstGeom prst="rect">
            <a:avLst/>
          </a:prstGeom>
        </p:spPr>
        <p:txBody>
          <a:bodyPr wrap="square" lIns="0" tIns="0" rIns="0" bIns="0" rtlCol="0" anchor="t">
            <a:spAutoFit/>
          </a:bodyPr>
          <a:lstStyle/>
          <a:p>
            <a:r>
              <a:rPr lang="ru-RU" sz="4800" b="1" dirty="0">
                <a:latin typeface="Arial" panose="020B0604020202020204" pitchFamily="34" charset="0"/>
              </a:rPr>
              <a:t>ДОПОЛНИТЕЛЬНЫЕ </a:t>
            </a:r>
            <a:r>
              <a:rPr lang="ru-RU" sz="4800" b="1" dirty="0" err="1">
                <a:latin typeface="Arial" panose="020B0604020202020204" pitchFamily="34" charset="0"/>
              </a:rPr>
              <a:t>НПА</a:t>
            </a:r>
            <a:endParaRPr lang="ru-RU" sz="4800" b="1" dirty="0">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grpSp>
        <p:nvGrpSpPr>
          <p:cNvPr id="3" name="Группа 2">
            <a:extLst>
              <a:ext uri="{FF2B5EF4-FFF2-40B4-BE49-F238E27FC236}">
                <a16:creationId xmlns:a16="http://schemas.microsoft.com/office/drawing/2014/main" id="{26431CBD-D5B3-42AF-AB5F-8073DFA9CE0A}"/>
              </a:ext>
            </a:extLst>
          </p:cNvPr>
          <p:cNvGrpSpPr/>
          <p:nvPr/>
        </p:nvGrpSpPr>
        <p:grpSpPr>
          <a:xfrm>
            <a:off x="1219200" y="2831753"/>
            <a:ext cx="15925800" cy="6803918"/>
            <a:chOff x="5718482" y="3294498"/>
            <a:chExt cx="6851034" cy="4241116"/>
          </a:xfrm>
        </p:grpSpPr>
        <p:sp>
          <p:nvSpPr>
            <p:cNvPr id="4" name="Полилиния: фигура 3">
              <a:extLst>
                <a:ext uri="{FF2B5EF4-FFF2-40B4-BE49-F238E27FC236}">
                  <a16:creationId xmlns:a16="http://schemas.microsoft.com/office/drawing/2014/main" id="{5BC33783-453A-4711-BA12-45CFBC5E6B79}"/>
                </a:ext>
              </a:extLst>
            </p:cNvPr>
            <p:cNvSpPr/>
            <p:nvPr/>
          </p:nvSpPr>
          <p:spPr>
            <a:xfrm>
              <a:off x="5718482" y="3294498"/>
              <a:ext cx="3262397" cy="1957438"/>
            </a:xfrm>
            <a:custGeom>
              <a:avLst/>
              <a:gdLst>
                <a:gd name="connsiteX0" fmla="*/ 0 w 3262397"/>
                <a:gd name="connsiteY0" fmla="*/ 0 h 1957438"/>
                <a:gd name="connsiteX1" fmla="*/ 3262397 w 3262397"/>
                <a:gd name="connsiteY1" fmla="*/ 0 h 1957438"/>
                <a:gd name="connsiteX2" fmla="*/ 3262397 w 3262397"/>
                <a:gd name="connsiteY2" fmla="*/ 1957438 h 1957438"/>
                <a:gd name="connsiteX3" fmla="*/ 0 w 3262397"/>
                <a:gd name="connsiteY3" fmla="*/ 1957438 h 1957438"/>
                <a:gd name="connsiteX4" fmla="*/ 0 w 3262397"/>
                <a:gd name="connsiteY4" fmla="*/ 0 h 195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397" h="1957438">
                  <a:moveTo>
                    <a:pt x="0" y="0"/>
                  </a:moveTo>
                  <a:lnTo>
                    <a:pt x="3262397" y="0"/>
                  </a:lnTo>
                  <a:lnTo>
                    <a:pt x="3262397" y="1957438"/>
                  </a:lnTo>
                  <a:lnTo>
                    <a:pt x="0" y="19574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ru-RU" sz="2400" kern="1200"/>
                <a:t>Правила перевозок грузов автомобильным транспортом устанавливают порядок организации перевозки различных видов грузов автомобильным транспортом, обеспечения сохранности грузов, транспортных средств и контейнеров, а также условия перевозки грузов и предоставления транспортных средств для такой перевозки.   </a:t>
              </a:r>
            </a:p>
          </p:txBody>
        </p:sp>
        <p:sp>
          <p:nvSpPr>
            <p:cNvPr id="5" name="Полилиния: фигура 4">
              <a:extLst>
                <a:ext uri="{FF2B5EF4-FFF2-40B4-BE49-F238E27FC236}">
                  <a16:creationId xmlns:a16="http://schemas.microsoft.com/office/drawing/2014/main" id="{1F6E8543-1ABA-4BDF-9300-1853D7A47721}"/>
                </a:ext>
              </a:extLst>
            </p:cNvPr>
            <p:cNvSpPr/>
            <p:nvPr/>
          </p:nvSpPr>
          <p:spPr>
            <a:xfrm>
              <a:off x="9307119" y="3294498"/>
              <a:ext cx="3262397" cy="1957438"/>
            </a:xfrm>
            <a:custGeom>
              <a:avLst/>
              <a:gdLst>
                <a:gd name="connsiteX0" fmla="*/ 0 w 3262397"/>
                <a:gd name="connsiteY0" fmla="*/ 0 h 1957438"/>
                <a:gd name="connsiteX1" fmla="*/ 3262397 w 3262397"/>
                <a:gd name="connsiteY1" fmla="*/ 0 h 1957438"/>
                <a:gd name="connsiteX2" fmla="*/ 3262397 w 3262397"/>
                <a:gd name="connsiteY2" fmla="*/ 1957438 h 1957438"/>
                <a:gd name="connsiteX3" fmla="*/ 0 w 3262397"/>
                <a:gd name="connsiteY3" fmla="*/ 1957438 h 1957438"/>
                <a:gd name="connsiteX4" fmla="*/ 0 w 3262397"/>
                <a:gd name="connsiteY4" fmla="*/ 0 h 195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397" h="1957438">
                  <a:moveTo>
                    <a:pt x="0" y="0"/>
                  </a:moveTo>
                  <a:lnTo>
                    <a:pt x="3262397" y="0"/>
                  </a:lnTo>
                  <a:lnTo>
                    <a:pt x="3262397" y="1957438"/>
                  </a:lnTo>
                  <a:lnTo>
                    <a:pt x="0" y="19574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ru-RU" sz="2400" kern="1200"/>
                <a:t>Перевозка опасных грузов автомобильным транспортом в городском, пригородном и междугородном сообщении осуществляется в соответствии с требованиями, установленными приложениями A и B Европейского соглашения о международной дорожной перевозке опасных грузов от 30 сентября 1957 г. (ДОПОГ) и настоящими Правилами.</a:t>
              </a:r>
            </a:p>
          </p:txBody>
        </p:sp>
        <p:sp>
          <p:nvSpPr>
            <p:cNvPr id="6" name="Полилиния: фигура 5">
              <a:extLst>
                <a:ext uri="{FF2B5EF4-FFF2-40B4-BE49-F238E27FC236}">
                  <a16:creationId xmlns:a16="http://schemas.microsoft.com/office/drawing/2014/main" id="{4EE96504-D120-433D-A1FA-59BA7C01B292}"/>
                </a:ext>
              </a:extLst>
            </p:cNvPr>
            <p:cNvSpPr/>
            <p:nvPr/>
          </p:nvSpPr>
          <p:spPr>
            <a:xfrm>
              <a:off x="7512801" y="5578176"/>
              <a:ext cx="3262397" cy="1957438"/>
            </a:xfrm>
            <a:custGeom>
              <a:avLst/>
              <a:gdLst>
                <a:gd name="connsiteX0" fmla="*/ 0 w 3262397"/>
                <a:gd name="connsiteY0" fmla="*/ 0 h 1957438"/>
                <a:gd name="connsiteX1" fmla="*/ 3262397 w 3262397"/>
                <a:gd name="connsiteY1" fmla="*/ 0 h 1957438"/>
                <a:gd name="connsiteX2" fmla="*/ 3262397 w 3262397"/>
                <a:gd name="connsiteY2" fmla="*/ 1957438 h 1957438"/>
                <a:gd name="connsiteX3" fmla="*/ 0 w 3262397"/>
                <a:gd name="connsiteY3" fmla="*/ 1957438 h 1957438"/>
                <a:gd name="connsiteX4" fmla="*/ 0 w 3262397"/>
                <a:gd name="connsiteY4" fmla="*/ 0 h 195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397" h="1957438">
                  <a:moveTo>
                    <a:pt x="0" y="0"/>
                  </a:moveTo>
                  <a:lnTo>
                    <a:pt x="3262397" y="0"/>
                  </a:lnTo>
                  <a:lnTo>
                    <a:pt x="3262397" y="1957438"/>
                  </a:lnTo>
                  <a:lnTo>
                    <a:pt x="0" y="195743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ru-RU" sz="2400" kern="1200"/>
                <a:t>Перевозка скоропортящихся грузов автомобильным транспортом в городском, пригородном и междугородном сообщении осуществляется в соответствии с требованиями, установленными Соглашением о международных перевозках скоропортящихся пищевых продуктов и о специальных транспортных средствах, предназначенных для этих перевозок, подписанным в г. Женеве 1 сентября 1970 г. (СПС), и настоящими Правилами.</a:t>
              </a:r>
            </a:p>
          </p:txBody>
        </p:sp>
      </p:grpSp>
    </p:spTree>
    <p:extLst>
      <p:ext uri="{BB962C8B-B14F-4D97-AF65-F5344CB8AC3E}">
        <p14:creationId xmlns:p14="http://schemas.microsoft.com/office/powerpoint/2010/main" val="39931014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2">
            <a:extLst>
              <a:ext uri="{FF2B5EF4-FFF2-40B4-BE49-F238E27FC236}">
                <a16:creationId xmlns:a16="http://schemas.microsoft.com/office/drawing/2014/main" id="{E502A93B-1BB7-4F1B-B9CD-84435CDCBE19}"/>
              </a:ext>
            </a:extLst>
          </p:cNvPr>
          <p:cNvSpPr txBox="1"/>
          <p:nvPr/>
        </p:nvSpPr>
        <p:spPr>
          <a:xfrm>
            <a:off x="1416948" y="1204436"/>
            <a:ext cx="10511978" cy="1477328"/>
          </a:xfrm>
          <a:prstGeom prst="rect">
            <a:avLst/>
          </a:prstGeom>
        </p:spPr>
        <p:txBody>
          <a:bodyPr lIns="0" tIns="0" rIns="0" bIns="0" rtlCol="0" anchor="t">
            <a:spAutoFit/>
          </a:bodyPr>
          <a:lstStyle/>
          <a:p>
            <a:r>
              <a:rPr lang="ru-RU" sz="4800" b="1" dirty="0">
                <a:latin typeface="Arial" panose="020B0604020202020204" pitchFamily="34" charset="0"/>
              </a:rPr>
              <a:t>ПЕРЕВОЗКА ГРУЗОВ В МЕЖДУНАРОДНОМ СООБЩЕНИИ </a:t>
            </a:r>
            <a:endParaRPr lang="en-US" sz="4800" b="1" dirty="0">
              <a:solidFill>
                <a:srgbClr val="000000"/>
              </a:solidFill>
              <a:latin typeface="Arial" panose="020B0604020202020204" pitchFamily="34" charset="0"/>
            </a:endParaRPr>
          </a:p>
        </p:txBody>
      </p:sp>
      <p:pic>
        <p:nvPicPr>
          <p:cNvPr id="19" name="Рисунок 18">
            <a:extLst>
              <a:ext uri="{FF2B5EF4-FFF2-40B4-BE49-F238E27FC236}">
                <a16:creationId xmlns:a16="http://schemas.microsoft.com/office/drawing/2014/main" id="{A439A4AB-760E-42F6-8A27-E6FC7300C5E2}"/>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20" name="Freeform 3">
            <a:extLst>
              <a:ext uri="{FF2B5EF4-FFF2-40B4-BE49-F238E27FC236}">
                <a16:creationId xmlns:a16="http://schemas.microsoft.com/office/drawing/2014/main" id="{C8E50A5D-E281-40E2-B43B-6EB6AFE9A37B}"/>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1" name="Freeform 6">
            <a:extLst>
              <a:ext uri="{FF2B5EF4-FFF2-40B4-BE49-F238E27FC236}">
                <a16:creationId xmlns:a16="http://schemas.microsoft.com/office/drawing/2014/main" id="{4D92BCFA-6ED4-4455-977E-BC905DFCF5B4}"/>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2" name="Freeform 9">
            <a:extLst>
              <a:ext uri="{FF2B5EF4-FFF2-40B4-BE49-F238E27FC236}">
                <a16:creationId xmlns:a16="http://schemas.microsoft.com/office/drawing/2014/main" id="{8CA9A4AB-1E0C-4142-88AA-4229B1055B0A}"/>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3" name="AutoShape 9">
            <a:extLst>
              <a:ext uri="{FF2B5EF4-FFF2-40B4-BE49-F238E27FC236}">
                <a16:creationId xmlns:a16="http://schemas.microsoft.com/office/drawing/2014/main" id="{68CB10FD-4772-434A-A42D-231A5B5D1CAF}"/>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4" name="AutoShape 10">
            <a:extLst>
              <a:ext uri="{FF2B5EF4-FFF2-40B4-BE49-F238E27FC236}">
                <a16:creationId xmlns:a16="http://schemas.microsoft.com/office/drawing/2014/main" id="{CF953B0D-C021-470C-B762-0F8CC67D8A39}"/>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1" name="TextBox 10">
            <a:extLst>
              <a:ext uri="{FF2B5EF4-FFF2-40B4-BE49-F238E27FC236}">
                <a16:creationId xmlns:a16="http://schemas.microsoft.com/office/drawing/2014/main" id="{4C7BECD2-C5A9-4D3A-98AD-6948BCCE4793}"/>
              </a:ext>
            </a:extLst>
          </p:cNvPr>
          <p:cNvSpPr txBox="1"/>
          <p:nvPr/>
        </p:nvSpPr>
        <p:spPr>
          <a:xfrm>
            <a:off x="1416948" y="4000500"/>
            <a:ext cx="7117452" cy="3970318"/>
          </a:xfrm>
          <a:prstGeom prst="rect">
            <a:avLst/>
          </a:prstGeom>
          <a:noFill/>
        </p:spPr>
        <p:txBody>
          <a:bodyPr wrap="square">
            <a:spAutoFit/>
          </a:bodyPr>
          <a:lstStyle/>
          <a:p>
            <a:r>
              <a:rPr lang="ru-RU" sz="2800" dirty="0"/>
              <a:t>Перевозка грузов автомобильным транспортом в международном сообщении по территории Российской Федерации осуществляется в соответствии с международными договорами Российской Федерации в области автомобильного транспорта, нормативными правовыми актами Российской Федерации и настоящими Правилами.</a:t>
            </a:r>
          </a:p>
        </p:txBody>
      </p:sp>
      <p:pic>
        <p:nvPicPr>
          <p:cNvPr id="3" name="Рисунок 2">
            <a:extLst>
              <a:ext uri="{FF2B5EF4-FFF2-40B4-BE49-F238E27FC236}">
                <a16:creationId xmlns:a16="http://schemas.microsoft.com/office/drawing/2014/main" id="{BE549295-57BB-4E3A-8D72-94574C979242}"/>
              </a:ext>
            </a:extLst>
          </p:cNvPr>
          <p:cNvPicPr>
            <a:picLocks noChangeAspect="1"/>
          </p:cNvPicPr>
          <p:nvPr/>
        </p:nvPicPr>
        <p:blipFill>
          <a:blip r:embed="rId3"/>
          <a:stretch>
            <a:fillRect/>
          </a:stretch>
        </p:blipFill>
        <p:spPr>
          <a:xfrm>
            <a:off x="8460064" y="4000500"/>
            <a:ext cx="9110256" cy="3985737"/>
          </a:xfrm>
          <a:prstGeom prst="rect">
            <a:avLst/>
          </a:prstGeom>
        </p:spPr>
      </p:pic>
    </p:spTree>
    <p:extLst>
      <p:ext uri="{BB962C8B-B14F-4D97-AF65-F5344CB8AC3E}">
        <p14:creationId xmlns:p14="http://schemas.microsoft.com/office/powerpoint/2010/main" val="135566025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16F399-E312-4E68-8841-38DE648CBE57}"/>
              </a:ext>
            </a:extLst>
          </p:cNvPr>
          <p:cNvSpPr txBox="1"/>
          <p:nvPr/>
        </p:nvSpPr>
        <p:spPr>
          <a:xfrm>
            <a:off x="1219200" y="1524220"/>
            <a:ext cx="15697200" cy="738664"/>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МЕЖДУНАРОДНЫЕ </a:t>
            </a:r>
            <a:r>
              <a:rPr kumimoji="0" lang="ru-RU" sz="4800" b="1" i="0" u="none" strike="noStrike" kern="1200" cap="none" spc="0" normalizeH="0" baseline="0" noProof="0" dirty="0" err="1">
                <a:ln>
                  <a:noFill/>
                </a:ln>
                <a:effectLst/>
                <a:uLnTx/>
                <a:uFillTx/>
                <a:latin typeface="Arial" panose="020B0604020202020204" pitchFamily="34" charset="0"/>
                <a:ea typeface="+mn-ea"/>
                <a:cs typeface="+mn-cs"/>
              </a:rPr>
              <a:t>НПА</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grpSp>
        <p:nvGrpSpPr>
          <p:cNvPr id="3" name="Группа 2">
            <a:extLst>
              <a:ext uri="{FF2B5EF4-FFF2-40B4-BE49-F238E27FC236}">
                <a16:creationId xmlns:a16="http://schemas.microsoft.com/office/drawing/2014/main" id="{2E8ED579-D4FB-4820-8547-B5F8D031758B}"/>
              </a:ext>
            </a:extLst>
          </p:cNvPr>
          <p:cNvGrpSpPr/>
          <p:nvPr/>
        </p:nvGrpSpPr>
        <p:grpSpPr>
          <a:xfrm>
            <a:off x="2590800" y="3149556"/>
            <a:ext cx="12701686" cy="5607191"/>
            <a:chOff x="2640757" y="3152571"/>
            <a:chExt cx="12701686" cy="5607191"/>
          </a:xfrm>
        </p:grpSpPr>
        <p:sp>
          <p:nvSpPr>
            <p:cNvPr id="4" name="Полилиния: фигура 3">
              <a:extLst>
                <a:ext uri="{FF2B5EF4-FFF2-40B4-BE49-F238E27FC236}">
                  <a16:creationId xmlns:a16="http://schemas.microsoft.com/office/drawing/2014/main" id="{F4E2E0A2-CAC7-4B2C-88D9-BD2838B8030D}"/>
                </a:ext>
              </a:extLst>
            </p:cNvPr>
            <p:cNvSpPr/>
            <p:nvPr/>
          </p:nvSpPr>
          <p:spPr>
            <a:xfrm>
              <a:off x="8991601" y="4679130"/>
              <a:ext cx="3477158" cy="1206947"/>
            </a:xfrm>
            <a:custGeom>
              <a:avLst/>
              <a:gdLst/>
              <a:ahLst/>
              <a:cxnLst/>
              <a:rect l="0" t="0" r="0" b="0"/>
              <a:pathLst>
                <a:path>
                  <a:moveTo>
                    <a:pt x="0" y="0"/>
                  </a:moveTo>
                  <a:lnTo>
                    <a:pt x="0" y="603473"/>
                  </a:lnTo>
                  <a:lnTo>
                    <a:pt x="3477158" y="603473"/>
                  </a:lnTo>
                  <a:lnTo>
                    <a:pt x="3477158" y="1206947"/>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sp>
          <p:nvSpPr>
            <p:cNvPr id="5" name="Полилиния: фигура 4">
              <a:extLst>
                <a:ext uri="{FF2B5EF4-FFF2-40B4-BE49-F238E27FC236}">
                  <a16:creationId xmlns:a16="http://schemas.microsoft.com/office/drawing/2014/main" id="{B0C104B0-C4D0-4B19-AB95-271D52A0A059}"/>
                </a:ext>
              </a:extLst>
            </p:cNvPr>
            <p:cNvSpPr/>
            <p:nvPr/>
          </p:nvSpPr>
          <p:spPr>
            <a:xfrm>
              <a:off x="5514442" y="4679130"/>
              <a:ext cx="3477158" cy="1206947"/>
            </a:xfrm>
            <a:custGeom>
              <a:avLst/>
              <a:gdLst/>
              <a:ahLst/>
              <a:cxnLst/>
              <a:rect l="0" t="0" r="0" b="0"/>
              <a:pathLst>
                <a:path>
                  <a:moveTo>
                    <a:pt x="3477158" y="0"/>
                  </a:moveTo>
                  <a:lnTo>
                    <a:pt x="3477158" y="603473"/>
                  </a:lnTo>
                  <a:lnTo>
                    <a:pt x="0" y="603473"/>
                  </a:lnTo>
                  <a:lnTo>
                    <a:pt x="0" y="1206947"/>
                  </a:lnTo>
                </a:path>
              </a:pathLst>
            </a:custGeom>
            <a:noFill/>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sp>
          <p:nvSpPr>
            <p:cNvPr id="6" name="Полилиния: фигура 5">
              <a:extLst>
                <a:ext uri="{FF2B5EF4-FFF2-40B4-BE49-F238E27FC236}">
                  <a16:creationId xmlns:a16="http://schemas.microsoft.com/office/drawing/2014/main" id="{049D1B9B-6C01-4BB7-82F0-F2895353FCA3}"/>
                </a:ext>
              </a:extLst>
            </p:cNvPr>
            <p:cNvSpPr/>
            <p:nvPr/>
          </p:nvSpPr>
          <p:spPr>
            <a:xfrm>
              <a:off x="2666994" y="3152571"/>
              <a:ext cx="12649213" cy="1526558"/>
            </a:xfrm>
            <a:custGeom>
              <a:avLst/>
              <a:gdLst>
                <a:gd name="connsiteX0" fmla="*/ 0 w 12649213"/>
                <a:gd name="connsiteY0" fmla="*/ 0 h 1526558"/>
                <a:gd name="connsiteX1" fmla="*/ 12649213 w 12649213"/>
                <a:gd name="connsiteY1" fmla="*/ 0 h 1526558"/>
                <a:gd name="connsiteX2" fmla="*/ 12649213 w 12649213"/>
                <a:gd name="connsiteY2" fmla="*/ 1526558 h 1526558"/>
                <a:gd name="connsiteX3" fmla="*/ 0 w 12649213"/>
                <a:gd name="connsiteY3" fmla="*/ 1526558 h 1526558"/>
                <a:gd name="connsiteX4" fmla="*/ 0 w 12649213"/>
                <a:gd name="connsiteY4" fmla="*/ 0 h 1526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9213" h="1526558">
                  <a:moveTo>
                    <a:pt x="0" y="0"/>
                  </a:moveTo>
                  <a:lnTo>
                    <a:pt x="12649213" y="0"/>
                  </a:lnTo>
                  <a:lnTo>
                    <a:pt x="12649213" y="1526558"/>
                  </a:lnTo>
                  <a:lnTo>
                    <a:pt x="0" y="1526558"/>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ru-RU" sz="2800" kern="1200"/>
                <a:t>Международные грузоперевозки подчиняются также положениям:</a:t>
              </a:r>
            </a:p>
          </p:txBody>
        </p:sp>
        <p:sp>
          <p:nvSpPr>
            <p:cNvPr id="7" name="Полилиния: фигура 6">
              <a:extLst>
                <a:ext uri="{FF2B5EF4-FFF2-40B4-BE49-F238E27FC236}">
                  <a16:creationId xmlns:a16="http://schemas.microsoft.com/office/drawing/2014/main" id="{E817E6F2-FEAB-4480-8A80-162934E27B4A}"/>
                </a:ext>
              </a:extLst>
            </p:cNvPr>
            <p:cNvSpPr/>
            <p:nvPr/>
          </p:nvSpPr>
          <p:spPr>
            <a:xfrm>
              <a:off x="2640757" y="5886078"/>
              <a:ext cx="5747369" cy="2873684"/>
            </a:xfrm>
            <a:custGeom>
              <a:avLst/>
              <a:gdLst>
                <a:gd name="connsiteX0" fmla="*/ 0 w 5747369"/>
                <a:gd name="connsiteY0" fmla="*/ 0 h 2873684"/>
                <a:gd name="connsiteX1" fmla="*/ 5747369 w 5747369"/>
                <a:gd name="connsiteY1" fmla="*/ 0 h 2873684"/>
                <a:gd name="connsiteX2" fmla="*/ 5747369 w 5747369"/>
                <a:gd name="connsiteY2" fmla="*/ 2873684 h 2873684"/>
                <a:gd name="connsiteX3" fmla="*/ 0 w 5747369"/>
                <a:gd name="connsiteY3" fmla="*/ 2873684 h 2873684"/>
                <a:gd name="connsiteX4" fmla="*/ 0 w 5747369"/>
                <a:gd name="connsiteY4" fmla="*/ 0 h 2873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7369" h="2873684">
                  <a:moveTo>
                    <a:pt x="0" y="0"/>
                  </a:moveTo>
                  <a:lnTo>
                    <a:pt x="5747369" y="0"/>
                  </a:lnTo>
                  <a:lnTo>
                    <a:pt x="5747369" y="2873684"/>
                  </a:lnTo>
                  <a:lnTo>
                    <a:pt x="0" y="2873684"/>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ru-RU" sz="2800" kern="1200"/>
                <a:t>Женевской конвенции 1956 года о договоре международной дорожной перевозки грузов;</a:t>
              </a:r>
            </a:p>
          </p:txBody>
        </p:sp>
        <p:sp>
          <p:nvSpPr>
            <p:cNvPr id="8" name="Полилиния: фигура 7">
              <a:extLst>
                <a:ext uri="{FF2B5EF4-FFF2-40B4-BE49-F238E27FC236}">
                  <a16:creationId xmlns:a16="http://schemas.microsoft.com/office/drawing/2014/main" id="{3D94C5C1-7738-44CA-9603-9CAD0F422665}"/>
                </a:ext>
              </a:extLst>
            </p:cNvPr>
            <p:cNvSpPr/>
            <p:nvPr/>
          </p:nvSpPr>
          <p:spPr>
            <a:xfrm>
              <a:off x="9595074" y="5886078"/>
              <a:ext cx="5747369" cy="2873684"/>
            </a:xfrm>
            <a:custGeom>
              <a:avLst/>
              <a:gdLst>
                <a:gd name="connsiteX0" fmla="*/ 0 w 5747369"/>
                <a:gd name="connsiteY0" fmla="*/ 0 h 2873684"/>
                <a:gd name="connsiteX1" fmla="*/ 5747369 w 5747369"/>
                <a:gd name="connsiteY1" fmla="*/ 0 h 2873684"/>
                <a:gd name="connsiteX2" fmla="*/ 5747369 w 5747369"/>
                <a:gd name="connsiteY2" fmla="*/ 2873684 h 2873684"/>
                <a:gd name="connsiteX3" fmla="*/ 0 w 5747369"/>
                <a:gd name="connsiteY3" fmla="*/ 2873684 h 2873684"/>
                <a:gd name="connsiteX4" fmla="*/ 0 w 5747369"/>
                <a:gd name="connsiteY4" fmla="*/ 0 h 2873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7369" h="2873684">
                  <a:moveTo>
                    <a:pt x="0" y="0"/>
                  </a:moveTo>
                  <a:lnTo>
                    <a:pt x="5747369" y="0"/>
                  </a:lnTo>
                  <a:lnTo>
                    <a:pt x="5747369" y="2873684"/>
                  </a:lnTo>
                  <a:lnTo>
                    <a:pt x="0" y="2873684"/>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ru-RU" sz="2800" kern="1200"/>
                <a:t>Федерального закона от 24 июля 1998 г. № 127-ФЗ «О государственном контроле за осуществлением международных автомобильных перевозок и об ответственности за нарушение порядка их выполнения»</a:t>
              </a:r>
            </a:p>
          </p:txBody>
        </p:sp>
      </p:grpSp>
    </p:spTree>
    <p:extLst>
      <p:ext uri="{BB962C8B-B14F-4D97-AF65-F5344CB8AC3E}">
        <p14:creationId xmlns:p14="http://schemas.microsoft.com/office/powerpoint/2010/main" val="3413654077"/>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16F399-E312-4E68-8841-38DE648CBE57}"/>
              </a:ext>
            </a:extLst>
          </p:cNvPr>
          <p:cNvSpPr txBox="1"/>
          <p:nvPr/>
        </p:nvSpPr>
        <p:spPr>
          <a:xfrm>
            <a:off x="1216957" y="1270875"/>
            <a:ext cx="15697200" cy="1477328"/>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КОНВЕНЦИЯ О ДОГОВОРЕ МЕЖДУНАРОДНОЙ ДОРОЖНОЙ ПЕРЕВОЗКИ ГРУЗОВ (</a:t>
            </a:r>
            <a:r>
              <a:rPr kumimoji="0" lang="ru-RU" sz="4800" b="1" i="0" u="none" strike="noStrike" kern="1200" cap="none" spc="0" normalizeH="0" baseline="0" noProof="0" dirty="0" err="1">
                <a:ln>
                  <a:noFill/>
                </a:ln>
                <a:effectLst/>
                <a:uLnTx/>
                <a:uFillTx/>
                <a:latin typeface="Arial" panose="020B0604020202020204" pitchFamily="34" charset="0"/>
                <a:ea typeface="+mn-ea"/>
                <a:cs typeface="+mn-cs"/>
              </a:rPr>
              <a:t>КДПГ</a:t>
            </a:r>
            <a:r>
              <a:rPr kumimoji="0" lang="ru-RU" sz="4800" b="1" i="0" u="none" strike="noStrike" kern="1200" cap="none" spc="0" normalizeH="0" baseline="0" noProof="0" dirty="0">
                <a:ln>
                  <a:noFill/>
                </a:ln>
                <a:effectLst/>
                <a:uLnTx/>
                <a:uFillTx/>
                <a:latin typeface="Arial" panose="020B0604020202020204" pitchFamily="34" charset="0"/>
                <a:ea typeface="+mn-ea"/>
                <a:cs typeface="+mn-cs"/>
              </a:rPr>
              <a:t>) </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0" name="TextBox 9">
            <a:extLst>
              <a:ext uri="{FF2B5EF4-FFF2-40B4-BE49-F238E27FC236}">
                <a16:creationId xmlns:a16="http://schemas.microsoft.com/office/drawing/2014/main" id="{7CC7C5BF-F4AA-4F01-8250-F9F5E237857C}"/>
              </a:ext>
            </a:extLst>
          </p:cNvPr>
          <p:cNvSpPr txBox="1"/>
          <p:nvPr/>
        </p:nvSpPr>
        <p:spPr>
          <a:xfrm>
            <a:off x="1216956" y="3054656"/>
            <a:ext cx="15547043" cy="3970318"/>
          </a:xfrm>
          <a:prstGeom prst="rect">
            <a:avLst/>
          </a:prstGeom>
          <a:noFill/>
        </p:spPr>
        <p:txBody>
          <a:bodyPr wrap="square">
            <a:spAutoFit/>
          </a:bodyPr>
          <a:lstStyle/>
          <a:p>
            <a:r>
              <a:rPr lang="ru-RU" sz="2800" dirty="0"/>
              <a:t>Конвенция о договоре международной дорожной перевозки грузов (</a:t>
            </a:r>
            <a:r>
              <a:rPr lang="ru-RU" sz="2800" dirty="0" err="1"/>
              <a:t>КДПГ</a:t>
            </a:r>
            <a:r>
              <a:rPr lang="ru-RU" sz="2800" dirty="0"/>
              <a:t>) применяется ко всякому договору дорожной перевозки грузов за вознаграждение посредством транспортных средств, когда место погрузки груза и место доставки груза, указанные в контракте, находятся на территории двух различных стран, из которых, по крайней мере, одна является участницей Конвенции. </a:t>
            </a:r>
          </a:p>
          <a:p>
            <a:endParaRPr lang="ru-RU" sz="2800" dirty="0"/>
          </a:p>
          <a:p>
            <a:r>
              <a:rPr lang="ru-RU" sz="2800" dirty="0"/>
              <a:t>Конвенция применяется также в том случае, если перевозки, входящие в область ее применения, производятся государствами или правительственными учреждениями или организациями.</a:t>
            </a:r>
          </a:p>
          <a:p>
            <a:endParaRPr lang="ru-RU" sz="2800" dirty="0"/>
          </a:p>
          <a:p>
            <a:r>
              <a:rPr lang="ru-RU" sz="2800" dirty="0"/>
              <a:t>Конвенция </a:t>
            </a:r>
            <a:r>
              <a:rPr lang="ru-RU" sz="2800" b="1" u="sng" dirty="0"/>
              <a:t>не применяется</a:t>
            </a:r>
            <a:r>
              <a:rPr lang="ru-RU" sz="2800" dirty="0"/>
              <a:t>:</a:t>
            </a:r>
          </a:p>
        </p:txBody>
      </p:sp>
      <p:grpSp>
        <p:nvGrpSpPr>
          <p:cNvPr id="5" name="Группа 4">
            <a:extLst>
              <a:ext uri="{FF2B5EF4-FFF2-40B4-BE49-F238E27FC236}">
                <a16:creationId xmlns:a16="http://schemas.microsoft.com/office/drawing/2014/main" id="{67B6124B-FC3C-42B6-AC37-B90677E31AB2}"/>
              </a:ext>
            </a:extLst>
          </p:cNvPr>
          <p:cNvGrpSpPr/>
          <p:nvPr/>
        </p:nvGrpSpPr>
        <p:grpSpPr>
          <a:xfrm>
            <a:off x="1216956" y="7347756"/>
            <a:ext cx="15928044" cy="1668369"/>
            <a:chOff x="5242350" y="7886907"/>
            <a:chExt cx="4922213" cy="922915"/>
          </a:xfrm>
        </p:grpSpPr>
        <p:sp>
          <p:nvSpPr>
            <p:cNvPr id="6" name="Полилиния: фигура 5">
              <a:extLst>
                <a:ext uri="{FF2B5EF4-FFF2-40B4-BE49-F238E27FC236}">
                  <a16:creationId xmlns:a16="http://schemas.microsoft.com/office/drawing/2014/main" id="{33C7BD6C-73C6-4CB4-9025-D8D3A51CBA8D}"/>
                </a:ext>
              </a:extLst>
            </p:cNvPr>
            <p:cNvSpPr/>
            <p:nvPr/>
          </p:nvSpPr>
          <p:spPr>
            <a:xfrm>
              <a:off x="5242350" y="7886907"/>
              <a:ext cx="1538191" cy="922915"/>
            </a:xfrm>
            <a:custGeom>
              <a:avLst/>
              <a:gdLst>
                <a:gd name="connsiteX0" fmla="*/ 0 w 1538191"/>
                <a:gd name="connsiteY0" fmla="*/ 0 h 922915"/>
                <a:gd name="connsiteX1" fmla="*/ 1538191 w 1538191"/>
                <a:gd name="connsiteY1" fmla="*/ 0 h 922915"/>
                <a:gd name="connsiteX2" fmla="*/ 1538191 w 1538191"/>
                <a:gd name="connsiteY2" fmla="*/ 922915 h 922915"/>
                <a:gd name="connsiteX3" fmla="*/ 0 w 1538191"/>
                <a:gd name="connsiteY3" fmla="*/ 922915 h 922915"/>
                <a:gd name="connsiteX4" fmla="*/ 0 w 1538191"/>
                <a:gd name="connsiteY4" fmla="*/ 0 h 92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191" h="922915">
                  <a:moveTo>
                    <a:pt x="0" y="0"/>
                  </a:moveTo>
                  <a:lnTo>
                    <a:pt x="1538191" y="0"/>
                  </a:lnTo>
                  <a:lnTo>
                    <a:pt x="1538191" y="922915"/>
                  </a:lnTo>
                  <a:lnTo>
                    <a:pt x="0" y="92291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ru-RU" sz="2800" kern="1200"/>
                <a:t>- к перевозкам, производимым согласно международным почтовым конвенциям;</a:t>
              </a:r>
            </a:p>
          </p:txBody>
        </p:sp>
        <p:sp>
          <p:nvSpPr>
            <p:cNvPr id="7" name="Полилиния: фигура 6">
              <a:extLst>
                <a:ext uri="{FF2B5EF4-FFF2-40B4-BE49-F238E27FC236}">
                  <a16:creationId xmlns:a16="http://schemas.microsoft.com/office/drawing/2014/main" id="{263E6EB9-2B76-4F53-9D7B-A458098F7CED}"/>
                </a:ext>
              </a:extLst>
            </p:cNvPr>
            <p:cNvSpPr/>
            <p:nvPr/>
          </p:nvSpPr>
          <p:spPr>
            <a:xfrm>
              <a:off x="6934361" y="7886907"/>
              <a:ext cx="1538191" cy="922915"/>
            </a:xfrm>
            <a:custGeom>
              <a:avLst/>
              <a:gdLst>
                <a:gd name="connsiteX0" fmla="*/ 0 w 1538191"/>
                <a:gd name="connsiteY0" fmla="*/ 0 h 922915"/>
                <a:gd name="connsiteX1" fmla="*/ 1538191 w 1538191"/>
                <a:gd name="connsiteY1" fmla="*/ 0 h 922915"/>
                <a:gd name="connsiteX2" fmla="*/ 1538191 w 1538191"/>
                <a:gd name="connsiteY2" fmla="*/ 922915 h 922915"/>
                <a:gd name="connsiteX3" fmla="*/ 0 w 1538191"/>
                <a:gd name="connsiteY3" fmla="*/ 922915 h 922915"/>
                <a:gd name="connsiteX4" fmla="*/ 0 w 1538191"/>
                <a:gd name="connsiteY4" fmla="*/ 0 h 92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191" h="922915">
                  <a:moveTo>
                    <a:pt x="0" y="0"/>
                  </a:moveTo>
                  <a:lnTo>
                    <a:pt x="1538191" y="0"/>
                  </a:lnTo>
                  <a:lnTo>
                    <a:pt x="1538191" y="922915"/>
                  </a:lnTo>
                  <a:lnTo>
                    <a:pt x="0" y="92291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ru-RU" sz="2800" kern="1200"/>
                <a:t>- к перевозкам покойников;</a:t>
              </a:r>
            </a:p>
          </p:txBody>
        </p:sp>
        <p:sp>
          <p:nvSpPr>
            <p:cNvPr id="8" name="Полилиния: фигура 7">
              <a:extLst>
                <a:ext uri="{FF2B5EF4-FFF2-40B4-BE49-F238E27FC236}">
                  <a16:creationId xmlns:a16="http://schemas.microsoft.com/office/drawing/2014/main" id="{F607B4FA-9EE8-4272-B19F-6CD61C155F8A}"/>
                </a:ext>
              </a:extLst>
            </p:cNvPr>
            <p:cNvSpPr/>
            <p:nvPr/>
          </p:nvSpPr>
          <p:spPr>
            <a:xfrm>
              <a:off x="8626372" y="7886907"/>
              <a:ext cx="1538191" cy="922915"/>
            </a:xfrm>
            <a:custGeom>
              <a:avLst/>
              <a:gdLst>
                <a:gd name="connsiteX0" fmla="*/ 0 w 1538191"/>
                <a:gd name="connsiteY0" fmla="*/ 0 h 922915"/>
                <a:gd name="connsiteX1" fmla="*/ 1538191 w 1538191"/>
                <a:gd name="connsiteY1" fmla="*/ 0 h 922915"/>
                <a:gd name="connsiteX2" fmla="*/ 1538191 w 1538191"/>
                <a:gd name="connsiteY2" fmla="*/ 922915 h 922915"/>
                <a:gd name="connsiteX3" fmla="*/ 0 w 1538191"/>
                <a:gd name="connsiteY3" fmla="*/ 922915 h 922915"/>
                <a:gd name="connsiteX4" fmla="*/ 0 w 1538191"/>
                <a:gd name="connsiteY4" fmla="*/ 0 h 92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191" h="922915">
                  <a:moveTo>
                    <a:pt x="0" y="0"/>
                  </a:moveTo>
                  <a:lnTo>
                    <a:pt x="1538191" y="0"/>
                  </a:lnTo>
                  <a:lnTo>
                    <a:pt x="1538191" y="922915"/>
                  </a:lnTo>
                  <a:lnTo>
                    <a:pt x="0" y="92291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ru-RU" sz="2800" kern="1200"/>
                <a:t>- к перевозкам обстановки и мебели при переездах.</a:t>
              </a:r>
            </a:p>
          </p:txBody>
        </p:sp>
      </p:grpSp>
    </p:spTree>
    <p:extLst>
      <p:ext uri="{BB962C8B-B14F-4D97-AF65-F5344CB8AC3E}">
        <p14:creationId xmlns:p14="http://schemas.microsoft.com/office/powerpoint/2010/main" val="389721657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825302"/>
          </a:xfrm>
          <a:custGeom>
            <a:avLst/>
            <a:gdLst/>
            <a:ahLst/>
            <a:cxnLst/>
            <a:rect l="l" t="t" r="r" b="b"/>
            <a:pathLst>
              <a:path w="4816592" h="480738">
                <a:moveTo>
                  <a:pt x="0" y="0"/>
                </a:moveTo>
                <a:lnTo>
                  <a:pt x="4816592" y="0"/>
                </a:lnTo>
                <a:lnTo>
                  <a:pt x="4816592" y="480738"/>
                </a:lnTo>
                <a:lnTo>
                  <a:pt x="0" y="480738"/>
                </a:lnTo>
                <a:close/>
              </a:path>
            </a:pathLst>
          </a:custGeom>
          <a:solidFill>
            <a:srgbClr val="3AA2E9"/>
          </a:solidFill>
        </p:spPr>
      </p:sp>
      <p:pic>
        <p:nvPicPr>
          <p:cNvPr id="5" name="Picture 5"/>
          <p:cNvPicPr>
            <a:picLocks noChangeAspect="1"/>
          </p:cNvPicPr>
          <p:nvPr/>
        </p:nvPicPr>
        <p:blipFill>
          <a:blip r:embed="rId2">
            <a:alphaModFix amt="20999"/>
          </a:blip>
          <a:srcRect t="37961" b="48114"/>
          <a:stretch>
            <a:fillRect/>
          </a:stretch>
        </p:blipFill>
        <p:spPr>
          <a:xfrm>
            <a:off x="0" y="1"/>
            <a:ext cx="18288000" cy="1825302"/>
          </a:xfrm>
          <a:prstGeom prst="rect">
            <a:avLst/>
          </a:prstGeom>
        </p:spPr>
      </p:pic>
      <p:grpSp>
        <p:nvGrpSpPr>
          <p:cNvPr id="6" name="Group 6"/>
          <p:cNvGrpSpPr/>
          <p:nvPr/>
        </p:nvGrpSpPr>
        <p:grpSpPr>
          <a:xfrm>
            <a:off x="0" y="9993031"/>
            <a:ext cx="18288000" cy="914400"/>
            <a:chOff x="0" y="0"/>
            <a:chExt cx="24384000" cy="1219200"/>
          </a:xfrm>
        </p:grpSpPr>
        <p:grpSp>
          <p:nvGrpSpPr>
            <p:cNvPr id="7" name="Group 7"/>
            <p:cNvGrpSpPr>
              <a:grpSpLocks noChangeAspect="1"/>
            </p:cNvGrpSpPr>
            <p:nvPr/>
          </p:nvGrpSpPr>
          <p:grpSpPr>
            <a:xfrm>
              <a:off x="0" y="0"/>
              <a:ext cx="24384000" cy="1219200"/>
              <a:chOff x="0" y="0"/>
              <a:chExt cx="1270000" cy="63500"/>
            </a:xfrm>
          </p:grpSpPr>
          <p:sp>
            <p:nvSpPr>
              <p:cNvPr id="8" name="Freeform 8"/>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9" name="Freeform 9"/>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p:spPr>
          </p:sp>
        </p:grpSp>
      </p:grpSp>
      <p:sp>
        <p:nvSpPr>
          <p:cNvPr id="10" name="TextBox 12">
            <a:extLst>
              <a:ext uri="{FF2B5EF4-FFF2-40B4-BE49-F238E27FC236}">
                <a16:creationId xmlns:a16="http://schemas.microsoft.com/office/drawing/2014/main" id="{85B74319-2B29-446F-ABE9-ED7A3FE8CB68}"/>
              </a:ext>
            </a:extLst>
          </p:cNvPr>
          <p:cNvSpPr txBox="1"/>
          <p:nvPr/>
        </p:nvSpPr>
        <p:spPr>
          <a:xfrm>
            <a:off x="2181224" y="26048"/>
            <a:ext cx="13487400" cy="1661993"/>
          </a:xfrm>
          <a:prstGeom prst="rect">
            <a:avLst/>
          </a:prstGeom>
        </p:spPr>
        <p:txBody>
          <a:bodyPr wrap="square" lIns="0" tIns="0" rIns="0" bIns="0" rtlCol="0" anchor="t">
            <a:spAutoFit/>
          </a:bodyPr>
          <a:lstStyle/>
          <a:p>
            <a:pPr algn="ctr"/>
            <a:r>
              <a:rPr lang="ru-RU" sz="5400" b="1" dirty="0">
                <a:solidFill>
                  <a:schemeClr val="bg1"/>
                </a:solidFill>
                <a:latin typeface="Arial" panose="020B0604020202020204" pitchFamily="34" charset="0"/>
              </a:rPr>
              <a:t>ФЕДЕРАЛЬНЫЙ ЗАКОН </a:t>
            </a:r>
          </a:p>
          <a:p>
            <a:pPr algn="ctr"/>
            <a:r>
              <a:rPr lang="ru-RU" sz="5400" b="1" dirty="0">
                <a:solidFill>
                  <a:schemeClr val="bg1"/>
                </a:solidFill>
                <a:latin typeface="Arial" panose="020B0604020202020204" pitchFamily="34" charset="0"/>
              </a:rPr>
              <a:t>ОТ 24 ИЮЛЯ 1998 Г. № 127-ФЗ </a:t>
            </a:r>
          </a:p>
        </p:txBody>
      </p:sp>
      <p:pic>
        <p:nvPicPr>
          <p:cNvPr id="19" name="Рисунок 18">
            <a:extLst>
              <a:ext uri="{FF2B5EF4-FFF2-40B4-BE49-F238E27FC236}">
                <a16:creationId xmlns:a16="http://schemas.microsoft.com/office/drawing/2014/main" id="{7E195482-12CC-472D-93BF-FF59082F95BF}"/>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11" name="TextBox 10">
            <a:extLst>
              <a:ext uri="{FF2B5EF4-FFF2-40B4-BE49-F238E27FC236}">
                <a16:creationId xmlns:a16="http://schemas.microsoft.com/office/drawing/2014/main" id="{39D93D49-CAF9-4607-AFF5-5ABF1633FB73}"/>
              </a:ext>
            </a:extLst>
          </p:cNvPr>
          <p:cNvSpPr txBox="1"/>
          <p:nvPr/>
        </p:nvSpPr>
        <p:spPr>
          <a:xfrm>
            <a:off x="2195512" y="3543300"/>
            <a:ext cx="14325600" cy="4401205"/>
          </a:xfrm>
          <a:prstGeom prst="rect">
            <a:avLst/>
          </a:prstGeom>
          <a:noFill/>
        </p:spPr>
        <p:txBody>
          <a:bodyPr wrap="square">
            <a:spAutoFit/>
          </a:bodyPr>
          <a:lstStyle/>
          <a:p>
            <a:pPr algn="ctr"/>
            <a:r>
              <a:rPr lang="ru-RU" sz="2800" dirty="0"/>
              <a:t>Федеральный закон от 24 июля 1998 г. № 127-ФЗ «О государственном контроле за осуществлением международных автомобильных перевозок и об ответственности за нарушение порядка их выполнения» определяет правовые основы мер по усилению государственного контроля за соблюдением порядка осуществления международных автомобильных перевозок по территории Российской Федерации грузовыми транспортными средствами или автобусами, принадлежащими как российским, так и иностранным перевозчикам, ответственность за нарушение установленного настоящим Федеральным законом порядка, а также права и ответственность органов и их должностных лиц, уполномоченных проводить контроль за соблюдением порядка осуществления международных автомобильных перевозок.</a:t>
            </a:r>
          </a:p>
        </p:txBody>
      </p:sp>
    </p:spTree>
    <p:extLst>
      <p:ext uri="{BB962C8B-B14F-4D97-AF65-F5344CB8AC3E}">
        <p14:creationId xmlns:p14="http://schemas.microsoft.com/office/powerpoint/2010/main" val="38488149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16F399-E312-4E68-8841-38DE648CBE57}"/>
              </a:ext>
            </a:extLst>
          </p:cNvPr>
          <p:cNvSpPr txBox="1"/>
          <p:nvPr/>
        </p:nvSpPr>
        <p:spPr>
          <a:xfrm>
            <a:off x="1219200" y="1524220"/>
            <a:ext cx="15697200" cy="738664"/>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ЛИЦЕНЗИРОВАНИЕ ДЕЯТЕЛЬНОСТИ </a:t>
            </a:r>
            <a:r>
              <a:rPr kumimoji="0" lang="ru-RU" sz="4800" b="1" i="0" u="none" strike="noStrike" kern="1200" cap="none" spc="0" normalizeH="0" baseline="0" noProof="0" dirty="0" err="1">
                <a:ln>
                  <a:noFill/>
                </a:ln>
                <a:effectLst/>
                <a:uLnTx/>
                <a:uFillTx/>
                <a:latin typeface="Arial" panose="020B0604020202020204" pitchFamily="34" charset="0"/>
                <a:ea typeface="+mn-ea"/>
                <a:cs typeface="+mn-cs"/>
              </a:rPr>
              <a:t>АТО</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grpSp>
        <p:nvGrpSpPr>
          <p:cNvPr id="3" name="Группа 2">
            <a:extLst>
              <a:ext uri="{FF2B5EF4-FFF2-40B4-BE49-F238E27FC236}">
                <a16:creationId xmlns:a16="http://schemas.microsoft.com/office/drawing/2014/main" id="{432A7A52-B58C-40CF-90B4-1E4388BA3669}"/>
              </a:ext>
            </a:extLst>
          </p:cNvPr>
          <p:cNvGrpSpPr/>
          <p:nvPr/>
        </p:nvGrpSpPr>
        <p:grpSpPr>
          <a:xfrm>
            <a:off x="762000" y="3149556"/>
            <a:ext cx="16611600" cy="5750847"/>
            <a:chOff x="762000" y="2998215"/>
            <a:chExt cx="16611600" cy="5750847"/>
          </a:xfrm>
        </p:grpSpPr>
        <p:sp>
          <p:nvSpPr>
            <p:cNvPr id="4" name="Полилиния: фигура 3">
              <a:extLst>
                <a:ext uri="{FF2B5EF4-FFF2-40B4-BE49-F238E27FC236}">
                  <a16:creationId xmlns:a16="http://schemas.microsoft.com/office/drawing/2014/main" id="{D3B82949-80A7-409A-A332-70681C349F92}"/>
                </a:ext>
              </a:extLst>
            </p:cNvPr>
            <p:cNvSpPr/>
            <p:nvPr/>
          </p:nvSpPr>
          <p:spPr>
            <a:xfrm>
              <a:off x="762000" y="7327697"/>
              <a:ext cx="16611600" cy="1421365"/>
            </a:xfrm>
            <a:custGeom>
              <a:avLst/>
              <a:gdLst>
                <a:gd name="connsiteX0" fmla="*/ 0 w 16611600"/>
                <a:gd name="connsiteY0" fmla="*/ 0 h 1421365"/>
                <a:gd name="connsiteX1" fmla="*/ 16611600 w 16611600"/>
                <a:gd name="connsiteY1" fmla="*/ 0 h 1421365"/>
                <a:gd name="connsiteX2" fmla="*/ 16611600 w 16611600"/>
                <a:gd name="connsiteY2" fmla="*/ 1421365 h 1421365"/>
                <a:gd name="connsiteX3" fmla="*/ 0 w 16611600"/>
                <a:gd name="connsiteY3" fmla="*/ 1421365 h 1421365"/>
                <a:gd name="connsiteX4" fmla="*/ 0 w 16611600"/>
                <a:gd name="connsiteY4" fmla="*/ 0 h 1421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11600" h="1421365">
                  <a:moveTo>
                    <a:pt x="0" y="0"/>
                  </a:moveTo>
                  <a:lnTo>
                    <a:pt x="16611600" y="0"/>
                  </a:lnTo>
                  <a:lnTo>
                    <a:pt x="16611600" y="1421365"/>
                  </a:lnTo>
                  <a:lnTo>
                    <a:pt x="0" y="142136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ru-RU" sz="2400" kern="1200"/>
                <a:t>Однако свобода предпринимательской деятельности в сфере транспорта без соответствующих рычагов регулирования может привести к переизбытку предложений в одних видах перевозок и недостатку предложений, следовательно, монополизму в других.</a:t>
              </a:r>
            </a:p>
          </p:txBody>
        </p:sp>
        <p:sp>
          <p:nvSpPr>
            <p:cNvPr id="5" name="Полилиния: фигура 4">
              <a:extLst>
                <a:ext uri="{FF2B5EF4-FFF2-40B4-BE49-F238E27FC236}">
                  <a16:creationId xmlns:a16="http://schemas.microsoft.com/office/drawing/2014/main" id="{47CEFEED-9AAE-43BF-AAA4-E808EC0A077C}"/>
                </a:ext>
              </a:extLst>
            </p:cNvPr>
            <p:cNvSpPr/>
            <p:nvPr/>
          </p:nvSpPr>
          <p:spPr>
            <a:xfrm rot="21600000">
              <a:off x="762000" y="5162956"/>
              <a:ext cx="16611600" cy="2186062"/>
            </a:xfrm>
            <a:custGeom>
              <a:avLst/>
              <a:gdLst>
                <a:gd name="connsiteX0" fmla="*/ 0 w 16611600"/>
                <a:gd name="connsiteY0" fmla="*/ 765624 h 2186060"/>
                <a:gd name="connsiteX1" fmla="*/ 8032543 w 16611600"/>
                <a:gd name="connsiteY1" fmla="*/ 765624 h 2186060"/>
                <a:gd name="connsiteX2" fmla="*/ 8032543 w 16611600"/>
                <a:gd name="connsiteY2" fmla="*/ 546515 h 2186060"/>
                <a:gd name="connsiteX3" fmla="*/ 7759285 w 16611600"/>
                <a:gd name="connsiteY3" fmla="*/ 546515 h 2186060"/>
                <a:gd name="connsiteX4" fmla="*/ 8305800 w 16611600"/>
                <a:gd name="connsiteY4" fmla="*/ 0 h 2186060"/>
                <a:gd name="connsiteX5" fmla="*/ 8852315 w 16611600"/>
                <a:gd name="connsiteY5" fmla="*/ 546515 h 2186060"/>
                <a:gd name="connsiteX6" fmla="*/ 8579058 w 16611600"/>
                <a:gd name="connsiteY6" fmla="*/ 546515 h 2186060"/>
                <a:gd name="connsiteX7" fmla="*/ 8579058 w 16611600"/>
                <a:gd name="connsiteY7" fmla="*/ 765624 h 2186060"/>
                <a:gd name="connsiteX8" fmla="*/ 16611600 w 16611600"/>
                <a:gd name="connsiteY8" fmla="*/ 765624 h 2186060"/>
                <a:gd name="connsiteX9" fmla="*/ 16611600 w 16611600"/>
                <a:gd name="connsiteY9" fmla="*/ 2186060 h 2186060"/>
                <a:gd name="connsiteX10" fmla="*/ 0 w 16611600"/>
                <a:gd name="connsiteY10" fmla="*/ 2186060 h 2186060"/>
                <a:gd name="connsiteX11" fmla="*/ 0 w 16611600"/>
                <a:gd name="connsiteY11" fmla="*/ 765624 h 218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1600" h="2186060">
                  <a:moveTo>
                    <a:pt x="16611600" y="1420436"/>
                  </a:moveTo>
                  <a:lnTo>
                    <a:pt x="8579057" y="1420436"/>
                  </a:lnTo>
                  <a:lnTo>
                    <a:pt x="8579057" y="1639545"/>
                  </a:lnTo>
                  <a:lnTo>
                    <a:pt x="8852315" y="1639545"/>
                  </a:lnTo>
                  <a:lnTo>
                    <a:pt x="8305800" y="2186059"/>
                  </a:lnTo>
                  <a:lnTo>
                    <a:pt x="7759285" y="1639545"/>
                  </a:lnTo>
                  <a:lnTo>
                    <a:pt x="8032542" y="1639545"/>
                  </a:lnTo>
                  <a:lnTo>
                    <a:pt x="8032542" y="1420436"/>
                  </a:lnTo>
                  <a:lnTo>
                    <a:pt x="0" y="1420436"/>
                  </a:lnTo>
                  <a:lnTo>
                    <a:pt x="0" y="1"/>
                  </a:lnTo>
                  <a:lnTo>
                    <a:pt x="16611600" y="1"/>
                  </a:lnTo>
                  <a:lnTo>
                    <a:pt x="16611600" y="1420436"/>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77799" tIns="177801" rIns="177800" bIns="943425" numCol="1" spcCol="1270" anchor="ctr" anchorCtr="0">
              <a:noAutofit/>
            </a:bodyPr>
            <a:lstStyle/>
            <a:p>
              <a:pPr marL="0" lvl="0" indent="0" algn="ctr" defTabSz="1111250">
                <a:lnSpc>
                  <a:spcPct val="90000"/>
                </a:lnSpc>
                <a:spcBef>
                  <a:spcPct val="0"/>
                </a:spcBef>
                <a:spcAft>
                  <a:spcPct val="35000"/>
                </a:spcAft>
                <a:buNone/>
              </a:pPr>
              <a:r>
                <a:rPr lang="ru-RU" sz="2400" kern="1200"/>
                <a:t>В условиях рыночной экономики соотношение в развитии автомобильного транспорта общего пользования, ведомственного, кооперативного, частных владельцев определяется их способностью обеспечить клиенту качественное транспортное обслуживание при минимальных издержках. </a:t>
              </a:r>
            </a:p>
          </p:txBody>
        </p:sp>
        <p:sp>
          <p:nvSpPr>
            <p:cNvPr id="6" name="Полилиния: фигура 5">
              <a:extLst>
                <a:ext uri="{FF2B5EF4-FFF2-40B4-BE49-F238E27FC236}">
                  <a16:creationId xmlns:a16="http://schemas.microsoft.com/office/drawing/2014/main" id="{78463DA1-E962-4B8F-96F9-553EF3B6C93B}"/>
                </a:ext>
              </a:extLst>
            </p:cNvPr>
            <p:cNvSpPr/>
            <p:nvPr/>
          </p:nvSpPr>
          <p:spPr>
            <a:xfrm rot="21600000">
              <a:off x="762000" y="2998215"/>
              <a:ext cx="16611600" cy="2186062"/>
            </a:xfrm>
            <a:custGeom>
              <a:avLst/>
              <a:gdLst>
                <a:gd name="connsiteX0" fmla="*/ 0 w 16611600"/>
                <a:gd name="connsiteY0" fmla="*/ 765624 h 2186060"/>
                <a:gd name="connsiteX1" fmla="*/ 8032543 w 16611600"/>
                <a:gd name="connsiteY1" fmla="*/ 765624 h 2186060"/>
                <a:gd name="connsiteX2" fmla="*/ 8032543 w 16611600"/>
                <a:gd name="connsiteY2" fmla="*/ 546515 h 2186060"/>
                <a:gd name="connsiteX3" fmla="*/ 7759285 w 16611600"/>
                <a:gd name="connsiteY3" fmla="*/ 546515 h 2186060"/>
                <a:gd name="connsiteX4" fmla="*/ 8305800 w 16611600"/>
                <a:gd name="connsiteY4" fmla="*/ 0 h 2186060"/>
                <a:gd name="connsiteX5" fmla="*/ 8852315 w 16611600"/>
                <a:gd name="connsiteY5" fmla="*/ 546515 h 2186060"/>
                <a:gd name="connsiteX6" fmla="*/ 8579058 w 16611600"/>
                <a:gd name="connsiteY6" fmla="*/ 546515 h 2186060"/>
                <a:gd name="connsiteX7" fmla="*/ 8579058 w 16611600"/>
                <a:gd name="connsiteY7" fmla="*/ 765624 h 2186060"/>
                <a:gd name="connsiteX8" fmla="*/ 16611600 w 16611600"/>
                <a:gd name="connsiteY8" fmla="*/ 765624 h 2186060"/>
                <a:gd name="connsiteX9" fmla="*/ 16611600 w 16611600"/>
                <a:gd name="connsiteY9" fmla="*/ 2186060 h 2186060"/>
                <a:gd name="connsiteX10" fmla="*/ 0 w 16611600"/>
                <a:gd name="connsiteY10" fmla="*/ 2186060 h 2186060"/>
                <a:gd name="connsiteX11" fmla="*/ 0 w 16611600"/>
                <a:gd name="connsiteY11" fmla="*/ 765624 h 218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1600" h="2186060">
                  <a:moveTo>
                    <a:pt x="16611600" y="1420436"/>
                  </a:moveTo>
                  <a:lnTo>
                    <a:pt x="8579057" y="1420436"/>
                  </a:lnTo>
                  <a:lnTo>
                    <a:pt x="8579057" y="1639545"/>
                  </a:lnTo>
                  <a:lnTo>
                    <a:pt x="8852315" y="1639545"/>
                  </a:lnTo>
                  <a:lnTo>
                    <a:pt x="8305800" y="2186059"/>
                  </a:lnTo>
                  <a:lnTo>
                    <a:pt x="7759285" y="1639545"/>
                  </a:lnTo>
                  <a:lnTo>
                    <a:pt x="8032542" y="1639545"/>
                  </a:lnTo>
                  <a:lnTo>
                    <a:pt x="8032542" y="1420436"/>
                  </a:lnTo>
                  <a:lnTo>
                    <a:pt x="0" y="1420436"/>
                  </a:lnTo>
                  <a:lnTo>
                    <a:pt x="0" y="1"/>
                  </a:lnTo>
                  <a:lnTo>
                    <a:pt x="16611600" y="1"/>
                  </a:lnTo>
                  <a:lnTo>
                    <a:pt x="16611600" y="1420436"/>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77799" tIns="177800" rIns="177800" bIns="943425" numCol="1" spcCol="1270" anchor="ctr" anchorCtr="0">
              <a:noAutofit/>
            </a:bodyPr>
            <a:lstStyle/>
            <a:p>
              <a:pPr marL="0" lvl="0" indent="0" algn="ctr" defTabSz="1111250">
                <a:lnSpc>
                  <a:spcPct val="90000"/>
                </a:lnSpc>
                <a:spcBef>
                  <a:spcPct val="0"/>
                </a:spcBef>
                <a:spcAft>
                  <a:spcPct val="35000"/>
                </a:spcAft>
                <a:buNone/>
              </a:pPr>
              <a:r>
                <a:rPr lang="ru-RU" sz="2400" kern="1200"/>
                <a:t>Переход к рыночным отношениям потребовал принципиально новых форм государственного регулирования деятельности транспортного комплекса и более развитого законодательного обеспечения этой сферы. </a:t>
              </a:r>
            </a:p>
          </p:txBody>
        </p:sp>
      </p:grpSp>
    </p:spTree>
    <p:extLst>
      <p:ext uri="{BB962C8B-B14F-4D97-AF65-F5344CB8AC3E}">
        <p14:creationId xmlns:p14="http://schemas.microsoft.com/office/powerpoint/2010/main" val="1300628692"/>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27879C37-6C22-47C1-95AB-8DB4C4676D37}"/>
              </a:ext>
            </a:extLst>
          </p:cNvPr>
          <p:cNvPicPr>
            <a:picLocks noChangeAspect="1"/>
          </p:cNvPicPr>
          <p:nvPr/>
        </p:nvPicPr>
        <p:blipFill>
          <a:blip r:embed="rId2"/>
          <a:stretch>
            <a:fillRect/>
          </a:stretch>
        </p:blipFill>
        <p:spPr>
          <a:xfrm>
            <a:off x="8686800" y="2731027"/>
            <a:ext cx="8689261" cy="6758314"/>
          </a:xfrm>
          <a:prstGeom prst="rect">
            <a:avLst/>
          </a:prstGeom>
        </p:spPr>
      </p:pic>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0" name="TextBox 9">
            <a:extLst>
              <a:ext uri="{FF2B5EF4-FFF2-40B4-BE49-F238E27FC236}">
                <a16:creationId xmlns:a16="http://schemas.microsoft.com/office/drawing/2014/main" id="{B982A066-728D-4EE4-89A1-DD67707846F0}"/>
              </a:ext>
            </a:extLst>
          </p:cNvPr>
          <p:cNvSpPr txBox="1"/>
          <p:nvPr/>
        </p:nvSpPr>
        <p:spPr>
          <a:xfrm>
            <a:off x="1211944" y="2933700"/>
            <a:ext cx="7791450" cy="6555641"/>
          </a:xfrm>
          <a:prstGeom prst="rect">
            <a:avLst/>
          </a:prstGeom>
          <a:noFill/>
        </p:spPr>
        <p:txBody>
          <a:bodyPr wrap="square">
            <a:spAutoFit/>
          </a:bodyPr>
          <a:lstStyle/>
          <a:p>
            <a:r>
              <a:rPr lang="ru-RU" sz="2800" dirty="0"/>
              <a:t>Постановлением Правительства Российской Федерации от 11 июля 2002 г. N 515 создана Федеральная служба по надзору в сфере транспорта – как орган регулирования транспортного рынка путем выдачи лицензий владельцам транспортных средств на право заниматься транспортной деятельностью определенного вида. </a:t>
            </a:r>
          </a:p>
          <a:p>
            <a:endParaRPr lang="ru-RU" sz="2800" dirty="0"/>
          </a:p>
          <a:p>
            <a:endParaRPr lang="ru-RU" sz="2800" dirty="0"/>
          </a:p>
          <a:p>
            <a:r>
              <a:rPr lang="ru-RU" sz="2800" dirty="0"/>
              <a:t>Основополагающим правовым документом по лицензированию перевозочной деятельности автомобильного транспорта является «Федеральный закон о лицензировании отдельных видов деятельности». </a:t>
            </a:r>
          </a:p>
        </p:txBody>
      </p:sp>
      <p:sp>
        <p:nvSpPr>
          <p:cNvPr id="11" name="TextBox 10">
            <a:extLst>
              <a:ext uri="{FF2B5EF4-FFF2-40B4-BE49-F238E27FC236}">
                <a16:creationId xmlns:a16="http://schemas.microsoft.com/office/drawing/2014/main" id="{54CDC5DF-B35F-4F49-B8A3-12551BE6CBC6}"/>
              </a:ext>
            </a:extLst>
          </p:cNvPr>
          <p:cNvSpPr txBox="1"/>
          <p:nvPr/>
        </p:nvSpPr>
        <p:spPr>
          <a:xfrm>
            <a:off x="1219200" y="1524220"/>
            <a:ext cx="15697200" cy="738664"/>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ЛИЦЕНЗИРОВАНИЕ ДЕЯТЕЛЬНОСТИ </a:t>
            </a:r>
            <a:r>
              <a:rPr kumimoji="0" lang="ru-RU" sz="4800" b="1" i="0" u="none" strike="noStrike" kern="1200" cap="none" spc="0" normalizeH="0" baseline="0" noProof="0" dirty="0" err="1">
                <a:ln>
                  <a:noFill/>
                </a:ln>
                <a:effectLst/>
                <a:uLnTx/>
                <a:uFillTx/>
                <a:latin typeface="Arial" panose="020B0604020202020204" pitchFamily="34" charset="0"/>
                <a:ea typeface="+mn-ea"/>
                <a:cs typeface="+mn-cs"/>
              </a:rPr>
              <a:t>АТО</a:t>
            </a:r>
            <a:endParaRPr lang="en-US" sz="4800"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3409683008"/>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1149587" y="9527574"/>
            <a:ext cx="16376413" cy="507094"/>
            <a:chOff x="0" y="0"/>
            <a:chExt cx="13522506" cy="676125"/>
          </a:xfrm>
        </p:grpSpPr>
        <p:grpSp>
          <p:nvGrpSpPr>
            <p:cNvPr id="6" name="Group 6"/>
            <p:cNvGrpSpPr>
              <a:grpSpLocks noChangeAspect="1"/>
            </p:cNvGrpSpPr>
            <p:nvPr/>
          </p:nvGrpSpPr>
          <p:grpSpPr>
            <a:xfrm>
              <a:off x="0" y="0"/>
              <a:ext cx="13522506" cy="676125"/>
              <a:chOff x="0" y="0"/>
              <a:chExt cx="1270000" cy="63500"/>
            </a:xfrm>
          </p:grpSpPr>
          <p:sp>
            <p:nvSpPr>
              <p:cNvPr id="7" name="Freeform 7"/>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8" name="Freeform 8"/>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p:spPr>
          </p:sp>
        </p:grpSp>
      </p:grpSp>
      <p:sp>
        <p:nvSpPr>
          <p:cNvPr id="9" name="AutoShape 9"/>
          <p:cNvSpPr/>
          <p:nvPr/>
        </p:nvSpPr>
        <p:spPr>
          <a:xfrm rot="5400000">
            <a:off x="619194" y="1090713"/>
            <a:ext cx="672225" cy="0"/>
          </a:xfrm>
          <a:prstGeom prst="line">
            <a:avLst/>
          </a:prstGeom>
          <a:ln w="142875" cap="flat">
            <a:solidFill>
              <a:srgbClr val="3AA2E9"/>
            </a:solidFill>
            <a:prstDash val="solid"/>
            <a:headEnd type="none" w="sm" len="sm"/>
            <a:tailEnd type="none" w="sm" len="sm"/>
          </a:ln>
        </p:spPr>
      </p:sp>
      <p:sp>
        <p:nvSpPr>
          <p:cNvPr id="10" name="AutoShape 10"/>
          <p:cNvSpPr/>
          <p:nvPr/>
        </p:nvSpPr>
        <p:spPr>
          <a:xfrm rot="5400000">
            <a:off x="619194" y="1762938"/>
            <a:ext cx="672225" cy="0"/>
          </a:xfrm>
          <a:prstGeom prst="line">
            <a:avLst/>
          </a:prstGeom>
          <a:ln w="142875" cap="flat">
            <a:solidFill>
              <a:srgbClr val="EF5F47"/>
            </a:solidFill>
            <a:prstDash val="solid"/>
            <a:headEnd type="none" w="sm" len="sm"/>
            <a:tailEnd type="none" w="sm" len="sm"/>
          </a:ln>
        </p:spPr>
      </p:sp>
      <p:sp>
        <p:nvSpPr>
          <p:cNvPr id="14" name="TextBox 12">
            <a:extLst>
              <a:ext uri="{FF2B5EF4-FFF2-40B4-BE49-F238E27FC236}">
                <a16:creationId xmlns:a16="http://schemas.microsoft.com/office/drawing/2014/main" id="{211ADE04-CBCF-4047-803D-ACBF52E89FE6}"/>
              </a:ext>
            </a:extLst>
          </p:cNvPr>
          <p:cNvSpPr txBox="1"/>
          <p:nvPr/>
        </p:nvSpPr>
        <p:spPr>
          <a:xfrm>
            <a:off x="1295400" y="1057493"/>
            <a:ext cx="9417979" cy="738664"/>
          </a:xfrm>
          <a:prstGeom prst="rect">
            <a:avLst/>
          </a:prstGeom>
        </p:spPr>
        <p:txBody>
          <a:bodyPr wrap="square" lIns="0" tIns="0" rIns="0" bIns="0" rtlCol="0" anchor="t">
            <a:spAutoFit/>
          </a:bodyPr>
          <a:lstStyle/>
          <a:p>
            <a:r>
              <a:rPr lang="ru-RU" sz="4800" b="1" dirty="0">
                <a:solidFill>
                  <a:srgbClr val="000000"/>
                </a:solidFill>
                <a:latin typeface="Arial" panose="020B0604020202020204" pitchFamily="34" charset="0"/>
              </a:rPr>
              <a:t>СТРУКТУРА ЗАНЯТИЯ</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DF6CB9B3-0A64-45F8-AF69-F69E63F2EFE7}"/>
              </a:ext>
            </a:extLst>
          </p:cNvPr>
          <p:cNvPicPr>
            <a:picLocks noChangeAspect="1"/>
          </p:cNvPicPr>
          <p:nvPr/>
        </p:nvPicPr>
        <p:blipFill>
          <a:blip r:embed="rId2"/>
          <a:stretch>
            <a:fillRect/>
          </a:stretch>
        </p:blipFill>
        <p:spPr>
          <a:xfrm>
            <a:off x="16287451" y="789509"/>
            <a:ext cx="1220406" cy="1220406"/>
          </a:xfrm>
          <a:prstGeom prst="rect">
            <a:avLst/>
          </a:prstGeom>
        </p:spPr>
      </p:pic>
      <p:grpSp>
        <p:nvGrpSpPr>
          <p:cNvPr id="12" name="Группа 11">
            <a:extLst>
              <a:ext uri="{FF2B5EF4-FFF2-40B4-BE49-F238E27FC236}">
                <a16:creationId xmlns:a16="http://schemas.microsoft.com/office/drawing/2014/main" id="{A574A172-1888-4116-A49C-D9DFAB1152A0}"/>
              </a:ext>
            </a:extLst>
          </p:cNvPr>
          <p:cNvGrpSpPr/>
          <p:nvPr/>
        </p:nvGrpSpPr>
        <p:grpSpPr>
          <a:xfrm>
            <a:off x="1174988" y="2294640"/>
            <a:ext cx="16351012" cy="4097519"/>
            <a:chOff x="1174988" y="2294640"/>
            <a:chExt cx="16351012" cy="4097519"/>
          </a:xfrm>
        </p:grpSpPr>
        <p:sp>
          <p:nvSpPr>
            <p:cNvPr id="13" name="Полилиния: фигура 12">
              <a:extLst>
                <a:ext uri="{FF2B5EF4-FFF2-40B4-BE49-F238E27FC236}">
                  <a16:creationId xmlns:a16="http://schemas.microsoft.com/office/drawing/2014/main" id="{0C1CF1BB-ACE0-4770-92DA-257C7861E5E2}"/>
                </a:ext>
              </a:extLst>
            </p:cNvPr>
            <p:cNvSpPr/>
            <p:nvPr/>
          </p:nvSpPr>
          <p:spPr>
            <a:xfrm>
              <a:off x="1174988" y="2294640"/>
              <a:ext cx="16351012" cy="1319759"/>
            </a:xfrm>
            <a:custGeom>
              <a:avLst/>
              <a:gdLst>
                <a:gd name="connsiteX0" fmla="*/ 0 w 16351012"/>
                <a:gd name="connsiteY0" fmla="*/ 219964 h 1319759"/>
                <a:gd name="connsiteX1" fmla="*/ 219964 w 16351012"/>
                <a:gd name="connsiteY1" fmla="*/ 0 h 1319759"/>
                <a:gd name="connsiteX2" fmla="*/ 16131048 w 16351012"/>
                <a:gd name="connsiteY2" fmla="*/ 0 h 1319759"/>
                <a:gd name="connsiteX3" fmla="*/ 16351012 w 16351012"/>
                <a:gd name="connsiteY3" fmla="*/ 219964 h 1319759"/>
                <a:gd name="connsiteX4" fmla="*/ 16351012 w 16351012"/>
                <a:gd name="connsiteY4" fmla="*/ 1099795 h 1319759"/>
                <a:gd name="connsiteX5" fmla="*/ 16131048 w 16351012"/>
                <a:gd name="connsiteY5" fmla="*/ 1319759 h 1319759"/>
                <a:gd name="connsiteX6" fmla="*/ 219964 w 16351012"/>
                <a:gd name="connsiteY6" fmla="*/ 1319759 h 1319759"/>
                <a:gd name="connsiteX7" fmla="*/ 0 w 16351012"/>
                <a:gd name="connsiteY7" fmla="*/ 1099795 h 1319759"/>
                <a:gd name="connsiteX8" fmla="*/ 0 w 16351012"/>
                <a:gd name="connsiteY8" fmla="*/ 219964 h 131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1012" h="1319759">
                  <a:moveTo>
                    <a:pt x="0" y="219964"/>
                  </a:moveTo>
                  <a:cubicBezTo>
                    <a:pt x="0" y="98481"/>
                    <a:pt x="98481" y="0"/>
                    <a:pt x="219964" y="0"/>
                  </a:cubicBezTo>
                  <a:lnTo>
                    <a:pt x="16131048" y="0"/>
                  </a:lnTo>
                  <a:cubicBezTo>
                    <a:pt x="16252531" y="0"/>
                    <a:pt x="16351012" y="98481"/>
                    <a:pt x="16351012" y="219964"/>
                  </a:cubicBezTo>
                  <a:lnTo>
                    <a:pt x="16351012" y="1099795"/>
                  </a:lnTo>
                  <a:cubicBezTo>
                    <a:pt x="16351012" y="1221278"/>
                    <a:pt x="16252531" y="1319759"/>
                    <a:pt x="16131048" y="1319759"/>
                  </a:cubicBezTo>
                  <a:lnTo>
                    <a:pt x="219964" y="1319759"/>
                  </a:lnTo>
                  <a:cubicBezTo>
                    <a:pt x="98481" y="1319759"/>
                    <a:pt x="0" y="1221278"/>
                    <a:pt x="0" y="1099795"/>
                  </a:cubicBezTo>
                  <a:lnTo>
                    <a:pt x="0" y="21996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5865" tIns="155865" rIns="155865" bIns="155865" numCol="1" spcCol="1270" anchor="ctr" anchorCtr="0">
              <a:noAutofit/>
            </a:bodyPr>
            <a:lstStyle/>
            <a:p>
              <a:pPr marL="0" lvl="0" indent="0" algn="l" defTabSz="1066800">
                <a:lnSpc>
                  <a:spcPct val="90000"/>
                </a:lnSpc>
                <a:spcBef>
                  <a:spcPct val="0"/>
                </a:spcBef>
                <a:spcAft>
                  <a:spcPct val="35000"/>
                </a:spcAft>
                <a:buNone/>
              </a:pPr>
              <a:r>
                <a:rPr lang="ru-RU" sz="2400" b="1" kern="1200" dirty="0"/>
                <a:t>Требование к знаниям: </a:t>
              </a:r>
              <a:r>
                <a:rPr lang="ru-RU" sz="2400" kern="1200" dirty="0"/>
                <a:t>обучающийся должен знать правовые основы автомобильных перевозок</a:t>
              </a:r>
            </a:p>
          </p:txBody>
        </p:sp>
        <p:sp>
          <p:nvSpPr>
            <p:cNvPr id="15" name="Полилиния: фигура 14">
              <a:extLst>
                <a:ext uri="{FF2B5EF4-FFF2-40B4-BE49-F238E27FC236}">
                  <a16:creationId xmlns:a16="http://schemas.microsoft.com/office/drawing/2014/main" id="{11F0C07D-5CB8-4724-89F0-B1F6F4F0CF8C}"/>
                </a:ext>
              </a:extLst>
            </p:cNvPr>
            <p:cNvSpPr/>
            <p:nvPr/>
          </p:nvSpPr>
          <p:spPr>
            <a:xfrm>
              <a:off x="1174988" y="3683520"/>
              <a:ext cx="16351012" cy="1319759"/>
            </a:xfrm>
            <a:custGeom>
              <a:avLst/>
              <a:gdLst>
                <a:gd name="connsiteX0" fmla="*/ 0 w 16351012"/>
                <a:gd name="connsiteY0" fmla="*/ 219964 h 1319759"/>
                <a:gd name="connsiteX1" fmla="*/ 219964 w 16351012"/>
                <a:gd name="connsiteY1" fmla="*/ 0 h 1319759"/>
                <a:gd name="connsiteX2" fmla="*/ 16131048 w 16351012"/>
                <a:gd name="connsiteY2" fmla="*/ 0 h 1319759"/>
                <a:gd name="connsiteX3" fmla="*/ 16351012 w 16351012"/>
                <a:gd name="connsiteY3" fmla="*/ 219964 h 1319759"/>
                <a:gd name="connsiteX4" fmla="*/ 16351012 w 16351012"/>
                <a:gd name="connsiteY4" fmla="*/ 1099795 h 1319759"/>
                <a:gd name="connsiteX5" fmla="*/ 16131048 w 16351012"/>
                <a:gd name="connsiteY5" fmla="*/ 1319759 h 1319759"/>
                <a:gd name="connsiteX6" fmla="*/ 219964 w 16351012"/>
                <a:gd name="connsiteY6" fmla="*/ 1319759 h 1319759"/>
                <a:gd name="connsiteX7" fmla="*/ 0 w 16351012"/>
                <a:gd name="connsiteY7" fmla="*/ 1099795 h 1319759"/>
                <a:gd name="connsiteX8" fmla="*/ 0 w 16351012"/>
                <a:gd name="connsiteY8" fmla="*/ 219964 h 131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1012" h="1319759">
                  <a:moveTo>
                    <a:pt x="0" y="219964"/>
                  </a:moveTo>
                  <a:cubicBezTo>
                    <a:pt x="0" y="98481"/>
                    <a:pt x="98481" y="0"/>
                    <a:pt x="219964" y="0"/>
                  </a:cubicBezTo>
                  <a:lnTo>
                    <a:pt x="16131048" y="0"/>
                  </a:lnTo>
                  <a:cubicBezTo>
                    <a:pt x="16252531" y="0"/>
                    <a:pt x="16351012" y="98481"/>
                    <a:pt x="16351012" y="219964"/>
                  </a:cubicBezTo>
                  <a:lnTo>
                    <a:pt x="16351012" y="1099795"/>
                  </a:lnTo>
                  <a:cubicBezTo>
                    <a:pt x="16351012" y="1221278"/>
                    <a:pt x="16252531" y="1319759"/>
                    <a:pt x="16131048" y="1319759"/>
                  </a:cubicBezTo>
                  <a:lnTo>
                    <a:pt x="219964" y="1319759"/>
                  </a:lnTo>
                  <a:cubicBezTo>
                    <a:pt x="98481" y="1319759"/>
                    <a:pt x="0" y="1221278"/>
                    <a:pt x="0" y="1099795"/>
                  </a:cubicBezTo>
                  <a:lnTo>
                    <a:pt x="0" y="21996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5865" tIns="155865" rIns="155865" bIns="155865" numCol="1" spcCol="1270" anchor="ctr" anchorCtr="0">
              <a:noAutofit/>
            </a:bodyPr>
            <a:lstStyle/>
            <a:p>
              <a:pPr marL="0" lvl="0" indent="0" algn="l" defTabSz="1066800">
                <a:lnSpc>
                  <a:spcPct val="90000"/>
                </a:lnSpc>
                <a:spcBef>
                  <a:spcPct val="0"/>
                </a:spcBef>
                <a:spcAft>
                  <a:spcPct val="35000"/>
                </a:spcAft>
                <a:buNone/>
              </a:pPr>
              <a:r>
                <a:rPr lang="ru-RU" sz="2400" b="1" kern="1200" dirty="0"/>
                <a:t>Требования к умениям: </a:t>
              </a:r>
              <a:r>
                <a:rPr lang="ru-RU" sz="2400" kern="1200" dirty="0"/>
                <a:t>обучающийся должен уметь определять и называть правовые основы автомобильных перевозок</a:t>
              </a:r>
            </a:p>
          </p:txBody>
        </p:sp>
        <p:sp>
          <p:nvSpPr>
            <p:cNvPr id="16" name="Полилиния: фигура 15">
              <a:extLst>
                <a:ext uri="{FF2B5EF4-FFF2-40B4-BE49-F238E27FC236}">
                  <a16:creationId xmlns:a16="http://schemas.microsoft.com/office/drawing/2014/main" id="{B46B3FB1-FEB7-4A73-AED9-8BBA8FF91AE1}"/>
                </a:ext>
              </a:extLst>
            </p:cNvPr>
            <p:cNvSpPr/>
            <p:nvPr/>
          </p:nvSpPr>
          <p:spPr>
            <a:xfrm>
              <a:off x="1174988" y="5456586"/>
              <a:ext cx="16351012" cy="935573"/>
            </a:xfrm>
            <a:custGeom>
              <a:avLst/>
              <a:gdLst>
                <a:gd name="connsiteX0" fmla="*/ 0 w 16351012"/>
                <a:gd name="connsiteY0" fmla="*/ 219964 h 1319759"/>
                <a:gd name="connsiteX1" fmla="*/ 219964 w 16351012"/>
                <a:gd name="connsiteY1" fmla="*/ 0 h 1319759"/>
                <a:gd name="connsiteX2" fmla="*/ 16131048 w 16351012"/>
                <a:gd name="connsiteY2" fmla="*/ 0 h 1319759"/>
                <a:gd name="connsiteX3" fmla="*/ 16351012 w 16351012"/>
                <a:gd name="connsiteY3" fmla="*/ 219964 h 1319759"/>
                <a:gd name="connsiteX4" fmla="*/ 16351012 w 16351012"/>
                <a:gd name="connsiteY4" fmla="*/ 1099795 h 1319759"/>
                <a:gd name="connsiteX5" fmla="*/ 16131048 w 16351012"/>
                <a:gd name="connsiteY5" fmla="*/ 1319759 h 1319759"/>
                <a:gd name="connsiteX6" fmla="*/ 219964 w 16351012"/>
                <a:gd name="connsiteY6" fmla="*/ 1319759 h 1319759"/>
                <a:gd name="connsiteX7" fmla="*/ 0 w 16351012"/>
                <a:gd name="connsiteY7" fmla="*/ 1099795 h 1319759"/>
                <a:gd name="connsiteX8" fmla="*/ 0 w 16351012"/>
                <a:gd name="connsiteY8" fmla="*/ 219964 h 131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1012" h="1319759">
                  <a:moveTo>
                    <a:pt x="0" y="219964"/>
                  </a:moveTo>
                  <a:cubicBezTo>
                    <a:pt x="0" y="98481"/>
                    <a:pt x="98481" y="0"/>
                    <a:pt x="219964" y="0"/>
                  </a:cubicBezTo>
                  <a:lnTo>
                    <a:pt x="16131048" y="0"/>
                  </a:lnTo>
                  <a:cubicBezTo>
                    <a:pt x="16252531" y="0"/>
                    <a:pt x="16351012" y="98481"/>
                    <a:pt x="16351012" y="219964"/>
                  </a:cubicBezTo>
                  <a:lnTo>
                    <a:pt x="16351012" y="1099795"/>
                  </a:lnTo>
                  <a:cubicBezTo>
                    <a:pt x="16351012" y="1221278"/>
                    <a:pt x="16252531" y="1319759"/>
                    <a:pt x="16131048" y="1319759"/>
                  </a:cubicBezTo>
                  <a:lnTo>
                    <a:pt x="219964" y="1319759"/>
                  </a:lnTo>
                  <a:cubicBezTo>
                    <a:pt x="98481" y="1319759"/>
                    <a:pt x="0" y="1221278"/>
                    <a:pt x="0" y="1099795"/>
                  </a:cubicBezTo>
                  <a:lnTo>
                    <a:pt x="0" y="21996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5865" tIns="155865" rIns="155865" bIns="155865" numCol="1" spcCol="1270" anchor="ctr" anchorCtr="0">
              <a:noAutofit/>
            </a:bodyPr>
            <a:lstStyle/>
            <a:p>
              <a:pPr marL="0" lvl="0" indent="0" algn="ctr" defTabSz="1066800">
                <a:lnSpc>
                  <a:spcPct val="90000"/>
                </a:lnSpc>
                <a:spcBef>
                  <a:spcPct val="0"/>
                </a:spcBef>
                <a:spcAft>
                  <a:spcPct val="35000"/>
                </a:spcAft>
                <a:buNone/>
              </a:pPr>
              <a:r>
                <a:rPr lang="ru-RU" sz="2400" b="1" kern="1200"/>
                <a:t>Цели занятия:</a:t>
              </a:r>
              <a:endParaRPr lang="ru-RU" sz="2400" kern="1200"/>
            </a:p>
          </p:txBody>
        </p:sp>
      </p:grpSp>
      <p:sp>
        <p:nvSpPr>
          <p:cNvPr id="18" name="Полилиния: фигура 17">
            <a:extLst>
              <a:ext uri="{FF2B5EF4-FFF2-40B4-BE49-F238E27FC236}">
                <a16:creationId xmlns:a16="http://schemas.microsoft.com/office/drawing/2014/main" id="{68C24BC0-EE81-4CEB-924E-B4574DF07A3B}"/>
              </a:ext>
            </a:extLst>
          </p:cNvPr>
          <p:cNvSpPr/>
          <p:nvPr/>
        </p:nvSpPr>
        <p:spPr>
          <a:xfrm>
            <a:off x="1149588" y="6484867"/>
            <a:ext cx="5098812" cy="2589400"/>
          </a:xfrm>
          <a:custGeom>
            <a:avLst/>
            <a:gdLst>
              <a:gd name="connsiteX0" fmla="*/ 0 w 16351012"/>
              <a:gd name="connsiteY0" fmla="*/ 219964 h 1319759"/>
              <a:gd name="connsiteX1" fmla="*/ 219964 w 16351012"/>
              <a:gd name="connsiteY1" fmla="*/ 0 h 1319759"/>
              <a:gd name="connsiteX2" fmla="*/ 16131048 w 16351012"/>
              <a:gd name="connsiteY2" fmla="*/ 0 h 1319759"/>
              <a:gd name="connsiteX3" fmla="*/ 16351012 w 16351012"/>
              <a:gd name="connsiteY3" fmla="*/ 219964 h 1319759"/>
              <a:gd name="connsiteX4" fmla="*/ 16351012 w 16351012"/>
              <a:gd name="connsiteY4" fmla="*/ 1099795 h 1319759"/>
              <a:gd name="connsiteX5" fmla="*/ 16131048 w 16351012"/>
              <a:gd name="connsiteY5" fmla="*/ 1319759 h 1319759"/>
              <a:gd name="connsiteX6" fmla="*/ 219964 w 16351012"/>
              <a:gd name="connsiteY6" fmla="*/ 1319759 h 1319759"/>
              <a:gd name="connsiteX7" fmla="*/ 0 w 16351012"/>
              <a:gd name="connsiteY7" fmla="*/ 1099795 h 1319759"/>
              <a:gd name="connsiteX8" fmla="*/ 0 w 16351012"/>
              <a:gd name="connsiteY8" fmla="*/ 219964 h 131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1012" h="1319759">
                <a:moveTo>
                  <a:pt x="0" y="219964"/>
                </a:moveTo>
                <a:cubicBezTo>
                  <a:pt x="0" y="98481"/>
                  <a:pt x="98481" y="0"/>
                  <a:pt x="219964" y="0"/>
                </a:cubicBezTo>
                <a:lnTo>
                  <a:pt x="16131048" y="0"/>
                </a:lnTo>
                <a:cubicBezTo>
                  <a:pt x="16252531" y="0"/>
                  <a:pt x="16351012" y="98481"/>
                  <a:pt x="16351012" y="219964"/>
                </a:cubicBezTo>
                <a:lnTo>
                  <a:pt x="16351012" y="1099795"/>
                </a:lnTo>
                <a:cubicBezTo>
                  <a:pt x="16351012" y="1221278"/>
                  <a:pt x="16252531" y="1319759"/>
                  <a:pt x="16131048" y="1319759"/>
                </a:cubicBezTo>
                <a:lnTo>
                  <a:pt x="219964" y="1319759"/>
                </a:lnTo>
                <a:cubicBezTo>
                  <a:pt x="98481" y="1319759"/>
                  <a:pt x="0" y="1221278"/>
                  <a:pt x="0" y="1099795"/>
                </a:cubicBezTo>
                <a:lnTo>
                  <a:pt x="0" y="21996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5865" tIns="155865" rIns="155865" bIns="155865" numCol="1" spcCol="1270" anchor="ctr" anchorCtr="0">
            <a:noAutofit/>
          </a:bodyPr>
          <a:lstStyle/>
          <a:p>
            <a:pPr marL="0" lvl="0" indent="0" algn="l" defTabSz="1066800">
              <a:lnSpc>
                <a:spcPct val="90000"/>
              </a:lnSpc>
              <a:spcBef>
                <a:spcPct val="0"/>
              </a:spcBef>
              <a:spcAft>
                <a:spcPct val="35000"/>
              </a:spcAft>
              <a:buNone/>
            </a:pPr>
            <a:r>
              <a:rPr lang="ru-RU" sz="2400" b="1" kern="1200" dirty="0"/>
              <a:t>Образовательные: </a:t>
            </a:r>
            <a:r>
              <a:rPr lang="ru-RU" sz="2400" kern="1200" dirty="0"/>
              <a:t>знать правовые основы автомобильных перевозок.</a:t>
            </a:r>
          </a:p>
        </p:txBody>
      </p:sp>
      <p:sp>
        <p:nvSpPr>
          <p:cNvPr id="22" name="Полилиния: фигура 21">
            <a:extLst>
              <a:ext uri="{FF2B5EF4-FFF2-40B4-BE49-F238E27FC236}">
                <a16:creationId xmlns:a16="http://schemas.microsoft.com/office/drawing/2014/main" id="{C3F19F11-D81F-4410-8D4D-4DCC09924582}"/>
              </a:ext>
            </a:extLst>
          </p:cNvPr>
          <p:cNvSpPr/>
          <p:nvPr/>
        </p:nvSpPr>
        <p:spPr>
          <a:xfrm>
            <a:off x="12427188" y="6484867"/>
            <a:ext cx="5098812" cy="2589400"/>
          </a:xfrm>
          <a:custGeom>
            <a:avLst/>
            <a:gdLst>
              <a:gd name="connsiteX0" fmla="*/ 0 w 16351012"/>
              <a:gd name="connsiteY0" fmla="*/ 219964 h 1319759"/>
              <a:gd name="connsiteX1" fmla="*/ 219964 w 16351012"/>
              <a:gd name="connsiteY1" fmla="*/ 0 h 1319759"/>
              <a:gd name="connsiteX2" fmla="*/ 16131048 w 16351012"/>
              <a:gd name="connsiteY2" fmla="*/ 0 h 1319759"/>
              <a:gd name="connsiteX3" fmla="*/ 16351012 w 16351012"/>
              <a:gd name="connsiteY3" fmla="*/ 219964 h 1319759"/>
              <a:gd name="connsiteX4" fmla="*/ 16351012 w 16351012"/>
              <a:gd name="connsiteY4" fmla="*/ 1099795 h 1319759"/>
              <a:gd name="connsiteX5" fmla="*/ 16131048 w 16351012"/>
              <a:gd name="connsiteY5" fmla="*/ 1319759 h 1319759"/>
              <a:gd name="connsiteX6" fmla="*/ 219964 w 16351012"/>
              <a:gd name="connsiteY6" fmla="*/ 1319759 h 1319759"/>
              <a:gd name="connsiteX7" fmla="*/ 0 w 16351012"/>
              <a:gd name="connsiteY7" fmla="*/ 1099795 h 1319759"/>
              <a:gd name="connsiteX8" fmla="*/ 0 w 16351012"/>
              <a:gd name="connsiteY8" fmla="*/ 219964 h 131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1012" h="1319759">
                <a:moveTo>
                  <a:pt x="0" y="219964"/>
                </a:moveTo>
                <a:cubicBezTo>
                  <a:pt x="0" y="98481"/>
                  <a:pt x="98481" y="0"/>
                  <a:pt x="219964" y="0"/>
                </a:cubicBezTo>
                <a:lnTo>
                  <a:pt x="16131048" y="0"/>
                </a:lnTo>
                <a:cubicBezTo>
                  <a:pt x="16252531" y="0"/>
                  <a:pt x="16351012" y="98481"/>
                  <a:pt x="16351012" y="219964"/>
                </a:cubicBezTo>
                <a:lnTo>
                  <a:pt x="16351012" y="1099795"/>
                </a:lnTo>
                <a:cubicBezTo>
                  <a:pt x="16351012" y="1221278"/>
                  <a:pt x="16252531" y="1319759"/>
                  <a:pt x="16131048" y="1319759"/>
                </a:cubicBezTo>
                <a:lnTo>
                  <a:pt x="219964" y="1319759"/>
                </a:lnTo>
                <a:cubicBezTo>
                  <a:pt x="98481" y="1319759"/>
                  <a:pt x="0" y="1221278"/>
                  <a:pt x="0" y="1099795"/>
                </a:cubicBezTo>
                <a:lnTo>
                  <a:pt x="0" y="21996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5865" tIns="155865" rIns="155865" bIns="155865" numCol="1" spcCol="1270" anchor="ctr" anchorCtr="0">
            <a:noAutofit/>
          </a:bodyPr>
          <a:lstStyle/>
          <a:p>
            <a:pPr marL="0" lvl="0" indent="0" algn="l" defTabSz="1066800">
              <a:lnSpc>
                <a:spcPct val="90000"/>
              </a:lnSpc>
              <a:spcBef>
                <a:spcPct val="0"/>
              </a:spcBef>
              <a:spcAft>
                <a:spcPct val="35000"/>
              </a:spcAft>
              <a:buNone/>
            </a:pPr>
            <a:r>
              <a:rPr lang="ru-RU" sz="2400" b="1" kern="1200" dirty="0"/>
              <a:t>Воспитательные: </a:t>
            </a:r>
            <a:r>
              <a:rPr lang="ru-RU" sz="2400" kern="1200" dirty="0"/>
              <a:t>воспитывать самостоятельность, профессиональное развитие, бережное отношение к транспортной системе.</a:t>
            </a:r>
          </a:p>
        </p:txBody>
      </p:sp>
      <p:sp>
        <p:nvSpPr>
          <p:cNvPr id="23" name="Полилиния: фигура 22">
            <a:extLst>
              <a:ext uri="{FF2B5EF4-FFF2-40B4-BE49-F238E27FC236}">
                <a16:creationId xmlns:a16="http://schemas.microsoft.com/office/drawing/2014/main" id="{A94A0649-E568-4FFD-B828-DD3E17424990}"/>
              </a:ext>
            </a:extLst>
          </p:cNvPr>
          <p:cNvSpPr/>
          <p:nvPr/>
        </p:nvSpPr>
        <p:spPr>
          <a:xfrm>
            <a:off x="6801088" y="6484866"/>
            <a:ext cx="5098812" cy="2589400"/>
          </a:xfrm>
          <a:custGeom>
            <a:avLst/>
            <a:gdLst>
              <a:gd name="connsiteX0" fmla="*/ 0 w 16351012"/>
              <a:gd name="connsiteY0" fmla="*/ 219964 h 1319759"/>
              <a:gd name="connsiteX1" fmla="*/ 219964 w 16351012"/>
              <a:gd name="connsiteY1" fmla="*/ 0 h 1319759"/>
              <a:gd name="connsiteX2" fmla="*/ 16131048 w 16351012"/>
              <a:gd name="connsiteY2" fmla="*/ 0 h 1319759"/>
              <a:gd name="connsiteX3" fmla="*/ 16351012 w 16351012"/>
              <a:gd name="connsiteY3" fmla="*/ 219964 h 1319759"/>
              <a:gd name="connsiteX4" fmla="*/ 16351012 w 16351012"/>
              <a:gd name="connsiteY4" fmla="*/ 1099795 h 1319759"/>
              <a:gd name="connsiteX5" fmla="*/ 16131048 w 16351012"/>
              <a:gd name="connsiteY5" fmla="*/ 1319759 h 1319759"/>
              <a:gd name="connsiteX6" fmla="*/ 219964 w 16351012"/>
              <a:gd name="connsiteY6" fmla="*/ 1319759 h 1319759"/>
              <a:gd name="connsiteX7" fmla="*/ 0 w 16351012"/>
              <a:gd name="connsiteY7" fmla="*/ 1099795 h 1319759"/>
              <a:gd name="connsiteX8" fmla="*/ 0 w 16351012"/>
              <a:gd name="connsiteY8" fmla="*/ 219964 h 131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1012" h="1319759">
                <a:moveTo>
                  <a:pt x="0" y="219964"/>
                </a:moveTo>
                <a:cubicBezTo>
                  <a:pt x="0" y="98481"/>
                  <a:pt x="98481" y="0"/>
                  <a:pt x="219964" y="0"/>
                </a:cubicBezTo>
                <a:lnTo>
                  <a:pt x="16131048" y="0"/>
                </a:lnTo>
                <a:cubicBezTo>
                  <a:pt x="16252531" y="0"/>
                  <a:pt x="16351012" y="98481"/>
                  <a:pt x="16351012" y="219964"/>
                </a:cubicBezTo>
                <a:lnTo>
                  <a:pt x="16351012" y="1099795"/>
                </a:lnTo>
                <a:cubicBezTo>
                  <a:pt x="16351012" y="1221278"/>
                  <a:pt x="16252531" y="1319759"/>
                  <a:pt x="16131048" y="1319759"/>
                </a:cubicBezTo>
                <a:lnTo>
                  <a:pt x="219964" y="1319759"/>
                </a:lnTo>
                <a:cubicBezTo>
                  <a:pt x="98481" y="1319759"/>
                  <a:pt x="0" y="1221278"/>
                  <a:pt x="0" y="1099795"/>
                </a:cubicBezTo>
                <a:lnTo>
                  <a:pt x="0" y="21996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5865" tIns="155865" rIns="155865" bIns="155865" numCol="1" spcCol="1270" anchor="ctr" anchorCtr="0">
            <a:noAutofit/>
          </a:bodyPr>
          <a:lstStyle/>
          <a:p>
            <a:pPr marL="0" lvl="0" indent="0" algn="l" defTabSz="1066800">
              <a:lnSpc>
                <a:spcPct val="90000"/>
              </a:lnSpc>
              <a:spcBef>
                <a:spcPct val="0"/>
              </a:spcBef>
              <a:spcAft>
                <a:spcPct val="35000"/>
              </a:spcAft>
              <a:buNone/>
            </a:pPr>
            <a:r>
              <a:rPr lang="ru-RU" sz="2400" b="1" kern="1200" dirty="0"/>
              <a:t>Развивающие: </a:t>
            </a:r>
            <a:r>
              <a:rPr lang="ru-RU" sz="2400" kern="1200" dirty="0"/>
              <a:t>развивать навыки практического владения правовыми основами автомобильных перевозок.</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AD59539-4A8F-4832-874C-82214A812679}"/>
              </a:ext>
            </a:extLst>
          </p:cNvPr>
          <p:cNvSpPr/>
          <p:nvPr/>
        </p:nvSpPr>
        <p:spPr>
          <a:xfrm>
            <a:off x="9448800" y="-16201"/>
            <a:ext cx="8839200" cy="10303201"/>
          </a:xfrm>
          <a:prstGeom prst="rect">
            <a:avLst/>
          </a:prstGeom>
          <a:blipFill>
            <a:blip r:embed="rId2"/>
            <a:stretch>
              <a:fillRect l="-50000"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extBox 12">
            <a:extLst>
              <a:ext uri="{FF2B5EF4-FFF2-40B4-BE49-F238E27FC236}">
                <a16:creationId xmlns:a16="http://schemas.microsoft.com/office/drawing/2014/main" id="{E502A93B-1BB7-4F1B-B9CD-84435CDCBE19}"/>
              </a:ext>
            </a:extLst>
          </p:cNvPr>
          <p:cNvSpPr txBox="1"/>
          <p:nvPr/>
        </p:nvSpPr>
        <p:spPr>
          <a:xfrm>
            <a:off x="1416948" y="1573768"/>
            <a:ext cx="10511978" cy="738664"/>
          </a:xfrm>
          <a:prstGeom prst="rect">
            <a:avLst/>
          </a:prstGeom>
        </p:spPr>
        <p:txBody>
          <a:bodyPr lIns="0" tIns="0" rIns="0" bIns="0" rtlCol="0" anchor="t">
            <a:spAutoFit/>
          </a:bodyPr>
          <a:lstStyle/>
          <a:p>
            <a:r>
              <a:rPr lang="ru-RU" sz="4800" b="1" dirty="0">
                <a:latin typeface="Arial" panose="020B0604020202020204" pitchFamily="34" charset="0"/>
              </a:rPr>
              <a:t>ДОЗВОЛ КАК ЛИЦЕНЗИЯ</a:t>
            </a:r>
            <a:endParaRPr lang="en-US" sz="4800" b="1" dirty="0">
              <a:solidFill>
                <a:srgbClr val="000000"/>
              </a:solidFill>
              <a:latin typeface="Arial" panose="020B0604020202020204" pitchFamily="34" charset="0"/>
            </a:endParaRPr>
          </a:p>
        </p:txBody>
      </p:sp>
      <p:pic>
        <p:nvPicPr>
          <p:cNvPr id="19" name="Рисунок 18">
            <a:extLst>
              <a:ext uri="{FF2B5EF4-FFF2-40B4-BE49-F238E27FC236}">
                <a16:creationId xmlns:a16="http://schemas.microsoft.com/office/drawing/2014/main" id="{A439A4AB-760E-42F6-8A27-E6FC7300C5E2}"/>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20" name="Freeform 3">
            <a:extLst>
              <a:ext uri="{FF2B5EF4-FFF2-40B4-BE49-F238E27FC236}">
                <a16:creationId xmlns:a16="http://schemas.microsoft.com/office/drawing/2014/main" id="{C8E50A5D-E281-40E2-B43B-6EB6AFE9A37B}"/>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1" name="Freeform 6">
            <a:extLst>
              <a:ext uri="{FF2B5EF4-FFF2-40B4-BE49-F238E27FC236}">
                <a16:creationId xmlns:a16="http://schemas.microsoft.com/office/drawing/2014/main" id="{4D92BCFA-6ED4-4455-977E-BC905DFCF5B4}"/>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2" name="Freeform 9">
            <a:extLst>
              <a:ext uri="{FF2B5EF4-FFF2-40B4-BE49-F238E27FC236}">
                <a16:creationId xmlns:a16="http://schemas.microsoft.com/office/drawing/2014/main" id="{8CA9A4AB-1E0C-4142-88AA-4229B1055B0A}"/>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3" name="AutoShape 9">
            <a:extLst>
              <a:ext uri="{FF2B5EF4-FFF2-40B4-BE49-F238E27FC236}">
                <a16:creationId xmlns:a16="http://schemas.microsoft.com/office/drawing/2014/main" id="{68CB10FD-4772-434A-A42D-231A5B5D1CAF}"/>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4" name="AutoShape 10">
            <a:extLst>
              <a:ext uri="{FF2B5EF4-FFF2-40B4-BE49-F238E27FC236}">
                <a16:creationId xmlns:a16="http://schemas.microsoft.com/office/drawing/2014/main" id="{CF953B0D-C021-470C-B762-0F8CC67D8A39}"/>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1" name="TextBox 10">
            <a:extLst>
              <a:ext uri="{FF2B5EF4-FFF2-40B4-BE49-F238E27FC236}">
                <a16:creationId xmlns:a16="http://schemas.microsoft.com/office/drawing/2014/main" id="{8C617E15-C94F-4B7C-9E70-376DBC9F7D5D}"/>
              </a:ext>
            </a:extLst>
          </p:cNvPr>
          <p:cNvSpPr txBox="1"/>
          <p:nvPr/>
        </p:nvSpPr>
        <p:spPr>
          <a:xfrm>
            <a:off x="1416948" y="3111764"/>
            <a:ext cx="7117452" cy="6001643"/>
          </a:xfrm>
          <a:prstGeom prst="rect">
            <a:avLst/>
          </a:prstGeom>
          <a:noFill/>
        </p:spPr>
        <p:txBody>
          <a:bodyPr wrap="square">
            <a:spAutoFit/>
          </a:bodyPr>
          <a:lstStyle/>
          <a:p>
            <a:r>
              <a:rPr lang="ru-RU" sz="2400" dirty="0"/>
              <a:t>Международные автоперевозки, как любой бизнес в области внешней торговли, связаны с постоянной конкурентной борьбой на всех уровнях, от частных перевозчиков до межгосударственных отношений. Давно уже существует практика заключения многосторонних соглашений между Министерствами транспорта разных стран о количестве Разрешений на международные автомобильные грузоперевозки по своей территории. </a:t>
            </a:r>
          </a:p>
          <a:p>
            <a:endParaRPr lang="ru-RU" sz="2400" dirty="0"/>
          </a:p>
          <a:p>
            <a:endParaRPr lang="ru-RU" sz="2400" dirty="0"/>
          </a:p>
          <a:p>
            <a:r>
              <a:rPr lang="ru-RU" sz="2400" dirty="0"/>
              <a:t>Договорившись, страны обмениваются определенным количеством таких разрешений (</a:t>
            </a:r>
            <a:r>
              <a:rPr lang="ru-RU" sz="2400" dirty="0" err="1"/>
              <a:t>Дозволов</a:t>
            </a:r>
            <a:r>
              <a:rPr lang="ru-RU" sz="2400" dirty="0"/>
              <a:t>), а потом каждая распределяет их между своими транспортными компаниями.</a:t>
            </a:r>
          </a:p>
        </p:txBody>
      </p:sp>
    </p:spTree>
    <p:extLst>
      <p:ext uri="{BB962C8B-B14F-4D97-AF65-F5344CB8AC3E}">
        <p14:creationId xmlns:p14="http://schemas.microsoft.com/office/powerpoint/2010/main" val="2035118237"/>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0" name="TextBox 9">
            <a:extLst>
              <a:ext uri="{FF2B5EF4-FFF2-40B4-BE49-F238E27FC236}">
                <a16:creationId xmlns:a16="http://schemas.microsoft.com/office/drawing/2014/main" id="{D8390D51-25FF-457B-BC99-B2A087CB5CBF}"/>
              </a:ext>
            </a:extLst>
          </p:cNvPr>
          <p:cNvSpPr txBox="1"/>
          <p:nvPr/>
        </p:nvSpPr>
        <p:spPr>
          <a:xfrm>
            <a:off x="1416948" y="3086100"/>
            <a:ext cx="8383823" cy="6001643"/>
          </a:xfrm>
          <a:prstGeom prst="rect">
            <a:avLst/>
          </a:prstGeom>
          <a:noFill/>
        </p:spPr>
        <p:txBody>
          <a:bodyPr wrap="square">
            <a:spAutoFit/>
          </a:bodyPr>
          <a:lstStyle/>
          <a:p>
            <a:r>
              <a:rPr lang="ru-RU" sz="2400" dirty="0"/>
              <a:t>Дозвол – это документ, который разрешает выполнять международные групповые перевозки. Выдачу или замену такой лицензии регулирует Министерство транспорта страны-получателя, например, итальянское или польское. </a:t>
            </a:r>
          </a:p>
          <a:p>
            <a:endParaRPr lang="ru-RU" sz="2400" dirty="0"/>
          </a:p>
          <a:p>
            <a:r>
              <a:rPr lang="ru-RU" sz="2400" dirty="0"/>
              <a:t>На пропускном бланке будет указан уникальный номер, который автоматически аннулируется после прохождения таможенного поста.</a:t>
            </a:r>
          </a:p>
          <a:p>
            <a:endParaRPr lang="ru-RU" sz="2400" dirty="0"/>
          </a:p>
          <a:p>
            <a:r>
              <a:rPr lang="ru-RU" sz="2400" dirty="0"/>
              <a:t>Каждому перевозчику необходимо знать, как правильно заполнять дозвол и где можно взять образец. Бланки разрешений оформляются странами в соответствии с рекомендацией № 119/1977 Комитета по внутреннему транспорту </a:t>
            </a:r>
            <a:r>
              <a:rPr lang="ru-RU" sz="2400" dirty="0" err="1"/>
              <a:t>ЕЭК</a:t>
            </a:r>
            <a:r>
              <a:rPr lang="ru-RU" sz="2400" dirty="0"/>
              <a:t> ООН.</a:t>
            </a:r>
          </a:p>
          <a:p>
            <a:endParaRPr lang="ru-RU" sz="2400" dirty="0"/>
          </a:p>
          <a:p>
            <a:r>
              <a:rPr lang="ru-RU" sz="2400" dirty="0"/>
              <a:t>Во многих странах лицензии имеют перевод на русский язык.</a:t>
            </a:r>
          </a:p>
        </p:txBody>
      </p:sp>
      <p:sp>
        <p:nvSpPr>
          <p:cNvPr id="11" name="TextBox 12">
            <a:extLst>
              <a:ext uri="{FF2B5EF4-FFF2-40B4-BE49-F238E27FC236}">
                <a16:creationId xmlns:a16="http://schemas.microsoft.com/office/drawing/2014/main" id="{C7F57C47-4C81-4AC0-81F1-950694F7CF84}"/>
              </a:ext>
            </a:extLst>
          </p:cNvPr>
          <p:cNvSpPr txBox="1"/>
          <p:nvPr/>
        </p:nvSpPr>
        <p:spPr>
          <a:xfrm>
            <a:off x="1416948" y="1573768"/>
            <a:ext cx="10511978" cy="738664"/>
          </a:xfrm>
          <a:prstGeom prst="rect">
            <a:avLst/>
          </a:prstGeom>
        </p:spPr>
        <p:txBody>
          <a:bodyPr lIns="0" tIns="0" rIns="0" bIns="0" rtlCol="0" anchor="t">
            <a:spAutoFit/>
          </a:bodyPr>
          <a:lstStyle/>
          <a:p>
            <a:r>
              <a:rPr lang="ru-RU" sz="4800" b="1" dirty="0">
                <a:latin typeface="Arial" panose="020B0604020202020204" pitchFamily="34" charset="0"/>
              </a:rPr>
              <a:t>ДОЗВОЛ КАК ЛИЦЕНЗИЯ</a:t>
            </a:r>
            <a:endParaRPr lang="en-US" sz="4800" b="1" dirty="0">
              <a:solidFill>
                <a:srgbClr val="000000"/>
              </a:solidFill>
              <a:latin typeface="Arial" panose="020B0604020202020204" pitchFamily="34" charset="0"/>
            </a:endParaRPr>
          </a:p>
        </p:txBody>
      </p:sp>
      <p:pic>
        <p:nvPicPr>
          <p:cNvPr id="2" name="Рисунок 1">
            <a:extLst>
              <a:ext uri="{FF2B5EF4-FFF2-40B4-BE49-F238E27FC236}">
                <a16:creationId xmlns:a16="http://schemas.microsoft.com/office/drawing/2014/main" id="{ACB6F9E6-E54B-439B-8302-2843E97E2CF2}"/>
              </a:ext>
            </a:extLst>
          </p:cNvPr>
          <p:cNvPicPr>
            <a:picLocks noChangeAspect="1"/>
          </p:cNvPicPr>
          <p:nvPr/>
        </p:nvPicPr>
        <p:blipFill>
          <a:blip r:embed="rId3"/>
          <a:stretch>
            <a:fillRect/>
          </a:stretch>
        </p:blipFill>
        <p:spPr>
          <a:xfrm>
            <a:off x="10428283" y="1330732"/>
            <a:ext cx="5990775" cy="8285241"/>
          </a:xfrm>
          <a:prstGeom prst="rect">
            <a:avLst/>
          </a:prstGeom>
        </p:spPr>
      </p:pic>
    </p:spTree>
    <p:extLst>
      <p:ext uri="{BB962C8B-B14F-4D97-AF65-F5344CB8AC3E}">
        <p14:creationId xmlns:p14="http://schemas.microsoft.com/office/powerpoint/2010/main" val="2639368820"/>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0" name="TextBox 9">
            <a:extLst>
              <a:ext uri="{FF2B5EF4-FFF2-40B4-BE49-F238E27FC236}">
                <a16:creationId xmlns:a16="http://schemas.microsoft.com/office/drawing/2014/main" id="{4E6533FD-1795-405F-B311-E57CE3E12510}"/>
              </a:ext>
            </a:extLst>
          </p:cNvPr>
          <p:cNvSpPr txBox="1"/>
          <p:nvPr/>
        </p:nvSpPr>
        <p:spPr>
          <a:xfrm>
            <a:off x="1219200" y="2860782"/>
            <a:ext cx="16154401" cy="6124754"/>
          </a:xfrm>
          <a:prstGeom prst="rect">
            <a:avLst/>
          </a:prstGeom>
          <a:noFill/>
        </p:spPr>
        <p:txBody>
          <a:bodyPr wrap="square">
            <a:spAutoFit/>
          </a:bodyPr>
          <a:lstStyle/>
          <a:p>
            <a:r>
              <a:rPr lang="ru-RU" sz="2800" dirty="0"/>
              <a:t>Отсутствие </a:t>
            </a:r>
            <a:r>
              <a:rPr lang="ru-RU" sz="2800" dirty="0" err="1"/>
              <a:t>дозвола</a:t>
            </a:r>
            <a:r>
              <a:rPr lang="ru-RU" sz="2800" dirty="0"/>
              <a:t> может стать причиной задержки транспортного средства и как следствие материальных потерь. Именно поэтому водителю следует заранее позаботиться о получении пропускного документа. Оформляться дозвол может на:</a:t>
            </a:r>
          </a:p>
          <a:p>
            <a:endParaRPr lang="ru-RU" sz="2800" dirty="0"/>
          </a:p>
          <a:p>
            <a:endParaRPr lang="ru-RU" sz="2800" dirty="0"/>
          </a:p>
          <a:p>
            <a:endParaRPr lang="ru-RU" sz="2800" dirty="0"/>
          </a:p>
          <a:p>
            <a:endParaRPr lang="ru-RU" sz="2800" dirty="0"/>
          </a:p>
          <a:p>
            <a:endParaRPr lang="ru-RU" sz="2800" dirty="0"/>
          </a:p>
          <a:p>
            <a:endParaRPr lang="ru-RU" sz="2800" dirty="0"/>
          </a:p>
          <a:p>
            <a:pPr marL="285750" indent="-285750">
              <a:buFontTx/>
              <a:buChar char="-"/>
            </a:pPr>
            <a:endParaRPr lang="ru-RU" sz="2800" dirty="0"/>
          </a:p>
          <a:p>
            <a:r>
              <a:rPr lang="ru-RU" sz="2800" dirty="0"/>
              <a:t>В силу экономических особенностей количество </a:t>
            </a:r>
            <a:r>
              <a:rPr lang="ru-RU" sz="2800" dirty="0" err="1"/>
              <a:t>дозволов</a:t>
            </a:r>
            <a:r>
              <a:rPr lang="ru-RU" sz="2800" dirty="0"/>
              <a:t>, которые может выдать государство – ограничено. Из-за этого министерства разных стран часто торгуются и обмениваются разрешительными лицензиями. Во время встреч уполномоченные лица принимают решение о том, сколько документов выписать и каким образом их распределить.</a:t>
            </a:r>
          </a:p>
        </p:txBody>
      </p:sp>
      <p:grpSp>
        <p:nvGrpSpPr>
          <p:cNvPr id="4" name="Группа 3">
            <a:extLst>
              <a:ext uri="{FF2B5EF4-FFF2-40B4-BE49-F238E27FC236}">
                <a16:creationId xmlns:a16="http://schemas.microsoft.com/office/drawing/2014/main" id="{19AE710B-AFDB-4954-AC22-090FAC4E2C50}"/>
              </a:ext>
            </a:extLst>
          </p:cNvPr>
          <p:cNvGrpSpPr/>
          <p:nvPr/>
        </p:nvGrpSpPr>
        <p:grpSpPr>
          <a:xfrm>
            <a:off x="1407886" y="4762500"/>
            <a:ext cx="15773400" cy="1524000"/>
            <a:chOff x="6682893" y="4676599"/>
            <a:chExt cx="4922213" cy="922915"/>
          </a:xfrm>
        </p:grpSpPr>
        <p:sp>
          <p:nvSpPr>
            <p:cNvPr id="5" name="Полилиния: фигура 4">
              <a:extLst>
                <a:ext uri="{FF2B5EF4-FFF2-40B4-BE49-F238E27FC236}">
                  <a16:creationId xmlns:a16="http://schemas.microsoft.com/office/drawing/2014/main" id="{4329CBA3-9A05-4CDD-95B9-ECB81BE0AD0F}"/>
                </a:ext>
              </a:extLst>
            </p:cNvPr>
            <p:cNvSpPr/>
            <p:nvPr/>
          </p:nvSpPr>
          <p:spPr>
            <a:xfrm>
              <a:off x="6682893" y="4676599"/>
              <a:ext cx="1538191" cy="922915"/>
            </a:xfrm>
            <a:custGeom>
              <a:avLst/>
              <a:gdLst>
                <a:gd name="connsiteX0" fmla="*/ 0 w 1538191"/>
                <a:gd name="connsiteY0" fmla="*/ 0 h 922915"/>
                <a:gd name="connsiteX1" fmla="*/ 1538191 w 1538191"/>
                <a:gd name="connsiteY1" fmla="*/ 0 h 922915"/>
                <a:gd name="connsiteX2" fmla="*/ 1538191 w 1538191"/>
                <a:gd name="connsiteY2" fmla="*/ 922915 h 922915"/>
                <a:gd name="connsiteX3" fmla="*/ 0 w 1538191"/>
                <a:gd name="connsiteY3" fmla="*/ 922915 h 922915"/>
                <a:gd name="connsiteX4" fmla="*/ 0 w 1538191"/>
                <a:gd name="connsiteY4" fmla="*/ 0 h 92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191" h="922915">
                  <a:moveTo>
                    <a:pt x="0" y="0"/>
                  </a:moveTo>
                  <a:lnTo>
                    <a:pt x="1538191" y="0"/>
                  </a:lnTo>
                  <a:lnTo>
                    <a:pt x="1538191" y="922915"/>
                  </a:lnTo>
                  <a:lnTo>
                    <a:pt x="0" y="92291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ru-RU" sz="2800" kern="1200"/>
                <a:t>физической лицо (перевозчика);</a:t>
              </a:r>
            </a:p>
          </p:txBody>
        </p:sp>
        <p:sp>
          <p:nvSpPr>
            <p:cNvPr id="6" name="Полилиния: фигура 5">
              <a:extLst>
                <a:ext uri="{FF2B5EF4-FFF2-40B4-BE49-F238E27FC236}">
                  <a16:creationId xmlns:a16="http://schemas.microsoft.com/office/drawing/2014/main" id="{7446BC7C-C98F-4710-AE8E-D67839262590}"/>
                </a:ext>
              </a:extLst>
            </p:cNvPr>
            <p:cNvSpPr/>
            <p:nvPr/>
          </p:nvSpPr>
          <p:spPr>
            <a:xfrm>
              <a:off x="8374904" y="4676599"/>
              <a:ext cx="1538191" cy="922915"/>
            </a:xfrm>
            <a:custGeom>
              <a:avLst/>
              <a:gdLst>
                <a:gd name="connsiteX0" fmla="*/ 0 w 1538191"/>
                <a:gd name="connsiteY0" fmla="*/ 0 h 922915"/>
                <a:gd name="connsiteX1" fmla="*/ 1538191 w 1538191"/>
                <a:gd name="connsiteY1" fmla="*/ 0 h 922915"/>
                <a:gd name="connsiteX2" fmla="*/ 1538191 w 1538191"/>
                <a:gd name="connsiteY2" fmla="*/ 922915 h 922915"/>
                <a:gd name="connsiteX3" fmla="*/ 0 w 1538191"/>
                <a:gd name="connsiteY3" fmla="*/ 922915 h 922915"/>
                <a:gd name="connsiteX4" fmla="*/ 0 w 1538191"/>
                <a:gd name="connsiteY4" fmla="*/ 0 h 92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191" h="922915">
                  <a:moveTo>
                    <a:pt x="0" y="0"/>
                  </a:moveTo>
                  <a:lnTo>
                    <a:pt x="1538191" y="0"/>
                  </a:lnTo>
                  <a:lnTo>
                    <a:pt x="1538191" y="922915"/>
                  </a:lnTo>
                  <a:lnTo>
                    <a:pt x="0" y="92291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ru-RU" sz="2800" kern="1200"/>
                <a:t>сам груз;</a:t>
              </a:r>
            </a:p>
          </p:txBody>
        </p:sp>
        <p:sp>
          <p:nvSpPr>
            <p:cNvPr id="7" name="Полилиния: фигура 6">
              <a:extLst>
                <a:ext uri="{FF2B5EF4-FFF2-40B4-BE49-F238E27FC236}">
                  <a16:creationId xmlns:a16="http://schemas.microsoft.com/office/drawing/2014/main" id="{9264166F-646F-4683-927C-422EF9EA6943}"/>
                </a:ext>
              </a:extLst>
            </p:cNvPr>
            <p:cNvSpPr/>
            <p:nvPr/>
          </p:nvSpPr>
          <p:spPr>
            <a:xfrm>
              <a:off x="10066915" y="4676599"/>
              <a:ext cx="1538191" cy="922915"/>
            </a:xfrm>
            <a:custGeom>
              <a:avLst/>
              <a:gdLst>
                <a:gd name="connsiteX0" fmla="*/ 0 w 1538191"/>
                <a:gd name="connsiteY0" fmla="*/ 0 h 922915"/>
                <a:gd name="connsiteX1" fmla="*/ 1538191 w 1538191"/>
                <a:gd name="connsiteY1" fmla="*/ 0 h 922915"/>
                <a:gd name="connsiteX2" fmla="*/ 1538191 w 1538191"/>
                <a:gd name="connsiteY2" fmla="*/ 922915 h 922915"/>
                <a:gd name="connsiteX3" fmla="*/ 0 w 1538191"/>
                <a:gd name="connsiteY3" fmla="*/ 922915 h 922915"/>
                <a:gd name="connsiteX4" fmla="*/ 0 w 1538191"/>
                <a:gd name="connsiteY4" fmla="*/ 0 h 92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191" h="922915">
                  <a:moveTo>
                    <a:pt x="0" y="0"/>
                  </a:moveTo>
                  <a:lnTo>
                    <a:pt x="1538191" y="0"/>
                  </a:lnTo>
                  <a:lnTo>
                    <a:pt x="1538191" y="922915"/>
                  </a:lnTo>
                  <a:lnTo>
                    <a:pt x="0" y="922915"/>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ru-RU" sz="2800" kern="1200"/>
                <a:t>транспорт.</a:t>
              </a:r>
            </a:p>
          </p:txBody>
        </p:sp>
      </p:grpSp>
      <p:sp>
        <p:nvSpPr>
          <p:cNvPr id="18" name="TextBox 12">
            <a:extLst>
              <a:ext uri="{FF2B5EF4-FFF2-40B4-BE49-F238E27FC236}">
                <a16:creationId xmlns:a16="http://schemas.microsoft.com/office/drawing/2014/main" id="{C92025A4-0D2E-4633-A039-8D3615637CBF}"/>
              </a:ext>
            </a:extLst>
          </p:cNvPr>
          <p:cNvSpPr txBox="1"/>
          <p:nvPr/>
        </p:nvSpPr>
        <p:spPr>
          <a:xfrm>
            <a:off x="1416948" y="1573768"/>
            <a:ext cx="10511978" cy="738664"/>
          </a:xfrm>
          <a:prstGeom prst="rect">
            <a:avLst/>
          </a:prstGeom>
        </p:spPr>
        <p:txBody>
          <a:bodyPr lIns="0" tIns="0" rIns="0" bIns="0" rtlCol="0" anchor="t">
            <a:spAutoFit/>
          </a:bodyPr>
          <a:lstStyle/>
          <a:p>
            <a:r>
              <a:rPr lang="ru-RU" sz="4800" b="1" dirty="0">
                <a:latin typeface="Arial" panose="020B0604020202020204" pitchFamily="34" charset="0"/>
              </a:rPr>
              <a:t>ДОЗВОЛ КАК ЛИЦЕНЗИЯ</a:t>
            </a:r>
            <a:endParaRPr lang="en-US" sz="4800"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3386184246"/>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grpSp>
        <p:nvGrpSpPr>
          <p:cNvPr id="3" name="Группа 2">
            <a:extLst>
              <a:ext uri="{FF2B5EF4-FFF2-40B4-BE49-F238E27FC236}">
                <a16:creationId xmlns:a16="http://schemas.microsoft.com/office/drawing/2014/main" id="{DEDACADA-7BC7-4BB0-8B85-DD6406610CB4}"/>
              </a:ext>
            </a:extLst>
          </p:cNvPr>
          <p:cNvGrpSpPr/>
          <p:nvPr/>
        </p:nvGrpSpPr>
        <p:grpSpPr>
          <a:xfrm>
            <a:off x="1279974" y="2921778"/>
            <a:ext cx="15728052" cy="6038147"/>
            <a:chOff x="1416948" y="2848326"/>
            <a:chExt cx="15728052" cy="6038147"/>
          </a:xfrm>
        </p:grpSpPr>
        <p:sp>
          <p:nvSpPr>
            <p:cNvPr id="4" name="Полилиния: фигура 3">
              <a:extLst>
                <a:ext uri="{FF2B5EF4-FFF2-40B4-BE49-F238E27FC236}">
                  <a16:creationId xmlns:a16="http://schemas.microsoft.com/office/drawing/2014/main" id="{535CE6D7-37B9-44FB-8B59-6A2054BD7612}"/>
                </a:ext>
              </a:extLst>
            </p:cNvPr>
            <p:cNvSpPr/>
            <p:nvPr/>
          </p:nvSpPr>
          <p:spPr>
            <a:xfrm>
              <a:off x="1416948" y="2848326"/>
              <a:ext cx="15728052" cy="2061698"/>
            </a:xfrm>
            <a:custGeom>
              <a:avLst/>
              <a:gdLst>
                <a:gd name="connsiteX0" fmla="*/ 0 w 15728052"/>
                <a:gd name="connsiteY0" fmla="*/ 343623 h 2061698"/>
                <a:gd name="connsiteX1" fmla="*/ 343623 w 15728052"/>
                <a:gd name="connsiteY1" fmla="*/ 0 h 2061698"/>
                <a:gd name="connsiteX2" fmla="*/ 15384429 w 15728052"/>
                <a:gd name="connsiteY2" fmla="*/ 0 h 2061698"/>
                <a:gd name="connsiteX3" fmla="*/ 15728052 w 15728052"/>
                <a:gd name="connsiteY3" fmla="*/ 343623 h 2061698"/>
                <a:gd name="connsiteX4" fmla="*/ 15728052 w 15728052"/>
                <a:gd name="connsiteY4" fmla="*/ 1718075 h 2061698"/>
                <a:gd name="connsiteX5" fmla="*/ 15384429 w 15728052"/>
                <a:gd name="connsiteY5" fmla="*/ 2061698 h 2061698"/>
                <a:gd name="connsiteX6" fmla="*/ 343623 w 15728052"/>
                <a:gd name="connsiteY6" fmla="*/ 2061698 h 2061698"/>
                <a:gd name="connsiteX7" fmla="*/ 0 w 15728052"/>
                <a:gd name="connsiteY7" fmla="*/ 1718075 h 2061698"/>
                <a:gd name="connsiteX8" fmla="*/ 0 w 15728052"/>
                <a:gd name="connsiteY8" fmla="*/ 343623 h 206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28052" h="2061698">
                  <a:moveTo>
                    <a:pt x="0" y="343623"/>
                  </a:moveTo>
                  <a:cubicBezTo>
                    <a:pt x="0" y="153845"/>
                    <a:pt x="153845" y="0"/>
                    <a:pt x="343623" y="0"/>
                  </a:cubicBezTo>
                  <a:lnTo>
                    <a:pt x="15384429" y="0"/>
                  </a:lnTo>
                  <a:cubicBezTo>
                    <a:pt x="15574207" y="0"/>
                    <a:pt x="15728052" y="153845"/>
                    <a:pt x="15728052" y="343623"/>
                  </a:cubicBezTo>
                  <a:lnTo>
                    <a:pt x="15728052" y="1718075"/>
                  </a:lnTo>
                  <a:cubicBezTo>
                    <a:pt x="15728052" y="1907853"/>
                    <a:pt x="15574207" y="2061698"/>
                    <a:pt x="15384429" y="2061698"/>
                  </a:cubicBezTo>
                  <a:lnTo>
                    <a:pt x="343623" y="2061698"/>
                  </a:lnTo>
                  <a:cubicBezTo>
                    <a:pt x="153845" y="2061698"/>
                    <a:pt x="0" y="1907853"/>
                    <a:pt x="0" y="1718075"/>
                  </a:cubicBezTo>
                  <a:lnTo>
                    <a:pt x="0" y="343623"/>
                  </a:lnTo>
                  <a:close/>
                </a:path>
              </a:pathLst>
            </a:custGeom>
            <a:solidFill>
              <a:srgbClr val="3AA2E9"/>
            </a:solidFill>
            <a:ln>
              <a:solidFill>
                <a:srgbClr val="3AA2E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1134" tIns="211134" rIns="211134" bIns="211134" numCol="1" spcCol="1270" anchor="ctr" anchorCtr="0">
              <a:noAutofit/>
            </a:bodyPr>
            <a:lstStyle/>
            <a:p>
              <a:pPr marL="0" lvl="0" indent="0" algn="l" defTabSz="1289050">
                <a:lnSpc>
                  <a:spcPct val="90000"/>
                </a:lnSpc>
                <a:spcBef>
                  <a:spcPct val="0"/>
                </a:spcBef>
                <a:spcAft>
                  <a:spcPct val="35000"/>
                </a:spcAft>
                <a:buNone/>
              </a:pPr>
              <a:r>
                <a:rPr lang="ru-RU" sz="2800" kern="1200"/>
                <a:t>Дозвол должен всегда находиться у перевозчика. Отступление от данного правила может быть сделано в нескольких случаях:</a:t>
              </a:r>
            </a:p>
          </p:txBody>
        </p:sp>
        <p:sp>
          <p:nvSpPr>
            <p:cNvPr id="5" name="Полилиния: фигура 4">
              <a:extLst>
                <a:ext uri="{FF2B5EF4-FFF2-40B4-BE49-F238E27FC236}">
                  <a16:creationId xmlns:a16="http://schemas.microsoft.com/office/drawing/2014/main" id="{3F872A4D-41A0-403E-B5ED-66AC1DF65417}"/>
                </a:ext>
              </a:extLst>
            </p:cNvPr>
            <p:cNvSpPr/>
            <p:nvPr/>
          </p:nvSpPr>
          <p:spPr>
            <a:xfrm>
              <a:off x="1416948" y="4910024"/>
              <a:ext cx="15728052" cy="1914750"/>
            </a:xfrm>
            <a:custGeom>
              <a:avLst/>
              <a:gdLst>
                <a:gd name="connsiteX0" fmla="*/ 0 w 15728052"/>
                <a:gd name="connsiteY0" fmla="*/ 0 h 1914750"/>
                <a:gd name="connsiteX1" fmla="*/ 15728052 w 15728052"/>
                <a:gd name="connsiteY1" fmla="*/ 0 h 1914750"/>
                <a:gd name="connsiteX2" fmla="*/ 15728052 w 15728052"/>
                <a:gd name="connsiteY2" fmla="*/ 1914750 h 1914750"/>
                <a:gd name="connsiteX3" fmla="*/ 0 w 15728052"/>
                <a:gd name="connsiteY3" fmla="*/ 1914750 h 1914750"/>
                <a:gd name="connsiteX4" fmla="*/ 0 w 15728052"/>
                <a:gd name="connsiteY4" fmla="*/ 0 h 1914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28052" h="1914750">
                  <a:moveTo>
                    <a:pt x="0" y="0"/>
                  </a:moveTo>
                  <a:lnTo>
                    <a:pt x="15728052" y="0"/>
                  </a:lnTo>
                  <a:lnTo>
                    <a:pt x="15728052" y="1914750"/>
                  </a:lnTo>
                  <a:lnTo>
                    <a:pt x="0" y="19147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99366" tIns="36830" rIns="206248" bIns="36830" numCol="1" spcCol="1270" anchor="t" anchorCtr="0">
              <a:noAutofit/>
            </a:bodyPr>
            <a:lstStyle/>
            <a:p>
              <a:pPr marL="228600" lvl="1" indent="-228600" algn="l" defTabSz="1022350">
                <a:lnSpc>
                  <a:spcPct val="90000"/>
                </a:lnSpc>
                <a:spcBef>
                  <a:spcPct val="0"/>
                </a:spcBef>
                <a:spcAft>
                  <a:spcPct val="20000"/>
                </a:spcAft>
                <a:buChar char="•"/>
              </a:pPr>
              <a:r>
                <a:rPr lang="ru-RU" sz="2800" kern="1200" dirty="0"/>
                <a:t>Транспортировка в Европу природного газа или нефти, а также титана, алюминия, меди, никеля, палладия и железной руды.</a:t>
              </a:r>
            </a:p>
            <a:p>
              <a:pPr marL="228600" lvl="1" indent="-228600" algn="l" defTabSz="1022350">
                <a:lnSpc>
                  <a:spcPct val="90000"/>
                </a:lnSpc>
                <a:spcBef>
                  <a:spcPct val="0"/>
                </a:spcBef>
                <a:spcAft>
                  <a:spcPct val="20000"/>
                </a:spcAft>
                <a:buChar char="•"/>
              </a:pPr>
              <a:r>
                <a:rPr lang="ru-RU" sz="2800" kern="1200" dirty="0"/>
                <a:t>Перевозка некоторых медицинских, пищевых и других продуктов.</a:t>
              </a:r>
            </a:p>
            <a:p>
              <a:pPr marL="228600" lvl="1" indent="-228600" algn="l" defTabSz="1022350">
                <a:lnSpc>
                  <a:spcPct val="90000"/>
                </a:lnSpc>
                <a:spcBef>
                  <a:spcPct val="0"/>
                </a:spcBef>
                <a:spcAft>
                  <a:spcPct val="20000"/>
                </a:spcAft>
                <a:buChar char="•"/>
              </a:pPr>
              <a:r>
                <a:rPr lang="ru-RU" sz="2800" kern="1200" dirty="0"/>
                <a:t>Гуманитарная помощь.</a:t>
              </a:r>
            </a:p>
          </p:txBody>
        </p:sp>
        <p:sp>
          <p:nvSpPr>
            <p:cNvPr id="6" name="Полилиния: фигура 5">
              <a:extLst>
                <a:ext uri="{FF2B5EF4-FFF2-40B4-BE49-F238E27FC236}">
                  <a16:creationId xmlns:a16="http://schemas.microsoft.com/office/drawing/2014/main" id="{6AC1D869-D33E-49A7-A752-680E1D1BC28A}"/>
                </a:ext>
              </a:extLst>
            </p:cNvPr>
            <p:cNvSpPr/>
            <p:nvPr/>
          </p:nvSpPr>
          <p:spPr>
            <a:xfrm>
              <a:off x="1416948" y="6824775"/>
              <a:ext cx="15728052" cy="2061698"/>
            </a:xfrm>
            <a:custGeom>
              <a:avLst/>
              <a:gdLst>
                <a:gd name="connsiteX0" fmla="*/ 0 w 15728052"/>
                <a:gd name="connsiteY0" fmla="*/ 343623 h 2061698"/>
                <a:gd name="connsiteX1" fmla="*/ 343623 w 15728052"/>
                <a:gd name="connsiteY1" fmla="*/ 0 h 2061698"/>
                <a:gd name="connsiteX2" fmla="*/ 15384429 w 15728052"/>
                <a:gd name="connsiteY2" fmla="*/ 0 h 2061698"/>
                <a:gd name="connsiteX3" fmla="*/ 15728052 w 15728052"/>
                <a:gd name="connsiteY3" fmla="*/ 343623 h 2061698"/>
                <a:gd name="connsiteX4" fmla="*/ 15728052 w 15728052"/>
                <a:gd name="connsiteY4" fmla="*/ 1718075 h 2061698"/>
                <a:gd name="connsiteX5" fmla="*/ 15384429 w 15728052"/>
                <a:gd name="connsiteY5" fmla="*/ 2061698 h 2061698"/>
                <a:gd name="connsiteX6" fmla="*/ 343623 w 15728052"/>
                <a:gd name="connsiteY6" fmla="*/ 2061698 h 2061698"/>
                <a:gd name="connsiteX7" fmla="*/ 0 w 15728052"/>
                <a:gd name="connsiteY7" fmla="*/ 1718075 h 2061698"/>
                <a:gd name="connsiteX8" fmla="*/ 0 w 15728052"/>
                <a:gd name="connsiteY8" fmla="*/ 343623 h 206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28052" h="2061698">
                  <a:moveTo>
                    <a:pt x="0" y="343623"/>
                  </a:moveTo>
                  <a:cubicBezTo>
                    <a:pt x="0" y="153845"/>
                    <a:pt x="153845" y="0"/>
                    <a:pt x="343623" y="0"/>
                  </a:cubicBezTo>
                  <a:lnTo>
                    <a:pt x="15384429" y="0"/>
                  </a:lnTo>
                  <a:cubicBezTo>
                    <a:pt x="15574207" y="0"/>
                    <a:pt x="15728052" y="153845"/>
                    <a:pt x="15728052" y="343623"/>
                  </a:cubicBezTo>
                  <a:lnTo>
                    <a:pt x="15728052" y="1718075"/>
                  </a:lnTo>
                  <a:cubicBezTo>
                    <a:pt x="15728052" y="1907853"/>
                    <a:pt x="15574207" y="2061698"/>
                    <a:pt x="15384429" y="2061698"/>
                  </a:cubicBezTo>
                  <a:lnTo>
                    <a:pt x="343623" y="2061698"/>
                  </a:lnTo>
                  <a:cubicBezTo>
                    <a:pt x="153845" y="2061698"/>
                    <a:pt x="0" y="1907853"/>
                    <a:pt x="0" y="1718075"/>
                  </a:cubicBezTo>
                  <a:lnTo>
                    <a:pt x="0" y="343623"/>
                  </a:lnTo>
                  <a:close/>
                </a:path>
              </a:pathLst>
            </a:custGeom>
            <a:solidFill>
              <a:srgbClr val="3AA2E9"/>
            </a:solidFill>
            <a:ln>
              <a:solidFill>
                <a:srgbClr val="3AA2E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1134" tIns="211134" rIns="211134" bIns="211134" numCol="1" spcCol="1270" anchor="ctr" anchorCtr="0">
              <a:noAutofit/>
            </a:bodyPr>
            <a:lstStyle/>
            <a:p>
              <a:pPr marL="0" lvl="0" indent="0" algn="l" defTabSz="1289050">
                <a:lnSpc>
                  <a:spcPct val="90000"/>
                </a:lnSpc>
                <a:spcBef>
                  <a:spcPct val="0"/>
                </a:spcBef>
                <a:spcAft>
                  <a:spcPct val="35000"/>
                </a:spcAft>
                <a:buNone/>
              </a:pPr>
              <a:r>
                <a:rPr lang="ru-RU" sz="2800" kern="1200"/>
                <a:t>Подавать заявку на получение разрешительного документа должно транспортное предприятие. Тем не менее выполнить запрос могут и другие лица, например, импортер. Получить дозвол на перевозку может не каждый водитель, поскольку оно выдается только при соблюдении достаточно жестких требований.</a:t>
              </a:r>
            </a:p>
          </p:txBody>
        </p:sp>
      </p:grpSp>
      <p:sp>
        <p:nvSpPr>
          <p:cNvPr id="11" name="TextBox 12">
            <a:extLst>
              <a:ext uri="{FF2B5EF4-FFF2-40B4-BE49-F238E27FC236}">
                <a16:creationId xmlns:a16="http://schemas.microsoft.com/office/drawing/2014/main" id="{6C0FA2AB-12CA-4CA9-A30E-C3618C15D7B5}"/>
              </a:ext>
            </a:extLst>
          </p:cNvPr>
          <p:cNvSpPr txBox="1"/>
          <p:nvPr/>
        </p:nvSpPr>
        <p:spPr>
          <a:xfrm>
            <a:off x="1416948" y="1573768"/>
            <a:ext cx="10511978" cy="738664"/>
          </a:xfrm>
          <a:prstGeom prst="rect">
            <a:avLst/>
          </a:prstGeom>
        </p:spPr>
        <p:txBody>
          <a:bodyPr lIns="0" tIns="0" rIns="0" bIns="0" rtlCol="0" anchor="t">
            <a:spAutoFit/>
          </a:bodyPr>
          <a:lstStyle/>
          <a:p>
            <a:r>
              <a:rPr lang="ru-RU" sz="4800" b="1" dirty="0">
                <a:latin typeface="Arial" panose="020B0604020202020204" pitchFamily="34" charset="0"/>
              </a:rPr>
              <a:t>ДОЗВОЛ КАК ЛИЦЕНЗИЯ</a:t>
            </a:r>
            <a:endParaRPr lang="en-US" sz="4800"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134088021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825302"/>
          </a:xfrm>
          <a:custGeom>
            <a:avLst/>
            <a:gdLst/>
            <a:ahLst/>
            <a:cxnLst/>
            <a:rect l="l" t="t" r="r" b="b"/>
            <a:pathLst>
              <a:path w="4816592" h="480738">
                <a:moveTo>
                  <a:pt x="0" y="0"/>
                </a:moveTo>
                <a:lnTo>
                  <a:pt x="4816592" y="0"/>
                </a:lnTo>
                <a:lnTo>
                  <a:pt x="4816592" y="480738"/>
                </a:lnTo>
                <a:lnTo>
                  <a:pt x="0" y="480738"/>
                </a:lnTo>
                <a:close/>
              </a:path>
            </a:pathLst>
          </a:custGeom>
          <a:solidFill>
            <a:srgbClr val="3AA2E9"/>
          </a:solidFill>
        </p:spPr>
      </p:sp>
      <p:pic>
        <p:nvPicPr>
          <p:cNvPr id="5" name="Picture 5"/>
          <p:cNvPicPr>
            <a:picLocks noChangeAspect="1"/>
          </p:cNvPicPr>
          <p:nvPr/>
        </p:nvPicPr>
        <p:blipFill>
          <a:blip r:embed="rId2">
            <a:alphaModFix amt="20999"/>
          </a:blip>
          <a:srcRect t="37961" b="48114"/>
          <a:stretch>
            <a:fillRect/>
          </a:stretch>
        </p:blipFill>
        <p:spPr>
          <a:xfrm>
            <a:off x="0" y="1"/>
            <a:ext cx="18288000" cy="1825302"/>
          </a:xfrm>
          <a:prstGeom prst="rect">
            <a:avLst/>
          </a:prstGeom>
        </p:spPr>
      </p:pic>
      <p:grpSp>
        <p:nvGrpSpPr>
          <p:cNvPr id="6" name="Group 6"/>
          <p:cNvGrpSpPr/>
          <p:nvPr/>
        </p:nvGrpSpPr>
        <p:grpSpPr>
          <a:xfrm>
            <a:off x="0" y="9993031"/>
            <a:ext cx="18288000" cy="914400"/>
            <a:chOff x="0" y="0"/>
            <a:chExt cx="24384000" cy="1219200"/>
          </a:xfrm>
        </p:grpSpPr>
        <p:grpSp>
          <p:nvGrpSpPr>
            <p:cNvPr id="7" name="Group 7"/>
            <p:cNvGrpSpPr>
              <a:grpSpLocks noChangeAspect="1"/>
            </p:cNvGrpSpPr>
            <p:nvPr/>
          </p:nvGrpSpPr>
          <p:grpSpPr>
            <a:xfrm>
              <a:off x="0" y="0"/>
              <a:ext cx="24384000" cy="1219200"/>
              <a:chOff x="0" y="0"/>
              <a:chExt cx="1270000" cy="63500"/>
            </a:xfrm>
          </p:grpSpPr>
          <p:sp>
            <p:nvSpPr>
              <p:cNvPr id="8" name="Freeform 8"/>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9" name="Freeform 9"/>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p:spPr>
          </p:sp>
        </p:grpSp>
      </p:grpSp>
      <p:sp>
        <p:nvSpPr>
          <p:cNvPr id="10" name="TextBox 12">
            <a:extLst>
              <a:ext uri="{FF2B5EF4-FFF2-40B4-BE49-F238E27FC236}">
                <a16:creationId xmlns:a16="http://schemas.microsoft.com/office/drawing/2014/main" id="{85B74319-2B29-446F-ABE9-ED7A3FE8CB68}"/>
              </a:ext>
            </a:extLst>
          </p:cNvPr>
          <p:cNvSpPr txBox="1"/>
          <p:nvPr/>
        </p:nvSpPr>
        <p:spPr>
          <a:xfrm>
            <a:off x="2209800" y="436993"/>
            <a:ext cx="13487400" cy="830997"/>
          </a:xfrm>
          <a:prstGeom prst="rect">
            <a:avLst/>
          </a:prstGeom>
        </p:spPr>
        <p:txBody>
          <a:bodyPr wrap="square" lIns="0" tIns="0" rIns="0" bIns="0" rtlCol="0" anchor="t">
            <a:spAutoFit/>
          </a:bodyPr>
          <a:lstStyle/>
          <a:p>
            <a:pPr algn="ctr"/>
            <a:r>
              <a:rPr lang="ru-RU" sz="5400" b="1" dirty="0">
                <a:solidFill>
                  <a:schemeClr val="bg1"/>
                </a:solidFill>
                <a:latin typeface="Arial" panose="020B0604020202020204" pitchFamily="34" charset="0"/>
              </a:rPr>
              <a:t>ДОЗВОЛ КАК ЛИЦЕНЗИЯ В РФ</a:t>
            </a:r>
          </a:p>
        </p:txBody>
      </p:sp>
      <p:pic>
        <p:nvPicPr>
          <p:cNvPr id="19" name="Рисунок 18">
            <a:extLst>
              <a:ext uri="{FF2B5EF4-FFF2-40B4-BE49-F238E27FC236}">
                <a16:creationId xmlns:a16="http://schemas.microsoft.com/office/drawing/2014/main" id="{7E195482-12CC-472D-93BF-FF59082F95BF}"/>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11" name="TextBox 10">
            <a:extLst>
              <a:ext uri="{FF2B5EF4-FFF2-40B4-BE49-F238E27FC236}">
                <a16:creationId xmlns:a16="http://schemas.microsoft.com/office/drawing/2014/main" id="{A20F160E-5FAC-405E-83B3-6A882BAEE21E}"/>
              </a:ext>
            </a:extLst>
          </p:cNvPr>
          <p:cNvSpPr txBox="1"/>
          <p:nvPr/>
        </p:nvSpPr>
        <p:spPr>
          <a:xfrm>
            <a:off x="457200" y="2262294"/>
            <a:ext cx="17297400" cy="2246769"/>
          </a:xfrm>
          <a:prstGeom prst="rect">
            <a:avLst/>
          </a:prstGeom>
          <a:noFill/>
        </p:spPr>
        <p:txBody>
          <a:bodyPr wrap="square">
            <a:spAutoFit/>
          </a:bodyPr>
          <a:lstStyle/>
          <a:p>
            <a:pPr algn="ctr"/>
            <a:r>
              <a:rPr lang="ru-RU" sz="2800" dirty="0"/>
              <a:t>В России (на международном уровне) обменом и квотированием </a:t>
            </a:r>
            <a:r>
              <a:rPr lang="ru-RU" sz="2800" dirty="0" err="1"/>
              <a:t>дозволов</a:t>
            </a:r>
            <a:r>
              <a:rPr lang="ru-RU" sz="2800" dirty="0"/>
              <a:t> занимается специальная комиссия Министерства транспорта РФ, а внутреннее распределение и выдача разрешений российским перевозчикам находится в компетенции Ассоциации международных автомобильных перевозчиков (АСМАП). </a:t>
            </a:r>
          </a:p>
          <a:p>
            <a:pPr algn="ctr"/>
            <a:endParaRPr lang="ru-RU" sz="2800" dirty="0"/>
          </a:p>
          <a:p>
            <a:pPr algn="ctr"/>
            <a:r>
              <a:rPr lang="ru-RU" sz="2800" dirty="0"/>
              <a:t>Законодательство:</a:t>
            </a:r>
          </a:p>
        </p:txBody>
      </p:sp>
      <p:grpSp>
        <p:nvGrpSpPr>
          <p:cNvPr id="13" name="Группа 12">
            <a:extLst>
              <a:ext uri="{FF2B5EF4-FFF2-40B4-BE49-F238E27FC236}">
                <a16:creationId xmlns:a16="http://schemas.microsoft.com/office/drawing/2014/main" id="{AE7C875D-60A0-4431-AB9A-B09698E22CD1}"/>
              </a:ext>
            </a:extLst>
          </p:cNvPr>
          <p:cNvGrpSpPr/>
          <p:nvPr/>
        </p:nvGrpSpPr>
        <p:grpSpPr>
          <a:xfrm>
            <a:off x="571500" y="4790771"/>
            <a:ext cx="16992600" cy="4109620"/>
            <a:chOff x="6560864" y="4712642"/>
            <a:chExt cx="5166270" cy="1476077"/>
          </a:xfrm>
        </p:grpSpPr>
        <p:sp>
          <p:nvSpPr>
            <p:cNvPr id="14" name="Полилиния: фигура 13">
              <a:extLst>
                <a:ext uri="{FF2B5EF4-FFF2-40B4-BE49-F238E27FC236}">
                  <a16:creationId xmlns:a16="http://schemas.microsoft.com/office/drawing/2014/main" id="{4E53C3ED-B2CA-4A33-9319-94E1F5E4B800}"/>
                </a:ext>
              </a:extLst>
            </p:cNvPr>
            <p:cNvSpPr/>
            <p:nvPr/>
          </p:nvSpPr>
          <p:spPr>
            <a:xfrm>
              <a:off x="6560864" y="4712642"/>
              <a:ext cx="2460128" cy="1476077"/>
            </a:xfrm>
            <a:custGeom>
              <a:avLst/>
              <a:gdLst>
                <a:gd name="connsiteX0" fmla="*/ 0 w 2460128"/>
                <a:gd name="connsiteY0" fmla="*/ 0 h 1476077"/>
                <a:gd name="connsiteX1" fmla="*/ 2460128 w 2460128"/>
                <a:gd name="connsiteY1" fmla="*/ 0 h 1476077"/>
                <a:gd name="connsiteX2" fmla="*/ 2460128 w 2460128"/>
                <a:gd name="connsiteY2" fmla="*/ 1476077 h 1476077"/>
                <a:gd name="connsiteX3" fmla="*/ 0 w 2460128"/>
                <a:gd name="connsiteY3" fmla="*/ 1476077 h 1476077"/>
                <a:gd name="connsiteX4" fmla="*/ 0 w 2460128"/>
                <a:gd name="connsiteY4" fmla="*/ 0 h 1476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0128" h="1476077">
                  <a:moveTo>
                    <a:pt x="0" y="0"/>
                  </a:moveTo>
                  <a:lnTo>
                    <a:pt x="2460128" y="0"/>
                  </a:lnTo>
                  <a:lnTo>
                    <a:pt x="2460128" y="1476077"/>
                  </a:lnTo>
                  <a:lnTo>
                    <a:pt x="0" y="147607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ru-RU" sz="2800" kern="1200"/>
                <a:t>Федеральный закон N 127-ФЗ «О государственном контроле за осуществлением международных автомобильных перевозок и об ответственности за нарушение порядка их выполнения»</a:t>
              </a:r>
            </a:p>
          </p:txBody>
        </p:sp>
        <p:sp>
          <p:nvSpPr>
            <p:cNvPr id="15" name="Полилиния: фигура 14">
              <a:extLst>
                <a:ext uri="{FF2B5EF4-FFF2-40B4-BE49-F238E27FC236}">
                  <a16:creationId xmlns:a16="http://schemas.microsoft.com/office/drawing/2014/main" id="{F71E3651-9DB1-44BC-BFBF-E081FB0ADF26}"/>
                </a:ext>
              </a:extLst>
            </p:cNvPr>
            <p:cNvSpPr/>
            <p:nvPr/>
          </p:nvSpPr>
          <p:spPr>
            <a:xfrm>
              <a:off x="9267006" y="4712642"/>
              <a:ext cx="2460128" cy="1476077"/>
            </a:xfrm>
            <a:custGeom>
              <a:avLst/>
              <a:gdLst>
                <a:gd name="connsiteX0" fmla="*/ 0 w 2460128"/>
                <a:gd name="connsiteY0" fmla="*/ 0 h 1476077"/>
                <a:gd name="connsiteX1" fmla="*/ 2460128 w 2460128"/>
                <a:gd name="connsiteY1" fmla="*/ 0 h 1476077"/>
                <a:gd name="connsiteX2" fmla="*/ 2460128 w 2460128"/>
                <a:gd name="connsiteY2" fmla="*/ 1476077 h 1476077"/>
                <a:gd name="connsiteX3" fmla="*/ 0 w 2460128"/>
                <a:gd name="connsiteY3" fmla="*/ 1476077 h 1476077"/>
                <a:gd name="connsiteX4" fmla="*/ 0 w 2460128"/>
                <a:gd name="connsiteY4" fmla="*/ 0 h 1476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0128" h="1476077">
                  <a:moveTo>
                    <a:pt x="0" y="0"/>
                  </a:moveTo>
                  <a:lnTo>
                    <a:pt x="2460128" y="0"/>
                  </a:lnTo>
                  <a:lnTo>
                    <a:pt x="2460128" y="1476077"/>
                  </a:lnTo>
                  <a:lnTo>
                    <a:pt x="0" y="147607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ru-RU" sz="2800" kern="1200"/>
                <a:t>Постановление Правительства РФ № 1588 «Правила допуска российских перевозчиков к осуществлению международных автомобильных перевозок» Действуют в 2021 - 2026 г.г.</a:t>
              </a:r>
            </a:p>
          </p:txBody>
        </p:sp>
      </p:grpSp>
    </p:spTree>
    <p:extLst>
      <p:ext uri="{BB962C8B-B14F-4D97-AF65-F5344CB8AC3E}">
        <p14:creationId xmlns:p14="http://schemas.microsoft.com/office/powerpoint/2010/main" val="1973304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a:extLst>
              <a:ext uri="{FF2B5EF4-FFF2-40B4-BE49-F238E27FC236}">
                <a16:creationId xmlns:a16="http://schemas.microsoft.com/office/drawing/2014/main" id="{20916D1D-14AC-47B4-A609-ABA2C2069C11}"/>
              </a:ext>
            </a:extLst>
          </p:cNvPr>
          <p:cNvSpPr/>
          <p:nvPr/>
        </p:nvSpPr>
        <p:spPr>
          <a:xfrm>
            <a:off x="-1" y="-16201"/>
            <a:ext cx="7420087" cy="10303201"/>
          </a:xfrm>
          <a:prstGeom prst="rect">
            <a:avLst/>
          </a:prstGeom>
          <a:blipFill dpi="0" rotWithShape="1">
            <a:blip r:embed="rId2"/>
            <a:srcRect/>
            <a:stretch>
              <a:fillRect l="-50000"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AutoShape 9">
            <a:extLst>
              <a:ext uri="{FF2B5EF4-FFF2-40B4-BE49-F238E27FC236}">
                <a16:creationId xmlns:a16="http://schemas.microsoft.com/office/drawing/2014/main" id="{DDEDAA5D-D1AD-4CBC-83EC-E1BA8342C9C7}"/>
              </a:ext>
            </a:extLst>
          </p:cNvPr>
          <p:cNvSpPr/>
          <p:nvPr/>
        </p:nvSpPr>
        <p:spPr>
          <a:xfrm rot="5400000">
            <a:off x="7594681" y="1576955"/>
            <a:ext cx="672225" cy="0"/>
          </a:xfrm>
          <a:prstGeom prst="line">
            <a:avLst/>
          </a:prstGeom>
          <a:ln w="142875" cap="flat">
            <a:solidFill>
              <a:srgbClr val="3AA2E9"/>
            </a:solidFill>
            <a:prstDash val="solid"/>
            <a:headEnd type="none" w="sm" len="sm"/>
            <a:tailEnd type="none" w="sm" len="sm"/>
          </a:ln>
        </p:spPr>
      </p:sp>
      <p:sp>
        <p:nvSpPr>
          <p:cNvPr id="13" name="AutoShape 10">
            <a:extLst>
              <a:ext uri="{FF2B5EF4-FFF2-40B4-BE49-F238E27FC236}">
                <a16:creationId xmlns:a16="http://schemas.microsoft.com/office/drawing/2014/main" id="{00196D74-C77C-4128-9DFC-13BA9C1CA627}"/>
              </a:ext>
            </a:extLst>
          </p:cNvPr>
          <p:cNvSpPr/>
          <p:nvPr/>
        </p:nvSpPr>
        <p:spPr>
          <a:xfrm rot="5400000">
            <a:off x="7594681" y="2249180"/>
            <a:ext cx="672225" cy="0"/>
          </a:xfrm>
          <a:prstGeom prst="line">
            <a:avLst/>
          </a:prstGeom>
          <a:ln w="142875" cap="flat">
            <a:solidFill>
              <a:srgbClr val="EF5F47"/>
            </a:solidFill>
            <a:prstDash val="solid"/>
            <a:headEnd type="none" w="sm" len="sm"/>
            <a:tailEnd type="none" w="sm" len="sm"/>
          </a:ln>
        </p:spPr>
      </p:sp>
      <p:sp>
        <p:nvSpPr>
          <p:cNvPr id="14" name="TextBox 12">
            <a:extLst>
              <a:ext uri="{FF2B5EF4-FFF2-40B4-BE49-F238E27FC236}">
                <a16:creationId xmlns:a16="http://schemas.microsoft.com/office/drawing/2014/main" id="{80D5C25F-61FF-430D-BE25-F9C6C3E62C69}"/>
              </a:ext>
            </a:extLst>
          </p:cNvPr>
          <p:cNvSpPr txBox="1"/>
          <p:nvPr/>
        </p:nvSpPr>
        <p:spPr>
          <a:xfrm>
            <a:off x="8164286" y="1510516"/>
            <a:ext cx="10511978" cy="738664"/>
          </a:xfrm>
          <a:prstGeom prst="rect">
            <a:avLst/>
          </a:prstGeom>
        </p:spPr>
        <p:txBody>
          <a:bodyPr lIns="0" tIns="0" rIns="0" bIns="0" rtlCol="0" anchor="t">
            <a:spAutoFit/>
          </a:bodyPr>
          <a:lstStyle/>
          <a:p>
            <a:r>
              <a:rPr lang="ru-RU" sz="4800" b="1" dirty="0">
                <a:solidFill>
                  <a:srgbClr val="000000"/>
                </a:solidFill>
                <a:latin typeface="Arial" panose="020B0604020202020204" pitchFamily="34" charset="0"/>
              </a:rPr>
              <a:t>ОБСУЖДЕНИЕ ЗАНЯТИЯ</a:t>
            </a:r>
            <a:endParaRPr lang="en-US" sz="4800" b="1" dirty="0">
              <a:solidFill>
                <a:srgbClr val="000000"/>
              </a:solidFill>
              <a:latin typeface="Arial" panose="020B0604020202020204" pitchFamily="34" charset="0"/>
            </a:endParaRPr>
          </a:p>
        </p:txBody>
      </p:sp>
      <p:pic>
        <p:nvPicPr>
          <p:cNvPr id="20" name="Рисунок 19">
            <a:extLst>
              <a:ext uri="{FF2B5EF4-FFF2-40B4-BE49-F238E27FC236}">
                <a16:creationId xmlns:a16="http://schemas.microsoft.com/office/drawing/2014/main" id="{4ECB0F25-8B19-49AD-ADF5-60D7FD3996FA}"/>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21" name="Freeform 3">
            <a:extLst>
              <a:ext uri="{FF2B5EF4-FFF2-40B4-BE49-F238E27FC236}">
                <a16:creationId xmlns:a16="http://schemas.microsoft.com/office/drawing/2014/main" id="{ED2D3800-7C8C-4F0C-BF76-681D11AD3338}"/>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2" name="Freeform 6">
            <a:extLst>
              <a:ext uri="{FF2B5EF4-FFF2-40B4-BE49-F238E27FC236}">
                <a16:creationId xmlns:a16="http://schemas.microsoft.com/office/drawing/2014/main" id="{27314A76-8AA0-4B8B-8118-56A1A73B5CBD}"/>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3" name="Freeform 9">
            <a:extLst>
              <a:ext uri="{FF2B5EF4-FFF2-40B4-BE49-F238E27FC236}">
                <a16:creationId xmlns:a16="http://schemas.microsoft.com/office/drawing/2014/main" id="{9145C892-BF44-4FC3-8BAC-8CD488F10405}"/>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3" name="Прямоугольник 2"/>
          <p:cNvSpPr/>
          <p:nvPr/>
        </p:nvSpPr>
        <p:spPr>
          <a:xfrm>
            <a:off x="8128000" y="3619500"/>
            <a:ext cx="9144000" cy="3970318"/>
          </a:xfrm>
          <a:prstGeom prst="rect">
            <a:avLst/>
          </a:prstGeom>
        </p:spPr>
        <p:txBody>
          <a:bodyPr>
            <a:spAutoFit/>
          </a:bodyPr>
          <a:lstStyle/>
          <a:p>
            <a:r>
              <a:rPr lang="ru-RU" sz="3600" dirty="0"/>
              <a:t>Таким образом, нами общие изучены основные сведения о правовых основах перевозок.</a:t>
            </a:r>
          </a:p>
          <a:p>
            <a:endParaRPr lang="ru-RU" sz="3600" dirty="0"/>
          </a:p>
          <a:p>
            <a:endParaRPr lang="ru-RU" sz="3600" dirty="0"/>
          </a:p>
          <a:p>
            <a:r>
              <a:rPr lang="ru-RU" sz="3600" dirty="0"/>
              <a:t>Есть у Вас вопросы по теме? </a:t>
            </a:r>
          </a:p>
          <a:p>
            <a:r>
              <a:rPr lang="ru-RU" sz="3600" dirty="0"/>
              <a:t>Давайте разберем их.</a:t>
            </a:r>
          </a:p>
        </p:txBody>
      </p:sp>
    </p:spTree>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6" name="Freeform 6"/>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9" name="Freeform 9"/>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12" name="TextBox 11">
            <a:extLst>
              <a:ext uri="{FF2B5EF4-FFF2-40B4-BE49-F238E27FC236}">
                <a16:creationId xmlns:a16="http://schemas.microsoft.com/office/drawing/2014/main" id="{DAC66FD1-ABB5-46A5-94D9-D7562E71E3AF}"/>
              </a:ext>
            </a:extLst>
          </p:cNvPr>
          <p:cNvSpPr txBox="1"/>
          <p:nvPr/>
        </p:nvSpPr>
        <p:spPr>
          <a:xfrm>
            <a:off x="490464" y="4610100"/>
            <a:ext cx="17307071" cy="4247317"/>
          </a:xfrm>
          <a:prstGeom prst="rect">
            <a:avLst/>
          </a:prstGeom>
        </p:spPr>
        <p:txBody>
          <a:bodyPr lIns="0" tIns="0" rIns="0" bIns="0" rtlCol="0" anchor="t">
            <a:spAutoFit/>
          </a:bodyPr>
          <a:lstStyle/>
          <a:p>
            <a:pPr algn="ctr"/>
            <a:r>
              <a:rPr lang="en-US" sz="13800" spc="217" dirty="0">
                <a:solidFill>
                  <a:srgbClr val="EF5F47"/>
                </a:solidFill>
                <a:latin typeface="Arial Black" panose="020B0A04020102020204" pitchFamily="34" charset="0"/>
              </a:rPr>
              <a:t>СПАСИБО </a:t>
            </a:r>
            <a:endParaRPr lang="ru-RU" sz="13800" spc="217" dirty="0">
              <a:solidFill>
                <a:srgbClr val="EF5F47"/>
              </a:solidFill>
              <a:latin typeface="Arial Black" panose="020B0A04020102020204" pitchFamily="34" charset="0"/>
            </a:endParaRPr>
          </a:p>
          <a:p>
            <a:pPr algn="ctr"/>
            <a:r>
              <a:rPr lang="en-US" sz="13800" spc="217" dirty="0" err="1">
                <a:solidFill>
                  <a:srgbClr val="EF5F47"/>
                </a:solidFill>
                <a:latin typeface="Arial Black" panose="020B0A04020102020204" pitchFamily="34" charset="0"/>
              </a:rPr>
              <a:t>ЗА</a:t>
            </a:r>
            <a:r>
              <a:rPr lang="en-US" sz="13800" spc="217" dirty="0">
                <a:solidFill>
                  <a:srgbClr val="EF5F47"/>
                </a:solidFill>
                <a:latin typeface="Arial Black" panose="020B0A04020102020204" pitchFamily="34" charset="0"/>
              </a:rPr>
              <a:t> </a:t>
            </a:r>
            <a:r>
              <a:rPr lang="en-US" sz="13800" spc="217" dirty="0" err="1">
                <a:solidFill>
                  <a:srgbClr val="EF5F47"/>
                </a:solidFill>
                <a:latin typeface="Arial Black" panose="020B0A04020102020204" pitchFamily="34" charset="0"/>
              </a:rPr>
              <a:t>ВНИМАНИЕ</a:t>
            </a:r>
            <a:r>
              <a:rPr lang="en-US" sz="13800" spc="217" dirty="0">
                <a:solidFill>
                  <a:srgbClr val="EF5F47"/>
                </a:solidFill>
                <a:latin typeface="Arial Black" panose="020B0A04020102020204" pitchFamily="34" charset="0"/>
              </a:rPr>
              <a:t>!</a:t>
            </a:r>
          </a:p>
        </p:txBody>
      </p:sp>
      <p:pic>
        <p:nvPicPr>
          <p:cNvPr id="13" name="Рисунок 12">
            <a:extLst>
              <a:ext uri="{FF2B5EF4-FFF2-40B4-BE49-F238E27FC236}">
                <a16:creationId xmlns:a16="http://schemas.microsoft.com/office/drawing/2014/main" id="{C0E4B7BF-B130-4EA4-A495-3B2DCF4E1E7C}"/>
              </a:ext>
            </a:extLst>
          </p:cNvPr>
          <p:cNvPicPr>
            <a:picLocks noChangeAspect="1"/>
          </p:cNvPicPr>
          <p:nvPr/>
        </p:nvPicPr>
        <p:blipFill>
          <a:blip r:embed="rId2"/>
          <a:stretch>
            <a:fillRect/>
          </a:stretch>
        </p:blipFill>
        <p:spPr>
          <a:xfrm>
            <a:off x="7169152" y="1036011"/>
            <a:ext cx="3855452" cy="3855452"/>
          </a:xfrm>
          <a:prstGeom prst="rect">
            <a:avLst/>
          </a:prstGeom>
        </p:spPr>
      </p:pic>
      <p:grpSp>
        <p:nvGrpSpPr>
          <p:cNvPr id="14" name="Group 6">
            <a:extLst>
              <a:ext uri="{FF2B5EF4-FFF2-40B4-BE49-F238E27FC236}">
                <a16:creationId xmlns:a16="http://schemas.microsoft.com/office/drawing/2014/main" id="{C118C812-D428-4CAC-87EC-13A53F51F144}"/>
              </a:ext>
            </a:extLst>
          </p:cNvPr>
          <p:cNvGrpSpPr/>
          <p:nvPr/>
        </p:nvGrpSpPr>
        <p:grpSpPr>
          <a:xfrm>
            <a:off x="0" y="9993031"/>
            <a:ext cx="18288000" cy="293969"/>
            <a:chOff x="0" y="0"/>
            <a:chExt cx="24384000" cy="1219200"/>
          </a:xfrm>
        </p:grpSpPr>
        <p:grpSp>
          <p:nvGrpSpPr>
            <p:cNvPr id="15" name="Group 7">
              <a:extLst>
                <a:ext uri="{FF2B5EF4-FFF2-40B4-BE49-F238E27FC236}">
                  <a16:creationId xmlns:a16="http://schemas.microsoft.com/office/drawing/2014/main" id="{D5640E01-B2D7-4A6F-AAC8-35B0D28C1349}"/>
                </a:ext>
              </a:extLst>
            </p:cNvPr>
            <p:cNvGrpSpPr>
              <a:grpSpLocks noChangeAspect="1"/>
            </p:cNvGrpSpPr>
            <p:nvPr/>
          </p:nvGrpSpPr>
          <p:grpSpPr>
            <a:xfrm>
              <a:off x="0" y="0"/>
              <a:ext cx="24384000" cy="1219200"/>
              <a:chOff x="0" y="0"/>
              <a:chExt cx="1270000" cy="63500"/>
            </a:xfrm>
          </p:grpSpPr>
          <p:sp>
            <p:nvSpPr>
              <p:cNvPr id="16" name="Freeform 8">
                <a:extLst>
                  <a:ext uri="{FF2B5EF4-FFF2-40B4-BE49-F238E27FC236}">
                    <a16:creationId xmlns:a16="http://schemas.microsoft.com/office/drawing/2014/main" id="{EC6362AF-E4E8-4ABD-AF93-4FB660647B4A}"/>
                  </a:ext>
                </a:extLst>
              </p:cNvPr>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17" name="Freeform 9">
                <a:extLst>
                  <a:ext uri="{FF2B5EF4-FFF2-40B4-BE49-F238E27FC236}">
                    <a16:creationId xmlns:a16="http://schemas.microsoft.com/office/drawing/2014/main" id="{D683C5D8-F7CC-47A2-94FE-0F5049CDAFC4}"/>
                  </a:ext>
                </a:extLst>
              </p:cNvPr>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a:ln>
                <a:solidFill>
                  <a:srgbClr val="EF5F47"/>
                </a:solidFill>
              </a:ln>
            </p:spPr>
          </p:sp>
        </p:grpSp>
      </p:grpSp>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825302"/>
          </a:xfrm>
          <a:custGeom>
            <a:avLst/>
            <a:gdLst/>
            <a:ahLst/>
            <a:cxnLst/>
            <a:rect l="l" t="t" r="r" b="b"/>
            <a:pathLst>
              <a:path w="4816592" h="480738">
                <a:moveTo>
                  <a:pt x="0" y="0"/>
                </a:moveTo>
                <a:lnTo>
                  <a:pt x="4816592" y="0"/>
                </a:lnTo>
                <a:lnTo>
                  <a:pt x="4816592" y="480738"/>
                </a:lnTo>
                <a:lnTo>
                  <a:pt x="0" y="480738"/>
                </a:lnTo>
                <a:close/>
              </a:path>
            </a:pathLst>
          </a:custGeom>
          <a:solidFill>
            <a:srgbClr val="3AA2E9"/>
          </a:solidFill>
        </p:spPr>
      </p:sp>
      <p:pic>
        <p:nvPicPr>
          <p:cNvPr id="5" name="Picture 5"/>
          <p:cNvPicPr>
            <a:picLocks noChangeAspect="1"/>
          </p:cNvPicPr>
          <p:nvPr/>
        </p:nvPicPr>
        <p:blipFill>
          <a:blip r:embed="rId2">
            <a:alphaModFix amt="20999"/>
          </a:blip>
          <a:srcRect t="37961" b="48114"/>
          <a:stretch>
            <a:fillRect/>
          </a:stretch>
        </p:blipFill>
        <p:spPr>
          <a:xfrm>
            <a:off x="0" y="1"/>
            <a:ext cx="18288000" cy="1825302"/>
          </a:xfrm>
          <a:prstGeom prst="rect">
            <a:avLst/>
          </a:prstGeom>
        </p:spPr>
      </p:pic>
      <p:grpSp>
        <p:nvGrpSpPr>
          <p:cNvPr id="6" name="Group 6"/>
          <p:cNvGrpSpPr/>
          <p:nvPr/>
        </p:nvGrpSpPr>
        <p:grpSpPr>
          <a:xfrm>
            <a:off x="0" y="9993031"/>
            <a:ext cx="18288000" cy="914400"/>
            <a:chOff x="0" y="0"/>
            <a:chExt cx="24384000" cy="1219200"/>
          </a:xfrm>
        </p:grpSpPr>
        <p:grpSp>
          <p:nvGrpSpPr>
            <p:cNvPr id="7" name="Group 7"/>
            <p:cNvGrpSpPr>
              <a:grpSpLocks noChangeAspect="1"/>
            </p:cNvGrpSpPr>
            <p:nvPr/>
          </p:nvGrpSpPr>
          <p:grpSpPr>
            <a:xfrm>
              <a:off x="0" y="0"/>
              <a:ext cx="24384000" cy="1219200"/>
              <a:chOff x="0" y="0"/>
              <a:chExt cx="1270000" cy="63500"/>
            </a:xfrm>
          </p:grpSpPr>
          <p:sp>
            <p:nvSpPr>
              <p:cNvPr id="8" name="Freeform 8"/>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9" name="Freeform 9"/>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p:spPr>
          </p:sp>
        </p:grpSp>
      </p:grpSp>
      <p:sp>
        <p:nvSpPr>
          <p:cNvPr id="10" name="TextBox 12">
            <a:extLst>
              <a:ext uri="{FF2B5EF4-FFF2-40B4-BE49-F238E27FC236}">
                <a16:creationId xmlns:a16="http://schemas.microsoft.com/office/drawing/2014/main" id="{85B74319-2B29-446F-ABE9-ED7A3FE8CB68}"/>
              </a:ext>
            </a:extLst>
          </p:cNvPr>
          <p:cNvSpPr txBox="1"/>
          <p:nvPr/>
        </p:nvSpPr>
        <p:spPr>
          <a:xfrm>
            <a:off x="2209800" y="436993"/>
            <a:ext cx="13487400" cy="830997"/>
          </a:xfrm>
          <a:prstGeom prst="rect">
            <a:avLst/>
          </a:prstGeom>
        </p:spPr>
        <p:txBody>
          <a:bodyPr wrap="square" lIns="0" tIns="0" rIns="0" bIns="0" rtlCol="0" anchor="t">
            <a:spAutoFit/>
          </a:bodyPr>
          <a:lstStyle/>
          <a:p>
            <a:pPr algn="ctr"/>
            <a:r>
              <a:rPr lang="ru-RU" sz="5400" b="1" dirty="0">
                <a:solidFill>
                  <a:schemeClr val="bg1"/>
                </a:solidFill>
                <a:latin typeface="Arial" panose="020B0604020202020204" pitchFamily="34" charset="0"/>
              </a:rPr>
              <a:t>ПРАВОВОЕ РЕГУЛИРОВАНИЕ</a:t>
            </a:r>
          </a:p>
        </p:txBody>
      </p:sp>
      <p:pic>
        <p:nvPicPr>
          <p:cNvPr id="19" name="Рисунок 18">
            <a:extLst>
              <a:ext uri="{FF2B5EF4-FFF2-40B4-BE49-F238E27FC236}">
                <a16:creationId xmlns:a16="http://schemas.microsoft.com/office/drawing/2014/main" id="{7E195482-12CC-472D-93BF-FF59082F95BF}"/>
              </a:ext>
            </a:extLst>
          </p:cNvPr>
          <p:cNvPicPr>
            <a:picLocks noChangeAspect="1"/>
          </p:cNvPicPr>
          <p:nvPr/>
        </p:nvPicPr>
        <p:blipFill>
          <a:blip r:embed="rId3"/>
          <a:stretch>
            <a:fillRect/>
          </a:stretch>
        </p:blipFill>
        <p:spPr>
          <a:xfrm>
            <a:off x="17145000" y="9182100"/>
            <a:ext cx="838200" cy="838200"/>
          </a:xfrm>
          <a:prstGeom prst="rect">
            <a:avLst/>
          </a:prstGeom>
        </p:spPr>
      </p:pic>
      <p:grpSp>
        <p:nvGrpSpPr>
          <p:cNvPr id="4" name="Группа 3">
            <a:extLst>
              <a:ext uri="{FF2B5EF4-FFF2-40B4-BE49-F238E27FC236}">
                <a16:creationId xmlns:a16="http://schemas.microsoft.com/office/drawing/2014/main" id="{73F1EDD7-4A63-4B55-8CA4-42E64E3CFACF}"/>
              </a:ext>
            </a:extLst>
          </p:cNvPr>
          <p:cNvGrpSpPr/>
          <p:nvPr/>
        </p:nvGrpSpPr>
        <p:grpSpPr>
          <a:xfrm>
            <a:off x="609600" y="2324313"/>
            <a:ext cx="17068800" cy="6508493"/>
            <a:chOff x="457200" y="2366592"/>
            <a:chExt cx="17068800" cy="6508493"/>
          </a:xfrm>
        </p:grpSpPr>
        <p:sp>
          <p:nvSpPr>
            <p:cNvPr id="12" name="Полилиния: фигура 11">
              <a:extLst>
                <a:ext uri="{FF2B5EF4-FFF2-40B4-BE49-F238E27FC236}">
                  <a16:creationId xmlns:a16="http://schemas.microsoft.com/office/drawing/2014/main" id="{37070E1A-AEDC-4133-B83C-6E312C7911E7}"/>
                </a:ext>
              </a:extLst>
            </p:cNvPr>
            <p:cNvSpPr/>
            <p:nvPr/>
          </p:nvSpPr>
          <p:spPr>
            <a:xfrm>
              <a:off x="457200" y="7706385"/>
              <a:ext cx="17068800" cy="1168700"/>
            </a:xfrm>
            <a:custGeom>
              <a:avLst/>
              <a:gdLst>
                <a:gd name="connsiteX0" fmla="*/ 0 w 17068800"/>
                <a:gd name="connsiteY0" fmla="*/ 0 h 1168700"/>
                <a:gd name="connsiteX1" fmla="*/ 17068800 w 17068800"/>
                <a:gd name="connsiteY1" fmla="*/ 0 h 1168700"/>
                <a:gd name="connsiteX2" fmla="*/ 17068800 w 17068800"/>
                <a:gd name="connsiteY2" fmla="*/ 1168700 h 1168700"/>
                <a:gd name="connsiteX3" fmla="*/ 0 w 17068800"/>
                <a:gd name="connsiteY3" fmla="*/ 1168700 h 1168700"/>
                <a:gd name="connsiteX4" fmla="*/ 0 w 17068800"/>
                <a:gd name="connsiteY4" fmla="*/ 0 h 1168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0" h="1168700">
                  <a:moveTo>
                    <a:pt x="0" y="0"/>
                  </a:moveTo>
                  <a:lnTo>
                    <a:pt x="17068800" y="0"/>
                  </a:lnTo>
                  <a:lnTo>
                    <a:pt x="17068800" y="1168700"/>
                  </a:lnTo>
                  <a:lnTo>
                    <a:pt x="0" y="1168700"/>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ru-RU" sz="2400" kern="1200"/>
                <a:t>Такие документы называются нормативными актами и могут иметь вид законов, принимаемых высшими органами государственной власти, постановлений, принимаемых соответствующими министерствами, а также других документов (инструкций, приказов и т. п.), принимаемых соответствующими департаментами.</a:t>
              </a:r>
            </a:p>
          </p:txBody>
        </p:sp>
        <p:sp>
          <p:nvSpPr>
            <p:cNvPr id="13" name="Полилиния: фигура 12">
              <a:extLst>
                <a:ext uri="{FF2B5EF4-FFF2-40B4-BE49-F238E27FC236}">
                  <a16:creationId xmlns:a16="http://schemas.microsoft.com/office/drawing/2014/main" id="{A1FFC264-70D2-44D7-90CE-10EAD70B43B7}"/>
                </a:ext>
              </a:extLst>
            </p:cNvPr>
            <p:cNvSpPr/>
            <p:nvPr/>
          </p:nvSpPr>
          <p:spPr>
            <a:xfrm rot="21600000">
              <a:off x="457200" y="5926453"/>
              <a:ext cx="17068800" cy="1797462"/>
            </a:xfrm>
            <a:custGeom>
              <a:avLst/>
              <a:gdLst>
                <a:gd name="connsiteX0" fmla="*/ 0 w 17068800"/>
                <a:gd name="connsiteY0" fmla="*/ 629525 h 1797461"/>
                <a:gd name="connsiteX1" fmla="*/ 8309717 w 17068800"/>
                <a:gd name="connsiteY1" fmla="*/ 629525 h 1797461"/>
                <a:gd name="connsiteX2" fmla="*/ 8309717 w 17068800"/>
                <a:gd name="connsiteY2" fmla="*/ 449365 h 1797461"/>
                <a:gd name="connsiteX3" fmla="*/ 8085035 w 17068800"/>
                <a:gd name="connsiteY3" fmla="*/ 449365 h 1797461"/>
                <a:gd name="connsiteX4" fmla="*/ 8534400 w 17068800"/>
                <a:gd name="connsiteY4" fmla="*/ 0 h 1797461"/>
                <a:gd name="connsiteX5" fmla="*/ 8983765 w 17068800"/>
                <a:gd name="connsiteY5" fmla="*/ 449365 h 1797461"/>
                <a:gd name="connsiteX6" fmla="*/ 8759083 w 17068800"/>
                <a:gd name="connsiteY6" fmla="*/ 449365 h 1797461"/>
                <a:gd name="connsiteX7" fmla="*/ 8759083 w 17068800"/>
                <a:gd name="connsiteY7" fmla="*/ 629525 h 1797461"/>
                <a:gd name="connsiteX8" fmla="*/ 17068800 w 17068800"/>
                <a:gd name="connsiteY8" fmla="*/ 629525 h 1797461"/>
                <a:gd name="connsiteX9" fmla="*/ 17068800 w 17068800"/>
                <a:gd name="connsiteY9" fmla="*/ 1797461 h 1797461"/>
                <a:gd name="connsiteX10" fmla="*/ 0 w 17068800"/>
                <a:gd name="connsiteY10" fmla="*/ 1797461 h 1797461"/>
                <a:gd name="connsiteX11" fmla="*/ 0 w 17068800"/>
                <a:gd name="connsiteY11" fmla="*/ 629525 h 179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68800" h="1797461">
                  <a:moveTo>
                    <a:pt x="17068800" y="1167936"/>
                  </a:moveTo>
                  <a:lnTo>
                    <a:pt x="8759083" y="1167936"/>
                  </a:lnTo>
                  <a:lnTo>
                    <a:pt x="8759083" y="1348096"/>
                  </a:lnTo>
                  <a:lnTo>
                    <a:pt x="8983765" y="1348096"/>
                  </a:lnTo>
                  <a:lnTo>
                    <a:pt x="8534400" y="1797460"/>
                  </a:lnTo>
                  <a:lnTo>
                    <a:pt x="8085035" y="1348096"/>
                  </a:lnTo>
                  <a:lnTo>
                    <a:pt x="8309717" y="1348096"/>
                  </a:lnTo>
                  <a:lnTo>
                    <a:pt x="8309717" y="1167936"/>
                  </a:lnTo>
                  <a:lnTo>
                    <a:pt x="0" y="1167936"/>
                  </a:lnTo>
                  <a:lnTo>
                    <a:pt x="0" y="1"/>
                  </a:lnTo>
                  <a:lnTo>
                    <a:pt x="17068800" y="1"/>
                  </a:lnTo>
                  <a:lnTo>
                    <a:pt x="17068800" y="1167936"/>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42239" tIns="142241" rIns="142240" bIns="771765" numCol="1" spcCol="1270" anchor="ctr" anchorCtr="0">
              <a:noAutofit/>
            </a:bodyPr>
            <a:lstStyle/>
            <a:p>
              <a:pPr marL="0" lvl="0" indent="0" algn="ctr" defTabSz="889000">
                <a:lnSpc>
                  <a:spcPct val="90000"/>
                </a:lnSpc>
                <a:spcBef>
                  <a:spcPct val="0"/>
                </a:spcBef>
                <a:spcAft>
                  <a:spcPct val="35000"/>
                </a:spcAft>
                <a:buNone/>
              </a:pPr>
              <a:r>
                <a:rPr lang="ru-RU" sz="2400" kern="1200"/>
                <a:t>Для обеспечения возможности применения правовых норм и выполнения установленных в них требований эти нормы выражаются в письменном виде в определенной форме. </a:t>
              </a:r>
            </a:p>
          </p:txBody>
        </p:sp>
        <p:sp>
          <p:nvSpPr>
            <p:cNvPr id="14" name="Полилиния: фигура 13">
              <a:extLst>
                <a:ext uri="{FF2B5EF4-FFF2-40B4-BE49-F238E27FC236}">
                  <a16:creationId xmlns:a16="http://schemas.microsoft.com/office/drawing/2014/main" id="{A127DE8A-E5AA-4B28-8517-B75AF4D04223}"/>
                </a:ext>
              </a:extLst>
            </p:cNvPr>
            <p:cNvSpPr/>
            <p:nvPr/>
          </p:nvSpPr>
          <p:spPr>
            <a:xfrm rot="21600000">
              <a:off x="457200" y="4146522"/>
              <a:ext cx="17068800" cy="1797463"/>
            </a:xfrm>
            <a:custGeom>
              <a:avLst/>
              <a:gdLst>
                <a:gd name="connsiteX0" fmla="*/ 0 w 17068800"/>
                <a:gd name="connsiteY0" fmla="*/ 629525 h 1797461"/>
                <a:gd name="connsiteX1" fmla="*/ 8309717 w 17068800"/>
                <a:gd name="connsiteY1" fmla="*/ 629525 h 1797461"/>
                <a:gd name="connsiteX2" fmla="*/ 8309717 w 17068800"/>
                <a:gd name="connsiteY2" fmla="*/ 449365 h 1797461"/>
                <a:gd name="connsiteX3" fmla="*/ 8085035 w 17068800"/>
                <a:gd name="connsiteY3" fmla="*/ 449365 h 1797461"/>
                <a:gd name="connsiteX4" fmla="*/ 8534400 w 17068800"/>
                <a:gd name="connsiteY4" fmla="*/ 0 h 1797461"/>
                <a:gd name="connsiteX5" fmla="*/ 8983765 w 17068800"/>
                <a:gd name="connsiteY5" fmla="*/ 449365 h 1797461"/>
                <a:gd name="connsiteX6" fmla="*/ 8759083 w 17068800"/>
                <a:gd name="connsiteY6" fmla="*/ 449365 h 1797461"/>
                <a:gd name="connsiteX7" fmla="*/ 8759083 w 17068800"/>
                <a:gd name="connsiteY7" fmla="*/ 629525 h 1797461"/>
                <a:gd name="connsiteX8" fmla="*/ 17068800 w 17068800"/>
                <a:gd name="connsiteY8" fmla="*/ 629525 h 1797461"/>
                <a:gd name="connsiteX9" fmla="*/ 17068800 w 17068800"/>
                <a:gd name="connsiteY9" fmla="*/ 1797461 h 1797461"/>
                <a:gd name="connsiteX10" fmla="*/ 0 w 17068800"/>
                <a:gd name="connsiteY10" fmla="*/ 1797461 h 1797461"/>
                <a:gd name="connsiteX11" fmla="*/ 0 w 17068800"/>
                <a:gd name="connsiteY11" fmla="*/ 629525 h 179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68800" h="1797461">
                  <a:moveTo>
                    <a:pt x="17068800" y="1167936"/>
                  </a:moveTo>
                  <a:lnTo>
                    <a:pt x="8759083" y="1167936"/>
                  </a:lnTo>
                  <a:lnTo>
                    <a:pt x="8759083" y="1348096"/>
                  </a:lnTo>
                  <a:lnTo>
                    <a:pt x="8983765" y="1348096"/>
                  </a:lnTo>
                  <a:lnTo>
                    <a:pt x="8534400" y="1797460"/>
                  </a:lnTo>
                  <a:lnTo>
                    <a:pt x="8085035" y="1348096"/>
                  </a:lnTo>
                  <a:lnTo>
                    <a:pt x="8309717" y="1348096"/>
                  </a:lnTo>
                  <a:lnTo>
                    <a:pt x="8309717" y="1167936"/>
                  </a:lnTo>
                  <a:lnTo>
                    <a:pt x="0" y="1167936"/>
                  </a:lnTo>
                  <a:lnTo>
                    <a:pt x="0" y="1"/>
                  </a:lnTo>
                  <a:lnTo>
                    <a:pt x="17068800" y="1"/>
                  </a:lnTo>
                  <a:lnTo>
                    <a:pt x="17068800" y="1167936"/>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42239" tIns="142241" rIns="142240" bIns="771766" numCol="1" spcCol="1270" anchor="ctr" anchorCtr="0">
              <a:noAutofit/>
            </a:bodyPr>
            <a:lstStyle/>
            <a:p>
              <a:pPr marL="0" lvl="0" indent="0" algn="ctr" defTabSz="889000">
                <a:lnSpc>
                  <a:spcPct val="90000"/>
                </a:lnSpc>
                <a:spcBef>
                  <a:spcPct val="0"/>
                </a:spcBef>
                <a:spcAft>
                  <a:spcPct val="35000"/>
                </a:spcAft>
                <a:buNone/>
              </a:pPr>
              <a:r>
                <a:rPr lang="ru-RU" sz="2400" kern="1200"/>
                <a:t>Для осуществления этих отношений устанавливается порядок и правила поведения людей и коллективов предприятий, организаций. Эти правила поведения называются правовыми нормами.</a:t>
              </a:r>
            </a:p>
          </p:txBody>
        </p:sp>
        <p:sp>
          <p:nvSpPr>
            <p:cNvPr id="15" name="Полилиния: фигура 14">
              <a:extLst>
                <a:ext uri="{FF2B5EF4-FFF2-40B4-BE49-F238E27FC236}">
                  <a16:creationId xmlns:a16="http://schemas.microsoft.com/office/drawing/2014/main" id="{8C658007-EA19-494F-896B-F0EA59D2C92C}"/>
                </a:ext>
              </a:extLst>
            </p:cNvPr>
            <p:cNvSpPr/>
            <p:nvPr/>
          </p:nvSpPr>
          <p:spPr>
            <a:xfrm rot="21600000">
              <a:off x="457200" y="2366592"/>
              <a:ext cx="17068800" cy="1797463"/>
            </a:xfrm>
            <a:custGeom>
              <a:avLst/>
              <a:gdLst>
                <a:gd name="connsiteX0" fmla="*/ 0 w 17068800"/>
                <a:gd name="connsiteY0" fmla="*/ 629525 h 1797461"/>
                <a:gd name="connsiteX1" fmla="*/ 8309717 w 17068800"/>
                <a:gd name="connsiteY1" fmla="*/ 629525 h 1797461"/>
                <a:gd name="connsiteX2" fmla="*/ 8309717 w 17068800"/>
                <a:gd name="connsiteY2" fmla="*/ 449365 h 1797461"/>
                <a:gd name="connsiteX3" fmla="*/ 8085035 w 17068800"/>
                <a:gd name="connsiteY3" fmla="*/ 449365 h 1797461"/>
                <a:gd name="connsiteX4" fmla="*/ 8534400 w 17068800"/>
                <a:gd name="connsiteY4" fmla="*/ 0 h 1797461"/>
                <a:gd name="connsiteX5" fmla="*/ 8983765 w 17068800"/>
                <a:gd name="connsiteY5" fmla="*/ 449365 h 1797461"/>
                <a:gd name="connsiteX6" fmla="*/ 8759083 w 17068800"/>
                <a:gd name="connsiteY6" fmla="*/ 449365 h 1797461"/>
                <a:gd name="connsiteX7" fmla="*/ 8759083 w 17068800"/>
                <a:gd name="connsiteY7" fmla="*/ 629525 h 1797461"/>
                <a:gd name="connsiteX8" fmla="*/ 17068800 w 17068800"/>
                <a:gd name="connsiteY8" fmla="*/ 629525 h 1797461"/>
                <a:gd name="connsiteX9" fmla="*/ 17068800 w 17068800"/>
                <a:gd name="connsiteY9" fmla="*/ 1797461 h 1797461"/>
                <a:gd name="connsiteX10" fmla="*/ 0 w 17068800"/>
                <a:gd name="connsiteY10" fmla="*/ 1797461 h 1797461"/>
                <a:gd name="connsiteX11" fmla="*/ 0 w 17068800"/>
                <a:gd name="connsiteY11" fmla="*/ 629525 h 179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68800" h="1797461">
                  <a:moveTo>
                    <a:pt x="17068800" y="1167936"/>
                  </a:moveTo>
                  <a:lnTo>
                    <a:pt x="8759083" y="1167936"/>
                  </a:lnTo>
                  <a:lnTo>
                    <a:pt x="8759083" y="1348096"/>
                  </a:lnTo>
                  <a:lnTo>
                    <a:pt x="8983765" y="1348096"/>
                  </a:lnTo>
                  <a:lnTo>
                    <a:pt x="8534400" y="1797460"/>
                  </a:lnTo>
                  <a:lnTo>
                    <a:pt x="8085035" y="1348096"/>
                  </a:lnTo>
                  <a:lnTo>
                    <a:pt x="8309717" y="1348096"/>
                  </a:lnTo>
                  <a:lnTo>
                    <a:pt x="8309717" y="1167936"/>
                  </a:lnTo>
                  <a:lnTo>
                    <a:pt x="0" y="1167936"/>
                  </a:lnTo>
                  <a:lnTo>
                    <a:pt x="0" y="1"/>
                  </a:lnTo>
                  <a:lnTo>
                    <a:pt x="17068800" y="1"/>
                  </a:lnTo>
                  <a:lnTo>
                    <a:pt x="17068800" y="1167936"/>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42239" tIns="142241" rIns="142240" bIns="771766" numCol="1" spcCol="1270" anchor="ctr" anchorCtr="0">
              <a:noAutofit/>
            </a:bodyPr>
            <a:lstStyle/>
            <a:p>
              <a:pPr marL="0" lvl="0" indent="0" algn="ctr" defTabSz="889000">
                <a:lnSpc>
                  <a:spcPct val="90000"/>
                </a:lnSpc>
                <a:spcBef>
                  <a:spcPct val="0"/>
                </a:spcBef>
                <a:spcAft>
                  <a:spcPct val="35000"/>
                </a:spcAft>
                <a:buNone/>
              </a:pPr>
              <a:r>
                <a:rPr lang="ru-RU" sz="2400" kern="1200"/>
                <a:t>В процессе производства транспортных услуг люди и предприятия вступают в определенные отношения друг с другом. </a:t>
              </a: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AD59539-4A8F-4832-874C-82214A812679}"/>
              </a:ext>
            </a:extLst>
          </p:cNvPr>
          <p:cNvSpPr/>
          <p:nvPr/>
        </p:nvSpPr>
        <p:spPr>
          <a:xfrm>
            <a:off x="9448800" y="-16201"/>
            <a:ext cx="8839200" cy="10303201"/>
          </a:xfrm>
          <a:prstGeom prst="rect">
            <a:avLst/>
          </a:prstGeom>
          <a:blipFill>
            <a:blip r:embed="rId2"/>
            <a:stretch>
              <a:fillRect l="-50000"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extBox 12">
            <a:extLst>
              <a:ext uri="{FF2B5EF4-FFF2-40B4-BE49-F238E27FC236}">
                <a16:creationId xmlns:a16="http://schemas.microsoft.com/office/drawing/2014/main" id="{E502A93B-1BB7-4F1B-B9CD-84435CDCBE19}"/>
              </a:ext>
            </a:extLst>
          </p:cNvPr>
          <p:cNvSpPr txBox="1"/>
          <p:nvPr/>
        </p:nvSpPr>
        <p:spPr>
          <a:xfrm>
            <a:off x="1295400" y="1547264"/>
            <a:ext cx="10511978" cy="738664"/>
          </a:xfrm>
          <a:prstGeom prst="rect">
            <a:avLst/>
          </a:prstGeom>
        </p:spPr>
        <p:txBody>
          <a:bodyPr lIns="0" tIns="0" rIns="0" bIns="0" rtlCol="0" anchor="t">
            <a:spAutoFit/>
          </a:bodyPr>
          <a:lstStyle/>
          <a:p>
            <a:r>
              <a:rPr lang="ru-RU" sz="4800" b="1" dirty="0">
                <a:latin typeface="Arial" panose="020B0604020202020204" pitchFamily="34" charset="0"/>
              </a:rPr>
              <a:t>КОНСТИТУЦИЯ РФ</a:t>
            </a:r>
            <a:endParaRPr lang="en-US" sz="4800" b="1" dirty="0">
              <a:solidFill>
                <a:srgbClr val="000000"/>
              </a:solidFill>
              <a:latin typeface="Arial" panose="020B0604020202020204" pitchFamily="34" charset="0"/>
            </a:endParaRPr>
          </a:p>
        </p:txBody>
      </p:sp>
      <p:pic>
        <p:nvPicPr>
          <p:cNvPr id="19" name="Рисунок 18">
            <a:extLst>
              <a:ext uri="{FF2B5EF4-FFF2-40B4-BE49-F238E27FC236}">
                <a16:creationId xmlns:a16="http://schemas.microsoft.com/office/drawing/2014/main" id="{A439A4AB-760E-42F6-8A27-E6FC7300C5E2}"/>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20" name="Freeform 3">
            <a:extLst>
              <a:ext uri="{FF2B5EF4-FFF2-40B4-BE49-F238E27FC236}">
                <a16:creationId xmlns:a16="http://schemas.microsoft.com/office/drawing/2014/main" id="{C8E50A5D-E281-40E2-B43B-6EB6AFE9A37B}"/>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1" name="Freeform 6">
            <a:extLst>
              <a:ext uri="{FF2B5EF4-FFF2-40B4-BE49-F238E27FC236}">
                <a16:creationId xmlns:a16="http://schemas.microsoft.com/office/drawing/2014/main" id="{4D92BCFA-6ED4-4455-977E-BC905DFCF5B4}"/>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2" name="Freeform 9">
            <a:extLst>
              <a:ext uri="{FF2B5EF4-FFF2-40B4-BE49-F238E27FC236}">
                <a16:creationId xmlns:a16="http://schemas.microsoft.com/office/drawing/2014/main" id="{8CA9A4AB-1E0C-4142-88AA-4229B1055B0A}"/>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3" name="AutoShape 9">
            <a:extLst>
              <a:ext uri="{FF2B5EF4-FFF2-40B4-BE49-F238E27FC236}">
                <a16:creationId xmlns:a16="http://schemas.microsoft.com/office/drawing/2014/main" id="{68CB10FD-4772-434A-A42D-231A5B5D1CAF}"/>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4" name="AutoShape 10">
            <a:extLst>
              <a:ext uri="{FF2B5EF4-FFF2-40B4-BE49-F238E27FC236}">
                <a16:creationId xmlns:a16="http://schemas.microsoft.com/office/drawing/2014/main" id="{CF953B0D-C021-470C-B762-0F8CC67D8A39}"/>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1" name="TextBox 10">
            <a:extLst>
              <a:ext uri="{FF2B5EF4-FFF2-40B4-BE49-F238E27FC236}">
                <a16:creationId xmlns:a16="http://schemas.microsoft.com/office/drawing/2014/main" id="{F5F88688-5DDB-4826-B3B2-C091C170CDCA}"/>
              </a:ext>
            </a:extLst>
          </p:cNvPr>
          <p:cNvSpPr txBox="1"/>
          <p:nvPr/>
        </p:nvSpPr>
        <p:spPr>
          <a:xfrm>
            <a:off x="1295400" y="2868770"/>
            <a:ext cx="6858000" cy="6370975"/>
          </a:xfrm>
          <a:prstGeom prst="rect">
            <a:avLst/>
          </a:prstGeom>
          <a:noFill/>
        </p:spPr>
        <p:txBody>
          <a:bodyPr wrap="square">
            <a:spAutoFit/>
          </a:bodyPr>
          <a:lstStyle/>
          <a:p>
            <a:r>
              <a:rPr lang="ru-RU" sz="2400" dirty="0"/>
              <a:t>Определяющее положение по отношению ко всем другим законам занимает Конституция Российской Федерации - Основной Закон нашего государства. </a:t>
            </a:r>
          </a:p>
          <a:p>
            <a:endParaRPr lang="ru-RU" sz="2400" dirty="0"/>
          </a:p>
          <a:p>
            <a:r>
              <a:rPr lang="ru-RU" sz="2400" dirty="0"/>
              <a:t>Конституция Российской Федерации является источником транспортного права, выступая в качестве юридической базы его развития. В то же время Конституция Российской Федерации содержит нормы, имеющие непосредственное отношение к транспорту.</a:t>
            </a:r>
          </a:p>
          <a:p>
            <a:endParaRPr lang="ru-RU" sz="2400" dirty="0"/>
          </a:p>
          <a:p>
            <a:r>
              <a:rPr lang="ru-RU" sz="2400" dirty="0"/>
              <a:t>Конституция Российской Федерации (ст. 71) относит управление федеральным транспортом, путями сообщения к ведению Российской Федерации. Это положение является основополагающим при правовом регулировании деятельности транспорта.</a:t>
            </a:r>
          </a:p>
        </p:txBody>
      </p:sp>
    </p:spTree>
    <p:extLst>
      <p:ext uri="{BB962C8B-B14F-4D97-AF65-F5344CB8AC3E}">
        <p14:creationId xmlns:p14="http://schemas.microsoft.com/office/powerpoint/2010/main" val="118678386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16F399-E312-4E68-8841-38DE648CBE57}"/>
              </a:ext>
            </a:extLst>
          </p:cNvPr>
          <p:cNvSpPr txBox="1"/>
          <p:nvPr/>
        </p:nvSpPr>
        <p:spPr>
          <a:xfrm>
            <a:off x="1219200" y="1524220"/>
            <a:ext cx="15697200" cy="738664"/>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ГРАЖДАНСКИЙ КОДЕКС РФ</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grpSp>
        <p:nvGrpSpPr>
          <p:cNvPr id="3" name="Группа 2">
            <a:extLst>
              <a:ext uri="{FF2B5EF4-FFF2-40B4-BE49-F238E27FC236}">
                <a16:creationId xmlns:a16="http://schemas.microsoft.com/office/drawing/2014/main" id="{32C9F4D6-18FE-4E5D-9970-83A51202936D}"/>
              </a:ext>
            </a:extLst>
          </p:cNvPr>
          <p:cNvGrpSpPr/>
          <p:nvPr/>
        </p:nvGrpSpPr>
        <p:grpSpPr>
          <a:xfrm>
            <a:off x="879529" y="3771900"/>
            <a:ext cx="16528942" cy="4132235"/>
            <a:chOff x="917628" y="3517173"/>
            <a:chExt cx="16528942" cy="4132235"/>
          </a:xfrm>
        </p:grpSpPr>
        <p:sp>
          <p:nvSpPr>
            <p:cNvPr id="4" name="Полилиния: фигура 3">
              <a:extLst>
                <a:ext uri="{FF2B5EF4-FFF2-40B4-BE49-F238E27FC236}">
                  <a16:creationId xmlns:a16="http://schemas.microsoft.com/office/drawing/2014/main" id="{96B5F978-12EA-4D08-B4D4-B806E125D396}"/>
                </a:ext>
              </a:extLst>
            </p:cNvPr>
            <p:cNvSpPr/>
            <p:nvPr/>
          </p:nvSpPr>
          <p:spPr>
            <a:xfrm>
              <a:off x="917628" y="3517173"/>
              <a:ext cx="6887059" cy="4132235"/>
            </a:xfrm>
            <a:custGeom>
              <a:avLst/>
              <a:gdLst>
                <a:gd name="connsiteX0" fmla="*/ 0 w 6887059"/>
                <a:gd name="connsiteY0" fmla="*/ 413224 h 4132235"/>
                <a:gd name="connsiteX1" fmla="*/ 413224 w 6887059"/>
                <a:gd name="connsiteY1" fmla="*/ 0 h 4132235"/>
                <a:gd name="connsiteX2" fmla="*/ 6473836 w 6887059"/>
                <a:gd name="connsiteY2" fmla="*/ 0 h 4132235"/>
                <a:gd name="connsiteX3" fmla="*/ 6887060 w 6887059"/>
                <a:gd name="connsiteY3" fmla="*/ 413224 h 4132235"/>
                <a:gd name="connsiteX4" fmla="*/ 6887059 w 6887059"/>
                <a:gd name="connsiteY4" fmla="*/ 3719012 h 4132235"/>
                <a:gd name="connsiteX5" fmla="*/ 6473835 w 6887059"/>
                <a:gd name="connsiteY5" fmla="*/ 4132236 h 4132235"/>
                <a:gd name="connsiteX6" fmla="*/ 413224 w 6887059"/>
                <a:gd name="connsiteY6" fmla="*/ 4132235 h 4132235"/>
                <a:gd name="connsiteX7" fmla="*/ 0 w 6887059"/>
                <a:gd name="connsiteY7" fmla="*/ 3719011 h 4132235"/>
                <a:gd name="connsiteX8" fmla="*/ 0 w 6887059"/>
                <a:gd name="connsiteY8" fmla="*/ 413224 h 413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059" h="4132235">
                  <a:moveTo>
                    <a:pt x="0" y="413224"/>
                  </a:moveTo>
                  <a:cubicBezTo>
                    <a:pt x="0" y="185007"/>
                    <a:pt x="185007" y="0"/>
                    <a:pt x="413224" y="0"/>
                  </a:cubicBezTo>
                  <a:lnTo>
                    <a:pt x="6473836" y="0"/>
                  </a:lnTo>
                  <a:cubicBezTo>
                    <a:pt x="6702053" y="0"/>
                    <a:pt x="6887060" y="185007"/>
                    <a:pt x="6887060" y="413224"/>
                  </a:cubicBezTo>
                  <a:cubicBezTo>
                    <a:pt x="6887060" y="1515153"/>
                    <a:pt x="6887059" y="2617083"/>
                    <a:pt x="6887059" y="3719012"/>
                  </a:cubicBezTo>
                  <a:cubicBezTo>
                    <a:pt x="6887059" y="3947229"/>
                    <a:pt x="6702052" y="4132236"/>
                    <a:pt x="6473835" y="4132236"/>
                  </a:cubicBezTo>
                  <a:lnTo>
                    <a:pt x="413224" y="4132235"/>
                  </a:lnTo>
                  <a:cubicBezTo>
                    <a:pt x="185007" y="4132235"/>
                    <a:pt x="0" y="3947228"/>
                    <a:pt x="0" y="3719011"/>
                  </a:cubicBezTo>
                  <a:lnTo>
                    <a:pt x="0" y="41322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20089" tIns="220089" rIns="220089" bIns="220089" numCol="1" spcCol="1270" anchor="ctr" anchorCtr="0">
              <a:noAutofit/>
            </a:bodyPr>
            <a:lstStyle/>
            <a:p>
              <a:pPr marL="0" lvl="0" indent="0" algn="ctr" defTabSz="1155700">
                <a:lnSpc>
                  <a:spcPct val="90000"/>
                </a:lnSpc>
                <a:spcBef>
                  <a:spcPct val="0"/>
                </a:spcBef>
                <a:spcAft>
                  <a:spcPct val="35000"/>
                </a:spcAft>
                <a:buNone/>
              </a:pPr>
              <a:r>
                <a:rPr lang="ru-RU" sz="2600" kern="1200"/>
                <a:t>Несомненно, важный источник регулирования договора перевозки - это ГК РФ, который сконцентрировал в отдельной главе (гл. 40) нормы, регулирующие основные положения по перевозкам: о договоре перевозки грузов и пассажиров, перевозке транспортом общего пользования.</a:t>
              </a:r>
            </a:p>
          </p:txBody>
        </p:sp>
        <p:sp>
          <p:nvSpPr>
            <p:cNvPr id="5" name="Полилиния: фигура 4">
              <a:extLst>
                <a:ext uri="{FF2B5EF4-FFF2-40B4-BE49-F238E27FC236}">
                  <a16:creationId xmlns:a16="http://schemas.microsoft.com/office/drawing/2014/main" id="{55706EAE-50DF-44A9-8F7C-7844950D0C5A}"/>
                </a:ext>
              </a:extLst>
            </p:cNvPr>
            <p:cNvSpPr/>
            <p:nvPr/>
          </p:nvSpPr>
          <p:spPr>
            <a:xfrm>
              <a:off x="8493393" y="4729295"/>
              <a:ext cx="1460056" cy="1707990"/>
            </a:xfrm>
            <a:custGeom>
              <a:avLst/>
              <a:gdLst>
                <a:gd name="connsiteX0" fmla="*/ 0 w 1460056"/>
                <a:gd name="connsiteY0" fmla="*/ 341598 h 1707990"/>
                <a:gd name="connsiteX1" fmla="*/ 730028 w 1460056"/>
                <a:gd name="connsiteY1" fmla="*/ 341598 h 1707990"/>
                <a:gd name="connsiteX2" fmla="*/ 730028 w 1460056"/>
                <a:gd name="connsiteY2" fmla="*/ 0 h 1707990"/>
                <a:gd name="connsiteX3" fmla="*/ 1460056 w 1460056"/>
                <a:gd name="connsiteY3" fmla="*/ 853995 h 1707990"/>
                <a:gd name="connsiteX4" fmla="*/ 730028 w 1460056"/>
                <a:gd name="connsiteY4" fmla="*/ 1707990 h 1707990"/>
                <a:gd name="connsiteX5" fmla="*/ 730028 w 1460056"/>
                <a:gd name="connsiteY5" fmla="*/ 1366392 h 1707990"/>
                <a:gd name="connsiteX6" fmla="*/ 0 w 1460056"/>
                <a:gd name="connsiteY6" fmla="*/ 1366392 h 1707990"/>
                <a:gd name="connsiteX7" fmla="*/ 0 w 1460056"/>
                <a:gd name="connsiteY7" fmla="*/ 341598 h 170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0056" h="1707990">
                  <a:moveTo>
                    <a:pt x="0" y="341598"/>
                  </a:moveTo>
                  <a:lnTo>
                    <a:pt x="730028" y="341598"/>
                  </a:lnTo>
                  <a:lnTo>
                    <a:pt x="730028" y="0"/>
                  </a:lnTo>
                  <a:lnTo>
                    <a:pt x="1460056" y="853995"/>
                  </a:lnTo>
                  <a:lnTo>
                    <a:pt x="730028" y="1707990"/>
                  </a:lnTo>
                  <a:lnTo>
                    <a:pt x="730028" y="1366392"/>
                  </a:lnTo>
                  <a:lnTo>
                    <a:pt x="0" y="1366392"/>
                  </a:lnTo>
                  <a:lnTo>
                    <a:pt x="0" y="341598"/>
                  </a:lnTo>
                  <a:close/>
                </a:path>
              </a:pathLst>
            </a:custGeom>
            <a:solidFill>
              <a:srgbClr val="3AA2E9"/>
            </a:solidFill>
            <a:ln>
              <a:solidFill>
                <a:srgbClr val="3AA2E9"/>
              </a:solidFill>
            </a:ln>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341598" rIns="438017" bIns="341598" numCol="1" spcCol="1270" anchor="ctr" anchorCtr="0">
              <a:noAutofit/>
            </a:bodyPr>
            <a:lstStyle/>
            <a:p>
              <a:pPr marL="0" lvl="0" indent="0" algn="ctr" defTabSz="933450">
                <a:lnSpc>
                  <a:spcPct val="90000"/>
                </a:lnSpc>
                <a:spcBef>
                  <a:spcPct val="0"/>
                </a:spcBef>
                <a:spcAft>
                  <a:spcPct val="35000"/>
                </a:spcAft>
                <a:buNone/>
              </a:pPr>
              <a:endParaRPr lang="ru-RU" sz="2100" kern="1200"/>
            </a:p>
          </p:txBody>
        </p:sp>
        <p:sp>
          <p:nvSpPr>
            <p:cNvPr id="6" name="Полилиния: фигура 5">
              <a:extLst>
                <a:ext uri="{FF2B5EF4-FFF2-40B4-BE49-F238E27FC236}">
                  <a16:creationId xmlns:a16="http://schemas.microsoft.com/office/drawing/2014/main" id="{521E7420-DD8E-4F12-90DF-FF6A1AC7DAFC}"/>
                </a:ext>
              </a:extLst>
            </p:cNvPr>
            <p:cNvSpPr/>
            <p:nvPr/>
          </p:nvSpPr>
          <p:spPr>
            <a:xfrm>
              <a:off x="10559511" y="3517173"/>
              <a:ext cx="6887059" cy="4132235"/>
            </a:xfrm>
            <a:custGeom>
              <a:avLst/>
              <a:gdLst>
                <a:gd name="connsiteX0" fmla="*/ 0 w 6887059"/>
                <a:gd name="connsiteY0" fmla="*/ 413224 h 4132235"/>
                <a:gd name="connsiteX1" fmla="*/ 413224 w 6887059"/>
                <a:gd name="connsiteY1" fmla="*/ 0 h 4132235"/>
                <a:gd name="connsiteX2" fmla="*/ 6473836 w 6887059"/>
                <a:gd name="connsiteY2" fmla="*/ 0 h 4132235"/>
                <a:gd name="connsiteX3" fmla="*/ 6887060 w 6887059"/>
                <a:gd name="connsiteY3" fmla="*/ 413224 h 4132235"/>
                <a:gd name="connsiteX4" fmla="*/ 6887059 w 6887059"/>
                <a:gd name="connsiteY4" fmla="*/ 3719012 h 4132235"/>
                <a:gd name="connsiteX5" fmla="*/ 6473835 w 6887059"/>
                <a:gd name="connsiteY5" fmla="*/ 4132236 h 4132235"/>
                <a:gd name="connsiteX6" fmla="*/ 413224 w 6887059"/>
                <a:gd name="connsiteY6" fmla="*/ 4132235 h 4132235"/>
                <a:gd name="connsiteX7" fmla="*/ 0 w 6887059"/>
                <a:gd name="connsiteY7" fmla="*/ 3719011 h 4132235"/>
                <a:gd name="connsiteX8" fmla="*/ 0 w 6887059"/>
                <a:gd name="connsiteY8" fmla="*/ 413224 h 413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059" h="4132235">
                  <a:moveTo>
                    <a:pt x="0" y="413224"/>
                  </a:moveTo>
                  <a:cubicBezTo>
                    <a:pt x="0" y="185007"/>
                    <a:pt x="185007" y="0"/>
                    <a:pt x="413224" y="0"/>
                  </a:cubicBezTo>
                  <a:lnTo>
                    <a:pt x="6473836" y="0"/>
                  </a:lnTo>
                  <a:cubicBezTo>
                    <a:pt x="6702053" y="0"/>
                    <a:pt x="6887060" y="185007"/>
                    <a:pt x="6887060" y="413224"/>
                  </a:cubicBezTo>
                  <a:cubicBezTo>
                    <a:pt x="6887060" y="1515153"/>
                    <a:pt x="6887059" y="2617083"/>
                    <a:pt x="6887059" y="3719012"/>
                  </a:cubicBezTo>
                  <a:cubicBezTo>
                    <a:pt x="6887059" y="3947229"/>
                    <a:pt x="6702052" y="4132236"/>
                    <a:pt x="6473835" y="4132236"/>
                  </a:cubicBezTo>
                  <a:lnTo>
                    <a:pt x="413224" y="4132235"/>
                  </a:lnTo>
                  <a:cubicBezTo>
                    <a:pt x="185007" y="4132235"/>
                    <a:pt x="0" y="3947228"/>
                    <a:pt x="0" y="3719011"/>
                  </a:cubicBezTo>
                  <a:lnTo>
                    <a:pt x="0" y="413224"/>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20089" tIns="220089" rIns="220089" bIns="220089" numCol="1" spcCol="1270" anchor="ctr" anchorCtr="0">
              <a:noAutofit/>
            </a:bodyPr>
            <a:lstStyle/>
            <a:p>
              <a:pPr marL="0" lvl="0" indent="0" algn="ctr" defTabSz="1155700">
                <a:lnSpc>
                  <a:spcPct val="90000"/>
                </a:lnSpc>
                <a:spcBef>
                  <a:spcPct val="0"/>
                </a:spcBef>
                <a:spcAft>
                  <a:spcPct val="35000"/>
                </a:spcAft>
                <a:buNone/>
              </a:pPr>
              <a:r>
                <a:rPr lang="ru-RU" sz="2600" kern="1200"/>
                <a:t>В соответствии с ГК РФ все транспортные уставы и кодексы принимаются на уровне федерального закона; в ГК РФ впервые включена специальная статья об ответственности перевозчика применительно ко всем видам общественного транспорта; изменен претензионно-исковой порядок урегулирования споров, возникающих из перевозки грузов».</a:t>
              </a:r>
            </a:p>
          </p:txBody>
        </p:sp>
      </p:grpSp>
    </p:spTree>
    <p:extLst>
      <p:ext uri="{BB962C8B-B14F-4D97-AF65-F5344CB8AC3E}">
        <p14:creationId xmlns:p14="http://schemas.microsoft.com/office/powerpoint/2010/main" val="3622942811"/>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825302"/>
          </a:xfrm>
          <a:custGeom>
            <a:avLst/>
            <a:gdLst/>
            <a:ahLst/>
            <a:cxnLst/>
            <a:rect l="l" t="t" r="r" b="b"/>
            <a:pathLst>
              <a:path w="4816592" h="480738">
                <a:moveTo>
                  <a:pt x="0" y="0"/>
                </a:moveTo>
                <a:lnTo>
                  <a:pt x="4816592" y="0"/>
                </a:lnTo>
                <a:lnTo>
                  <a:pt x="4816592" y="480738"/>
                </a:lnTo>
                <a:lnTo>
                  <a:pt x="0" y="480738"/>
                </a:lnTo>
                <a:close/>
              </a:path>
            </a:pathLst>
          </a:custGeom>
          <a:solidFill>
            <a:srgbClr val="3AA2E9"/>
          </a:solidFill>
        </p:spPr>
      </p:sp>
      <p:pic>
        <p:nvPicPr>
          <p:cNvPr id="5" name="Picture 5"/>
          <p:cNvPicPr>
            <a:picLocks noChangeAspect="1"/>
          </p:cNvPicPr>
          <p:nvPr/>
        </p:nvPicPr>
        <p:blipFill>
          <a:blip r:embed="rId2">
            <a:alphaModFix amt="20999"/>
          </a:blip>
          <a:srcRect t="37961" b="48114"/>
          <a:stretch>
            <a:fillRect/>
          </a:stretch>
        </p:blipFill>
        <p:spPr>
          <a:xfrm>
            <a:off x="0" y="1"/>
            <a:ext cx="18288000" cy="1825302"/>
          </a:xfrm>
          <a:prstGeom prst="rect">
            <a:avLst/>
          </a:prstGeom>
        </p:spPr>
      </p:pic>
      <p:grpSp>
        <p:nvGrpSpPr>
          <p:cNvPr id="6" name="Group 6"/>
          <p:cNvGrpSpPr/>
          <p:nvPr/>
        </p:nvGrpSpPr>
        <p:grpSpPr>
          <a:xfrm>
            <a:off x="0" y="9993031"/>
            <a:ext cx="18288000" cy="914400"/>
            <a:chOff x="0" y="0"/>
            <a:chExt cx="24384000" cy="1219200"/>
          </a:xfrm>
        </p:grpSpPr>
        <p:grpSp>
          <p:nvGrpSpPr>
            <p:cNvPr id="7" name="Group 7"/>
            <p:cNvGrpSpPr>
              <a:grpSpLocks noChangeAspect="1"/>
            </p:cNvGrpSpPr>
            <p:nvPr/>
          </p:nvGrpSpPr>
          <p:grpSpPr>
            <a:xfrm>
              <a:off x="0" y="0"/>
              <a:ext cx="24384000" cy="1219200"/>
              <a:chOff x="0" y="0"/>
              <a:chExt cx="1270000" cy="63500"/>
            </a:xfrm>
          </p:grpSpPr>
          <p:sp>
            <p:nvSpPr>
              <p:cNvPr id="8" name="Freeform 8"/>
              <p:cNvSpPr/>
              <p:nvPr/>
            </p:nvSpPr>
            <p:spPr>
              <a:xfrm>
                <a:off x="0" y="0"/>
                <a:ext cx="1270000" cy="63500"/>
              </a:xfrm>
              <a:custGeom>
                <a:avLst/>
                <a:gdLst/>
                <a:ahLst/>
                <a:cxnLst/>
                <a:rect l="l" t="t" r="r" b="b"/>
                <a:pathLst>
                  <a:path w="1270000" h="63500">
                    <a:moveTo>
                      <a:pt x="0" y="0"/>
                    </a:moveTo>
                    <a:lnTo>
                      <a:pt x="1270000" y="0"/>
                    </a:lnTo>
                    <a:lnTo>
                      <a:pt x="1270000" y="63500"/>
                    </a:lnTo>
                    <a:lnTo>
                      <a:pt x="0" y="63500"/>
                    </a:lnTo>
                    <a:lnTo>
                      <a:pt x="0" y="0"/>
                    </a:lnTo>
                    <a:close/>
                  </a:path>
                </a:pathLst>
              </a:custGeom>
              <a:solidFill>
                <a:srgbClr val="9C9796"/>
              </a:solidFill>
            </p:spPr>
          </p:sp>
          <p:sp>
            <p:nvSpPr>
              <p:cNvPr id="9" name="Freeform 9"/>
              <p:cNvSpPr/>
              <p:nvPr/>
            </p:nvSpPr>
            <p:spPr>
              <a:xfrm>
                <a:off x="0" y="0"/>
                <a:ext cx="850900" cy="63500"/>
              </a:xfrm>
              <a:custGeom>
                <a:avLst/>
                <a:gdLst/>
                <a:ahLst/>
                <a:cxnLst/>
                <a:rect l="l" t="t" r="r" b="b"/>
                <a:pathLst>
                  <a:path w="850900" h="63500">
                    <a:moveTo>
                      <a:pt x="0" y="0"/>
                    </a:moveTo>
                    <a:lnTo>
                      <a:pt x="850900" y="0"/>
                    </a:lnTo>
                    <a:lnTo>
                      <a:pt x="850900" y="63500"/>
                    </a:lnTo>
                    <a:lnTo>
                      <a:pt x="0" y="63500"/>
                    </a:lnTo>
                    <a:lnTo>
                      <a:pt x="0" y="0"/>
                    </a:lnTo>
                    <a:close/>
                  </a:path>
                </a:pathLst>
              </a:custGeom>
              <a:solidFill>
                <a:srgbClr val="EF5F47"/>
              </a:solidFill>
            </p:spPr>
          </p:sp>
        </p:grpSp>
      </p:grpSp>
      <p:sp>
        <p:nvSpPr>
          <p:cNvPr id="10" name="TextBox 12">
            <a:extLst>
              <a:ext uri="{FF2B5EF4-FFF2-40B4-BE49-F238E27FC236}">
                <a16:creationId xmlns:a16="http://schemas.microsoft.com/office/drawing/2014/main" id="{85B74319-2B29-446F-ABE9-ED7A3FE8CB68}"/>
              </a:ext>
            </a:extLst>
          </p:cNvPr>
          <p:cNvSpPr txBox="1"/>
          <p:nvPr/>
        </p:nvSpPr>
        <p:spPr>
          <a:xfrm>
            <a:off x="2209800" y="436993"/>
            <a:ext cx="13487400" cy="830997"/>
          </a:xfrm>
          <a:prstGeom prst="rect">
            <a:avLst/>
          </a:prstGeom>
        </p:spPr>
        <p:txBody>
          <a:bodyPr wrap="square" lIns="0" tIns="0" rIns="0" bIns="0" rtlCol="0" anchor="t">
            <a:spAutoFit/>
          </a:bodyPr>
          <a:lstStyle/>
          <a:p>
            <a:pPr algn="ctr"/>
            <a:r>
              <a:rPr lang="ru-RU" sz="5400" b="1" dirty="0">
                <a:solidFill>
                  <a:schemeClr val="bg1"/>
                </a:solidFill>
                <a:latin typeface="Arial" panose="020B0604020202020204" pitchFamily="34" charset="0"/>
              </a:rPr>
              <a:t>ОСНОВНЫЕ </a:t>
            </a:r>
            <a:r>
              <a:rPr lang="ru-RU" sz="5400" b="1" dirty="0" err="1">
                <a:solidFill>
                  <a:schemeClr val="bg1"/>
                </a:solidFill>
                <a:latin typeface="Arial" panose="020B0604020202020204" pitchFamily="34" charset="0"/>
              </a:rPr>
              <a:t>НПА</a:t>
            </a:r>
            <a:endParaRPr lang="ru-RU" sz="5400" b="1" dirty="0">
              <a:solidFill>
                <a:schemeClr val="bg1"/>
              </a:solidFill>
              <a:latin typeface="Arial" panose="020B0604020202020204" pitchFamily="34" charset="0"/>
            </a:endParaRPr>
          </a:p>
        </p:txBody>
      </p:sp>
      <p:pic>
        <p:nvPicPr>
          <p:cNvPr id="19" name="Рисунок 18">
            <a:extLst>
              <a:ext uri="{FF2B5EF4-FFF2-40B4-BE49-F238E27FC236}">
                <a16:creationId xmlns:a16="http://schemas.microsoft.com/office/drawing/2014/main" id="{7E195482-12CC-472D-93BF-FF59082F95BF}"/>
              </a:ext>
            </a:extLst>
          </p:cNvPr>
          <p:cNvPicPr>
            <a:picLocks noChangeAspect="1"/>
          </p:cNvPicPr>
          <p:nvPr/>
        </p:nvPicPr>
        <p:blipFill>
          <a:blip r:embed="rId3"/>
          <a:stretch>
            <a:fillRect/>
          </a:stretch>
        </p:blipFill>
        <p:spPr>
          <a:xfrm>
            <a:off x="17145000" y="9182100"/>
            <a:ext cx="838200" cy="838200"/>
          </a:xfrm>
          <a:prstGeom prst="rect">
            <a:avLst/>
          </a:prstGeom>
        </p:spPr>
      </p:pic>
      <p:grpSp>
        <p:nvGrpSpPr>
          <p:cNvPr id="4" name="Группа 3">
            <a:extLst>
              <a:ext uri="{FF2B5EF4-FFF2-40B4-BE49-F238E27FC236}">
                <a16:creationId xmlns:a16="http://schemas.microsoft.com/office/drawing/2014/main" id="{B6E545A8-FB81-4B9D-A107-4C1FDDB8428B}"/>
              </a:ext>
            </a:extLst>
          </p:cNvPr>
          <p:cNvGrpSpPr/>
          <p:nvPr/>
        </p:nvGrpSpPr>
        <p:grpSpPr>
          <a:xfrm>
            <a:off x="685800" y="2607658"/>
            <a:ext cx="16840200" cy="6193442"/>
            <a:chOff x="4572000" y="3451055"/>
            <a:chExt cx="7086599" cy="2878931"/>
          </a:xfrm>
        </p:grpSpPr>
        <p:sp>
          <p:nvSpPr>
            <p:cNvPr id="12" name="Полилиния: фигура 11">
              <a:extLst>
                <a:ext uri="{FF2B5EF4-FFF2-40B4-BE49-F238E27FC236}">
                  <a16:creationId xmlns:a16="http://schemas.microsoft.com/office/drawing/2014/main" id="{ED3960CE-6000-4101-91A9-C24C60390601}"/>
                </a:ext>
              </a:extLst>
            </p:cNvPr>
            <p:cNvSpPr/>
            <p:nvPr/>
          </p:nvSpPr>
          <p:spPr>
            <a:xfrm>
              <a:off x="4572000" y="3451055"/>
              <a:ext cx="2214562" cy="1328737"/>
            </a:xfrm>
            <a:custGeom>
              <a:avLst/>
              <a:gdLst>
                <a:gd name="connsiteX0" fmla="*/ 0 w 2214562"/>
                <a:gd name="connsiteY0" fmla="*/ 0 h 1328737"/>
                <a:gd name="connsiteX1" fmla="*/ 2214562 w 2214562"/>
                <a:gd name="connsiteY1" fmla="*/ 0 h 1328737"/>
                <a:gd name="connsiteX2" fmla="*/ 2214562 w 2214562"/>
                <a:gd name="connsiteY2" fmla="*/ 1328737 h 1328737"/>
                <a:gd name="connsiteX3" fmla="*/ 0 w 2214562"/>
                <a:gd name="connsiteY3" fmla="*/ 1328737 h 1328737"/>
                <a:gd name="connsiteX4" fmla="*/ 0 w 2214562"/>
                <a:gd name="connsiteY4" fmla="*/ 0 h 1328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4562" h="1328737">
                  <a:moveTo>
                    <a:pt x="0" y="0"/>
                  </a:moveTo>
                  <a:lnTo>
                    <a:pt x="2214562" y="0"/>
                  </a:lnTo>
                  <a:lnTo>
                    <a:pt x="2214562" y="1328737"/>
                  </a:lnTo>
                  <a:lnTo>
                    <a:pt x="0" y="132873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2800" kern="1200"/>
                <a:t>Устав автомобильного транспорта</a:t>
              </a:r>
            </a:p>
          </p:txBody>
        </p:sp>
        <p:sp>
          <p:nvSpPr>
            <p:cNvPr id="13" name="Полилиния: фигура 12">
              <a:extLst>
                <a:ext uri="{FF2B5EF4-FFF2-40B4-BE49-F238E27FC236}">
                  <a16:creationId xmlns:a16="http://schemas.microsoft.com/office/drawing/2014/main" id="{66877B12-0C6D-4469-9A87-7D2748692015}"/>
                </a:ext>
              </a:extLst>
            </p:cNvPr>
            <p:cNvSpPr/>
            <p:nvPr/>
          </p:nvSpPr>
          <p:spPr>
            <a:xfrm>
              <a:off x="7008018" y="3451055"/>
              <a:ext cx="2214562" cy="1328737"/>
            </a:xfrm>
            <a:custGeom>
              <a:avLst/>
              <a:gdLst>
                <a:gd name="connsiteX0" fmla="*/ 0 w 2214562"/>
                <a:gd name="connsiteY0" fmla="*/ 0 h 1328737"/>
                <a:gd name="connsiteX1" fmla="*/ 2214562 w 2214562"/>
                <a:gd name="connsiteY1" fmla="*/ 0 h 1328737"/>
                <a:gd name="connsiteX2" fmla="*/ 2214562 w 2214562"/>
                <a:gd name="connsiteY2" fmla="*/ 1328737 h 1328737"/>
                <a:gd name="connsiteX3" fmla="*/ 0 w 2214562"/>
                <a:gd name="connsiteY3" fmla="*/ 1328737 h 1328737"/>
                <a:gd name="connsiteX4" fmla="*/ 0 w 2214562"/>
                <a:gd name="connsiteY4" fmla="*/ 0 h 1328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4562" h="1328737">
                  <a:moveTo>
                    <a:pt x="0" y="0"/>
                  </a:moveTo>
                  <a:lnTo>
                    <a:pt x="2214562" y="0"/>
                  </a:lnTo>
                  <a:lnTo>
                    <a:pt x="2214562" y="1328737"/>
                  </a:lnTo>
                  <a:lnTo>
                    <a:pt x="0" y="132873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2800" kern="1200"/>
                <a:t>Правила перевозки пассажиров и багажа автомобильным транспортом</a:t>
              </a:r>
            </a:p>
          </p:txBody>
        </p:sp>
        <p:sp>
          <p:nvSpPr>
            <p:cNvPr id="14" name="Полилиния: фигура 13">
              <a:extLst>
                <a:ext uri="{FF2B5EF4-FFF2-40B4-BE49-F238E27FC236}">
                  <a16:creationId xmlns:a16="http://schemas.microsoft.com/office/drawing/2014/main" id="{76D77B0C-F074-473D-9415-1C9A3754FDA3}"/>
                </a:ext>
              </a:extLst>
            </p:cNvPr>
            <p:cNvSpPr/>
            <p:nvPr/>
          </p:nvSpPr>
          <p:spPr>
            <a:xfrm>
              <a:off x="9444037" y="3451055"/>
              <a:ext cx="2214562" cy="1328737"/>
            </a:xfrm>
            <a:custGeom>
              <a:avLst/>
              <a:gdLst>
                <a:gd name="connsiteX0" fmla="*/ 0 w 2214562"/>
                <a:gd name="connsiteY0" fmla="*/ 0 h 1328737"/>
                <a:gd name="connsiteX1" fmla="*/ 2214562 w 2214562"/>
                <a:gd name="connsiteY1" fmla="*/ 0 h 1328737"/>
                <a:gd name="connsiteX2" fmla="*/ 2214562 w 2214562"/>
                <a:gd name="connsiteY2" fmla="*/ 1328737 h 1328737"/>
                <a:gd name="connsiteX3" fmla="*/ 0 w 2214562"/>
                <a:gd name="connsiteY3" fmla="*/ 1328737 h 1328737"/>
                <a:gd name="connsiteX4" fmla="*/ 0 w 2214562"/>
                <a:gd name="connsiteY4" fmla="*/ 0 h 1328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4562" h="1328737">
                  <a:moveTo>
                    <a:pt x="0" y="0"/>
                  </a:moveTo>
                  <a:lnTo>
                    <a:pt x="2214562" y="0"/>
                  </a:lnTo>
                  <a:lnTo>
                    <a:pt x="2214562" y="1328737"/>
                  </a:lnTo>
                  <a:lnTo>
                    <a:pt x="0" y="132873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2800" kern="1200"/>
                <a:t>Правила перевозок грузов автомобильным транспортом</a:t>
              </a:r>
            </a:p>
          </p:txBody>
        </p:sp>
        <p:sp>
          <p:nvSpPr>
            <p:cNvPr id="15" name="Полилиния: фигура 14">
              <a:extLst>
                <a:ext uri="{FF2B5EF4-FFF2-40B4-BE49-F238E27FC236}">
                  <a16:creationId xmlns:a16="http://schemas.microsoft.com/office/drawing/2014/main" id="{BC30FD1C-A74D-40AE-8E50-C3D5BF32EECB}"/>
                </a:ext>
              </a:extLst>
            </p:cNvPr>
            <p:cNvSpPr/>
            <p:nvPr/>
          </p:nvSpPr>
          <p:spPr>
            <a:xfrm>
              <a:off x="5790009" y="5001249"/>
              <a:ext cx="2214562" cy="1328737"/>
            </a:xfrm>
            <a:custGeom>
              <a:avLst/>
              <a:gdLst>
                <a:gd name="connsiteX0" fmla="*/ 0 w 2214562"/>
                <a:gd name="connsiteY0" fmla="*/ 0 h 1328737"/>
                <a:gd name="connsiteX1" fmla="*/ 2214562 w 2214562"/>
                <a:gd name="connsiteY1" fmla="*/ 0 h 1328737"/>
                <a:gd name="connsiteX2" fmla="*/ 2214562 w 2214562"/>
                <a:gd name="connsiteY2" fmla="*/ 1328737 h 1328737"/>
                <a:gd name="connsiteX3" fmla="*/ 0 w 2214562"/>
                <a:gd name="connsiteY3" fmla="*/ 1328737 h 1328737"/>
                <a:gd name="connsiteX4" fmla="*/ 0 w 2214562"/>
                <a:gd name="connsiteY4" fmla="*/ 0 h 1328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4562" h="1328737">
                  <a:moveTo>
                    <a:pt x="0" y="0"/>
                  </a:moveTo>
                  <a:lnTo>
                    <a:pt x="2214562" y="0"/>
                  </a:lnTo>
                  <a:lnTo>
                    <a:pt x="2214562" y="1328737"/>
                  </a:lnTo>
                  <a:lnTo>
                    <a:pt x="0" y="132873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2800" kern="1200"/>
                <a:t>Правила дорожного движения</a:t>
              </a:r>
            </a:p>
          </p:txBody>
        </p:sp>
        <p:sp>
          <p:nvSpPr>
            <p:cNvPr id="16" name="Полилиния: фигура 15">
              <a:extLst>
                <a:ext uri="{FF2B5EF4-FFF2-40B4-BE49-F238E27FC236}">
                  <a16:creationId xmlns:a16="http://schemas.microsoft.com/office/drawing/2014/main" id="{C2DC8353-D670-4CBD-BAD8-CA11C7CDF653}"/>
                </a:ext>
              </a:extLst>
            </p:cNvPr>
            <p:cNvSpPr/>
            <p:nvPr/>
          </p:nvSpPr>
          <p:spPr>
            <a:xfrm>
              <a:off x="8226028" y="5001249"/>
              <a:ext cx="2214562" cy="1328737"/>
            </a:xfrm>
            <a:custGeom>
              <a:avLst/>
              <a:gdLst>
                <a:gd name="connsiteX0" fmla="*/ 0 w 2214562"/>
                <a:gd name="connsiteY0" fmla="*/ 0 h 1328737"/>
                <a:gd name="connsiteX1" fmla="*/ 2214562 w 2214562"/>
                <a:gd name="connsiteY1" fmla="*/ 0 h 1328737"/>
                <a:gd name="connsiteX2" fmla="*/ 2214562 w 2214562"/>
                <a:gd name="connsiteY2" fmla="*/ 1328737 h 1328737"/>
                <a:gd name="connsiteX3" fmla="*/ 0 w 2214562"/>
                <a:gd name="connsiteY3" fmla="*/ 1328737 h 1328737"/>
                <a:gd name="connsiteX4" fmla="*/ 0 w 2214562"/>
                <a:gd name="connsiteY4" fmla="*/ 0 h 1328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4562" h="1328737">
                  <a:moveTo>
                    <a:pt x="0" y="0"/>
                  </a:moveTo>
                  <a:lnTo>
                    <a:pt x="2214562" y="0"/>
                  </a:lnTo>
                  <a:lnTo>
                    <a:pt x="2214562" y="1328737"/>
                  </a:lnTo>
                  <a:lnTo>
                    <a:pt x="0" y="132873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2800" kern="1200"/>
                <a:t>Положение о техническом обслуживании и ремонте подвижного состава автомобильного транспорта и др.</a:t>
              </a:r>
            </a:p>
          </p:txBody>
        </p:sp>
      </p:grpSp>
    </p:spTree>
    <p:extLst>
      <p:ext uri="{BB962C8B-B14F-4D97-AF65-F5344CB8AC3E}">
        <p14:creationId xmlns:p14="http://schemas.microsoft.com/office/powerpoint/2010/main" val="3288821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C72E0582-2AF5-4249-932F-4C9F67F5EFA4}"/>
              </a:ext>
            </a:extLst>
          </p:cNvPr>
          <p:cNvPicPr>
            <a:picLocks noChangeAspect="1"/>
          </p:cNvPicPr>
          <p:nvPr/>
        </p:nvPicPr>
        <p:blipFill>
          <a:blip r:embed="rId2"/>
          <a:stretch>
            <a:fillRect/>
          </a:stretch>
        </p:blipFill>
        <p:spPr>
          <a:xfrm>
            <a:off x="8535955" y="2425382"/>
            <a:ext cx="8877300" cy="7175818"/>
          </a:xfrm>
          <a:prstGeom prst="rect">
            <a:avLst/>
          </a:prstGeom>
        </p:spPr>
      </p:pic>
      <p:sp>
        <p:nvSpPr>
          <p:cNvPr id="13" name="TextBox 12">
            <a:extLst>
              <a:ext uri="{FF2B5EF4-FFF2-40B4-BE49-F238E27FC236}">
                <a16:creationId xmlns:a16="http://schemas.microsoft.com/office/drawing/2014/main" id="{7316F399-E312-4E68-8841-38DE648CBE57}"/>
              </a:ext>
            </a:extLst>
          </p:cNvPr>
          <p:cNvSpPr txBox="1"/>
          <p:nvPr/>
        </p:nvSpPr>
        <p:spPr>
          <a:xfrm>
            <a:off x="1219200" y="1524220"/>
            <a:ext cx="15697200" cy="738664"/>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УСТАВ АВТОМОБИЛЬНОГО ТРАНСПОРТА </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3"/>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0" name="TextBox 9">
            <a:extLst>
              <a:ext uri="{FF2B5EF4-FFF2-40B4-BE49-F238E27FC236}">
                <a16:creationId xmlns:a16="http://schemas.microsoft.com/office/drawing/2014/main" id="{4C8F0B08-402A-4248-98BB-10E84F4D933D}"/>
              </a:ext>
            </a:extLst>
          </p:cNvPr>
          <p:cNvSpPr txBox="1"/>
          <p:nvPr/>
        </p:nvSpPr>
        <p:spPr>
          <a:xfrm>
            <a:off x="1524000" y="3238671"/>
            <a:ext cx="7315200" cy="5693866"/>
          </a:xfrm>
          <a:prstGeom prst="rect">
            <a:avLst/>
          </a:prstGeom>
          <a:noFill/>
        </p:spPr>
        <p:txBody>
          <a:bodyPr wrap="square">
            <a:spAutoFit/>
          </a:bodyPr>
          <a:lstStyle/>
          <a:p>
            <a:r>
              <a:rPr lang="ru-RU" sz="2800" dirty="0"/>
              <a:t>Устав автомобильного транспорта регламентирует деятельность АТП, организаций и клиентов, пользующихся услугами автомобильного транспорта. </a:t>
            </a:r>
          </a:p>
          <a:p>
            <a:endParaRPr lang="ru-RU" sz="2800" dirty="0"/>
          </a:p>
          <a:p>
            <a:endParaRPr lang="ru-RU" sz="2800" dirty="0"/>
          </a:p>
          <a:p>
            <a:r>
              <a:rPr lang="ru-RU" sz="2800" dirty="0"/>
              <a:t>Устав регламентирует не все, а наиболее важные вопросы автомобильного транспорта. Поэтому для конкретизации отдельных моментов, вытекающих из специфики перевозок грузов, разрабатываются подставные нормативные акты: правила перевозок, инструкции, приказы и т. п.</a:t>
            </a:r>
          </a:p>
        </p:txBody>
      </p:sp>
    </p:spTree>
    <p:extLst>
      <p:ext uri="{BB962C8B-B14F-4D97-AF65-F5344CB8AC3E}">
        <p14:creationId xmlns:p14="http://schemas.microsoft.com/office/powerpoint/2010/main" val="285574583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16F399-E312-4E68-8841-38DE648CBE57}"/>
              </a:ext>
            </a:extLst>
          </p:cNvPr>
          <p:cNvSpPr txBox="1"/>
          <p:nvPr/>
        </p:nvSpPr>
        <p:spPr>
          <a:xfrm>
            <a:off x="1219200" y="1524220"/>
            <a:ext cx="15697200" cy="738664"/>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ДОГОВОР ПЕРЕВОЗКИ</a:t>
            </a:r>
            <a:endParaRPr lang="en-US" sz="4800" b="1" dirty="0">
              <a:solidFill>
                <a:srgbClr val="000000"/>
              </a:solidFill>
              <a:latin typeface="Arial" panose="020B0604020202020204" pitchFamily="34" charset="0"/>
            </a:endParaRPr>
          </a:p>
        </p:txBody>
      </p:sp>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grpSp>
        <p:nvGrpSpPr>
          <p:cNvPr id="3" name="Группа 2">
            <a:extLst>
              <a:ext uri="{FF2B5EF4-FFF2-40B4-BE49-F238E27FC236}">
                <a16:creationId xmlns:a16="http://schemas.microsoft.com/office/drawing/2014/main" id="{4B3F6D7F-83FD-4DE0-B74D-30C9402743D0}"/>
              </a:ext>
            </a:extLst>
          </p:cNvPr>
          <p:cNvGrpSpPr/>
          <p:nvPr/>
        </p:nvGrpSpPr>
        <p:grpSpPr>
          <a:xfrm>
            <a:off x="762002" y="3182559"/>
            <a:ext cx="17068798" cy="5547217"/>
            <a:chOff x="762002" y="3182559"/>
            <a:chExt cx="17068798" cy="5547217"/>
          </a:xfrm>
        </p:grpSpPr>
        <p:sp>
          <p:nvSpPr>
            <p:cNvPr id="4" name="Полилиния: фигура 3">
              <a:extLst>
                <a:ext uri="{FF2B5EF4-FFF2-40B4-BE49-F238E27FC236}">
                  <a16:creationId xmlns:a16="http://schemas.microsoft.com/office/drawing/2014/main" id="{5FC768F3-7CE4-481D-836D-9AFE9E8D4F7B}"/>
                </a:ext>
              </a:extLst>
            </p:cNvPr>
            <p:cNvSpPr/>
            <p:nvPr/>
          </p:nvSpPr>
          <p:spPr>
            <a:xfrm>
              <a:off x="762002" y="3182559"/>
              <a:ext cx="17068798" cy="1787632"/>
            </a:xfrm>
            <a:custGeom>
              <a:avLst/>
              <a:gdLst>
                <a:gd name="connsiteX0" fmla="*/ 0 w 17068798"/>
                <a:gd name="connsiteY0" fmla="*/ 297945 h 1787632"/>
                <a:gd name="connsiteX1" fmla="*/ 297945 w 17068798"/>
                <a:gd name="connsiteY1" fmla="*/ 0 h 1787632"/>
                <a:gd name="connsiteX2" fmla="*/ 16770853 w 17068798"/>
                <a:gd name="connsiteY2" fmla="*/ 0 h 1787632"/>
                <a:gd name="connsiteX3" fmla="*/ 17068798 w 17068798"/>
                <a:gd name="connsiteY3" fmla="*/ 297945 h 1787632"/>
                <a:gd name="connsiteX4" fmla="*/ 17068798 w 17068798"/>
                <a:gd name="connsiteY4" fmla="*/ 1489687 h 1787632"/>
                <a:gd name="connsiteX5" fmla="*/ 16770853 w 17068798"/>
                <a:gd name="connsiteY5" fmla="*/ 1787632 h 1787632"/>
                <a:gd name="connsiteX6" fmla="*/ 297945 w 17068798"/>
                <a:gd name="connsiteY6" fmla="*/ 1787632 h 1787632"/>
                <a:gd name="connsiteX7" fmla="*/ 0 w 17068798"/>
                <a:gd name="connsiteY7" fmla="*/ 1489687 h 1787632"/>
                <a:gd name="connsiteX8" fmla="*/ 0 w 17068798"/>
                <a:gd name="connsiteY8" fmla="*/ 297945 h 178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68798" h="1787632">
                  <a:moveTo>
                    <a:pt x="0" y="297945"/>
                  </a:moveTo>
                  <a:cubicBezTo>
                    <a:pt x="0" y="133395"/>
                    <a:pt x="133395" y="0"/>
                    <a:pt x="297945" y="0"/>
                  </a:cubicBezTo>
                  <a:lnTo>
                    <a:pt x="16770853" y="0"/>
                  </a:lnTo>
                  <a:cubicBezTo>
                    <a:pt x="16935403" y="0"/>
                    <a:pt x="17068798" y="133395"/>
                    <a:pt x="17068798" y="297945"/>
                  </a:cubicBezTo>
                  <a:lnTo>
                    <a:pt x="17068798" y="1489687"/>
                  </a:lnTo>
                  <a:cubicBezTo>
                    <a:pt x="17068798" y="1654237"/>
                    <a:pt x="16935403" y="1787632"/>
                    <a:pt x="16770853" y="1787632"/>
                  </a:cubicBezTo>
                  <a:lnTo>
                    <a:pt x="297945" y="1787632"/>
                  </a:lnTo>
                  <a:cubicBezTo>
                    <a:pt x="133395" y="1787632"/>
                    <a:pt x="0" y="1654237"/>
                    <a:pt x="0" y="1489687"/>
                  </a:cubicBezTo>
                  <a:lnTo>
                    <a:pt x="0" y="297945"/>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09185" tIns="209185" rIns="209185" bIns="209185" numCol="1" spcCol="1270" anchor="ctr" anchorCtr="0">
              <a:noAutofit/>
            </a:bodyPr>
            <a:lstStyle/>
            <a:p>
              <a:pPr marL="0" lvl="0" indent="0" algn="l" defTabSz="1422400">
                <a:lnSpc>
                  <a:spcPct val="90000"/>
                </a:lnSpc>
                <a:spcBef>
                  <a:spcPct val="0"/>
                </a:spcBef>
                <a:spcAft>
                  <a:spcPct val="35000"/>
                </a:spcAft>
                <a:buNone/>
              </a:pPr>
              <a:r>
                <a:rPr lang="ru-RU" sz="2800" kern="1200" dirty="0"/>
                <a:t>Перевозка грузов, пассажиров и багажа осуществляется на основании договора перевозки. </a:t>
              </a:r>
            </a:p>
          </p:txBody>
        </p:sp>
        <p:sp>
          <p:nvSpPr>
            <p:cNvPr id="5" name="Полилиния: фигура 4">
              <a:extLst>
                <a:ext uri="{FF2B5EF4-FFF2-40B4-BE49-F238E27FC236}">
                  <a16:creationId xmlns:a16="http://schemas.microsoft.com/office/drawing/2014/main" id="{9AF956B4-E10E-42C1-A528-321963369C3C}"/>
                </a:ext>
              </a:extLst>
            </p:cNvPr>
            <p:cNvSpPr/>
            <p:nvPr/>
          </p:nvSpPr>
          <p:spPr>
            <a:xfrm>
              <a:off x="762002" y="5062351"/>
              <a:ext cx="17068798" cy="1787632"/>
            </a:xfrm>
            <a:custGeom>
              <a:avLst/>
              <a:gdLst>
                <a:gd name="connsiteX0" fmla="*/ 0 w 17068798"/>
                <a:gd name="connsiteY0" fmla="*/ 297945 h 1787632"/>
                <a:gd name="connsiteX1" fmla="*/ 297945 w 17068798"/>
                <a:gd name="connsiteY1" fmla="*/ 0 h 1787632"/>
                <a:gd name="connsiteX2" fmla="*/ 16770853 w 17068798"/>
                <a:gd name="connsiteY2" fmla="*/ 0 h 1787632"/>
                <a:gd name="connsiteX3" fmla="*/ 17068798 w 17068798"/>
                <a:gd name="connsiteY3" fmla="*/ 297945 h 1787632"/>
                <a:gd name="connsiteX4" fmla="*/ 17068798 w 17068798"/>
                <a:gd name="connsiteY4" fmla="*/ 1489687 h 1787632"/>
                <a:gd name="connsiteX5" fmla="*/ 16770853 w 17068798"/>
                <a:gd name="connsiteY5" fmla="*/ 1787632 h 1787632"/>
                <a:gd name="connsiteX6" fmla="*/ 297945 w 17068798"/>
                <a:gd name="connsiteY6" fmla="*/ 1787632 h 1787632"/>
                <a:gd name="connsiteX7" fmla="*/ 0 w 17068798"/>
                <a:gd name="connsiteY7" fmla="*/ 1489687 h 1787632"/>
                <a:gd name="connsiteX8" fmla="*/ 0 w 17068798"/>
                <a:gd name="connsiteY8" fmla="*/ 297945 h 178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68798" h="1787632">
                  <a:moveTo>
                    <a:pt x="0" y="297945"/>
                  </a:moveTo>
                  <a:cubicBezTo>
                    <a:pt x="0" y="133395"/>
                    <a:pt x="133395" y="0"/>
                    <a:pt x="297945" y="0"/>
                  </a:cubicBezTo>
                  <a:lnTo>
                    <a:pt x="16770853" y="0"/>
                  </a:lnTo>
                  <a:cubicBezTo>
                    <a:pt x="16935403" y="0"/>
                    <a:pt x="17068798" y="133395"/>
                    <a:pt x="17068798" y="297945"/>
                  </a:cubicBezTo>
                  <a:lnTo>
                    <a:pt x="17068798" y="1489687"/>
                  </a:lnTo>
                  <a:cubicBezTo>
                    <a:pt x="17068798" y="1654237"/>
                    <a:pt x="16935403" y="1787632"/>
                    <a:pt x="16770853" y="1787632"/>
                  </a:cubicBezTo>
                  <a:lnTo>
                    <a:pt x="297945" y="1787632"/>
                  </a:lnTo>
                  <a:cubicBezTo>
                    <a:pt x="133395" y="1787632"/>
                    <a:pt x="0" y="1654237"/>
                    <a:pt x="0" y="1489687"/>
                  </a:cubicBezTo>
                  <a:lnTo>
                    <a:pt x="0" y="297945"/>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09185" tIns="209185" rIns="209185" bIns="209185" numCol="1" spcCol="1270" anchor="ctr" anchorCtr="0">
              <a:noAutofit/>
            </a:bodyPr>
            <a:lstStyle/>
            <a:p>
              <a:pPr marL="0" lvl="0" indent="0" algn="l" defTabSz="1422400">
                <a:lnSpc>
                  <a:spcPct val="90000"/>
                </a:lnSpc>
                <a:spcBef>
                  <a:spcPct val="0"/>
                </a:spcBef>
                <a:spcAft>
                  <a:spcPct val="35000"/>
                </a:spcAft>
                <a:buNone/>
              </a:pPr>
              <a:r>
                <a:rPr lang="ru-RU" sz="2800" kern="1200"/>
                <a:t>По договору об организации перевозки груза перевозчик обязуется в установленные сроки принимать, а грузовладелец — предоставлять к перевозке грузы в обусловленном объеме. </a:t>
              </a:r>
            </a:p>
          </p:txBody>
        </p:sp>
        <p:sp>
          <p:nvSpPr>
            <p:cNvPr id="6" name="Полилиния: фигура 5">
              <a:extLst>
                <a:ext uri="{FF2B5EF4-FFF2-40B4-BE49-F238E27FC236}">
                  <a16:creationId xmlns:a16="http://schemas.microsoft.com/office/drawing/2014/main" id="{9DFE6A6D-7A41-4743-B86A-5B86F83CACC3}"/>
                </a:ext>
              </a:extLst>
            </p:cNvPr>
            <p:cNvSpPr/>
            <p:nvPr/>
          </p:nvSpPr>
          <p:spPr>
            <a:xfrm>
              <a:off x="762002" y="6942144"/>
              <a:ext cx="17068798" cy="1787632"/>
            </a:xfrm>
            <a:custGeom>
              <a:avLst/>
              <a:gdLst>
                <a:gd name="connsiteX0" fmla="*/ 0 w 17068798"/>
                <a:gd name="connsiteY0" fmla="*/ 297945 h 1787632"/>
                <a:gd name="connsiteX1" fmla="*/ 297945 w 17068798"/>
                <a:gd name="connsiteY1" fmla="*/ 0 h 1787632"/>
                <a:gd name="connsiteX2" fmla="*/ 16770853 w 17068798"/>
                <a:gd name="connsiteY2" fmla="*/ 0 h 1787632"/>
                <a:gd name="connsiteX3" fmla="*/ 17068798 w 17068798"/>
                <a:gd name="connsiteY3" fmla="*/ 297945 h 1787632"/>
                <a:gd name="connsiteX4" fmla="*/ 17068798 w 17068798"/>
                <a:gd name="connsiteY4" fmla="*/ 1489687 h 1787632"/>
                <a:gd name="connsiteX5" fmla="*/ 16770853 w 17068798"/>
                <a:gd name="connsiteY5" fmla="*/ 1787632 h 1787632"/>
                <a:gd name="connsiteX6" fmla="*/ 297945 w 17068798"/>
                <a:gd name="connsiteY6" fmla="*/ 1787632 h 1787632"/>
                <a:gd name="connsiteX7" fmla="*/ 0 w 17068798"/>
                <a:gd name="connsiteY7" fmla="*/ 1489687 h 1787632"/>
                <a:gd name="connsiteX8" fmla="*/ 0 w 17068798"/>
                <a:gd name="connsiteY8" fmla="*/ 297945 h 178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68798" h="1787632">
                  <a:moveTo>
                    <a:pt x="0" y="297945"/>
                  </a:moveTo>
                  <a:cubicBezTo>
                    <a:pt x="0" y="133395"/>
                    <a:pt x="133395" y="0"/>
                    <a:pt x="297945" y="0"/>
                  </a:cubicBezTo>
                  <a:lnTo>
                    <a:pt x="16770853" y="0"/>
                  </a:lnTo>
                  <a:cubicBezTo>
                    <a:pt x="16935403" y="0"/>
                    <a:pt x="17068798" y="133395"/>
                    <a:pt x="17068798" y="297945"/>
                  </a:cubicBezTo>
                  <a:lnTo>
                    <a:pt x="17068798" y="1489687"/>
                  </a:lnTo>
                  <a:cubicBezTo>
                    <a:pt x="17068798" y="1654237"/>
                    <a:pt x="16935403" y="1787632"/>
                    <a:pt x="16770853" y="1787632"/>
                  </a:cubicBezTo>
                  <a:lnTo>
                    <a:pt x="297945" y="1787632"/>
                  </a:lnTo>
                  <a:cubicBezTo>
                    <a:pt x="133395" y="1787632"/>
                    <a:pt x="0" y="1654237"/>
                    <a:pt x="0" y="1489687"/>
                  </a:cubicBezTo>
                  <a:lnTo>
                    <a:pt x="0" y="297945"/>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09185" tIns="209185" rIns="209185" bIns="209185" numCol="1" spcCol="1270" anchor="ctr" anchorCtr="0">
              <a:noAutofit/>
            </a:bodyPr>
            <a:lstStyle/>
            <a:p>
              <a:pPr marL="0" lvl="0" indent="0" algn="l" defTabSz="1422400">
                <a:lnSpc>
                  <a:spcPct val="90000"/>
                </a:lnSpc>
                <a:spcBef>
                  <a:spcPct val="0"/>
                </a:spcBef>
                <a:spcAft>
                  <a:spcPct val="35000"/>
                </a:spcAft>
                <a:buNone/>
              </a:pPr>
              <a:r>
                <a:rPr lang="ru-RU" sz="2800" kern="1200"/>
                <a:t>В договоре об организации перевозок грузов определяются объемы, сроки и другие условия предоставления транспортных средств и представление грузов для перевозки, порядок расчетов, а также иные установки организации перевозок.</a:t>
              </a:r>
            </a:p>
          </p:txBody>
        </p:sp>
      </p:grpSp>
    </p:spTree>
    <p:extLst>
      <p:ext uri="{BB962C8B-B14F-4D97-AF65-F5344CB8AC3E}">
        <p14:creationId xmlns:p14="http://schemas.microsoft.com/office/powerpoint/2010/main" val="3717701997"/>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a:extLst>
              <a:ext uri="{FF2B5EF4-FFF2-40B4-BE49-F238E27FC236}">
                <a16:creationId xmlns:a16="http://schemas.microsoft.com/office/drawing/2014/main" id="{06C66202-2581-400E-A4BB-AF3409FE2307}"/>
              </a:ext>
            </a:extLst>
          </p:cNvPr>
          <p:cNvPicPr>
            <a:picLocks noChangeAspect="1"/>
          </p:cNvPicPr>
          <p:nvPr/>
        </p:nvPicPr>
        <p:blipFill>
          <a:blip r:embed="rId2"/>
          <a:stretch>
            <a:fillRect/>
          </a:stretch>
        </p:blipFill>
        <p:spPr>
          <a:xfrm>
            <a:off x="17145000" y="9182100"/>
            <a:ext cx="838200" cy="838200"/>
          </a:xfrm>
          <a:prstGeom prst="rect">
            <a:avLst/>
          </a:prstGeom>
        </p:spPr>
      </p:pic>
      <p:sp>
        <p:nvSpPr>
          <p:cNvPr id="19" name="Freeform 3">
            <a:extLst>
              <a:ext uri="{FF2B5EF4-FFF2-40B4-BE49-F238E27FC236}">
                <a16:creationId xmlns:a16="http://schemas.microsoft.com/office/drawing/2014/main" id="{D1577304-AD09-4609-9E4A-A050032BD2D5}"/>
              </a:ext>
            </a:extLst>
          </p:cNvPr>
          <p:cNvSpPr/>
          <p:nvPr/>
        </p:nvSpPr>
        <p:spPr>
          <a:xfrm>
            <a:off x="-625719" y="331263"/>
            <a:ext cx="14597312" cy="633159"/>
          </a:xfrm>
          <a:custGeom>
            <a:avLst/>
            <a:gdLst/>
            <a:ahLst/>
            <a:cxnLst/>
            <a:rect l="l" t="t" r="r" b="b"/>
            <a:pathLst>
              <a:path w="9710951" h="421213">
                <a:moveTo>
                  <a:pt x="203200" y="0"/>
                </a:moveTo>
                <a:lnTo>
                  <a:pt x="9710951" y="0"/>
                </a:lnTo>
                <a:lnTo>
                  <a:pt x="9507751" y="421213"/>
                </a:lnTo>
                <a:lnTo>
                  <a:pt x="0" y="421213"/>
                </a:lnTo>
                <a:lnTo>
                  <a:pt x="203200" y="0"/>
                </a:lnTo>
                <a:close/>
              </a:path>
            </a:pathLst>
          </a:custGeom>
          <a:solidFill>
            <a:srgbClr val="EF5F47"/>
          </a:solidFill>
        </p:spPr>
      </p:sp>
      <p:sp>
        <p:nvSpPr>
          <p:cNvPr id="20" name="Freeform 6">
            <a:extLst>
              <a:ext uri="{FF2B5EF4-FFF2-40B4-BE49-F238E27FC236}">
                <a16:creationId xmlns:a16="http://schemas.microsoft.com/office/drawing/2014/main" id="{EBB2C94E-6E64-4E10-85C9-EDAD33812001}"/>
              </a:ext>
            </a:extLst>
          </p:cNvPr>
          <p:cNvSpPr/>
          <p:nvPr/>
        </p:nvSpPr>
        <p:spPr>
          <a:xfrm>
            <a:off x="13971593" y="310673"/>
            <a:ext cx="744195" cy="653749"/>
          </a:xfrm>
          <a:custGeom>
            <a:avLst/>
            <a:gdLst/>
            <a:ahLst/>
            <a:cxnLst/>
            <a:rect l="l" t="t" r="r" b="b"/>
            <a:pathLst>
              <a:path w="484200" h="425353">
                <a:moveTo>
                  <a:pt x="203200" y="0"/>
                </a:moveTo>
                <a:lnTo>
                  <a:pt x="484200" y="0"/>
                </a:lnTo>
                <a:lnTo>
                  <a:pt x="281000" y="425353"/>
                </a:lnTo>
                <a:lnTo>
                  <a:pt x="0" y="425353"/>
                </a:lnTo>
                <a:lnTo>
                  <a:pt x="203200" y="0"/>
                </a:lnTo>
                <a:close/>
              </a:path>
            </a:pathLst>
          </a:custGeom>
          <a:solidFill>
            <a:srgbClr val="EF5F47"/>
          </a:solidFill>
        </p:spPr>
      </p:sp>
      <p:sp>
        <p:nvSpPr>
          <p:cNvPr id="21" name="Freeform 9">
            <a:extLst>
              <a:ext uri="{FF2B5EF4-FFF2-40B4-BE49-F238E27FC236}">
                <a16:creationId xmlns:a16="http://schemas.microsoft.com/office/drawing/2014/main" id="{4F4714AE-4BD4-41F7-82CE-C6A314FFB3F6}"/>
              </a:ext>
            </a:extLst>
          </p:cNvPr>
          <p:cNvSpPr/>
          <p:nvPr/>
        </p:nvSpPr>
        <p:spPr>
          <a:xfrm>
            <a:off x="14900081" y="-16201"/>
            <a:ext cx="4013638" cy="653749"/>
          </a:xfrm>
          <a:custGeom>
            <a:avLst/>
            <a:gdLst/>
            <a:ahLst/>
            <a:cxnLst/>
            <a:rect l="l" t="t" r="r" b="b"/>
            <a:pathLst>
              <a:path w="2611419" h="425353">
                <a:moveTo>
                  <a:pt x="203200" y="0"/>
                </a:moveTo>
                <a:lnTo>
                  <a:pt x="2611419" y="0"/>
                </a:lnTo>
                <a:lnTo>
                  <a:pt x="2408219" y="425353"/>
                </a:lnTo>
                <a:lnTo>
                  <a:pt x="0" y="425353"/>
                </a:lnTo>
                <a:lnTo>
                  <a:pt x="203200" y="0"/>
                </a:lnTo>
                <a:close/>
              </a:path>
            </a:pathLst>
          </a:custGeom>
          <a:solidFill>
            <a:srgbClr val="3AA2E9"/>
          </a:solidFill>
        </p:spPr>
      </p:sp>
      <p:sp>
        <p:nvSpPr>
          <p:cNvPr id="22" name="AutoShape 9">
            <a:extLst>
              <a:ext uri="{FF2B5EF4-FFF2-40B4-BE49-F238E27FC236}">
                <a16:creationId xmlns:a16="http://schemas.microsoft.com/office/drawing/2014/main" id="{73CE5726-2999-4D63-8451-952F1E6C1A02}"/>
              </a:ext>
            </a:extLst>
          </p:cNvPr>
          <p:cNvSpPr/>
          <p:nvPr/>
        </p:nvSpPr>
        <p:spPr>
          <a:xfrm rot="5400000">
            <a:off x="578287" y="1606988"/>
            <a:ext cx="672225" cy="0"/>
          </a:xfrm>
          <a:prstGeom prst="line">
            <a:avLst/>
          </a:prstGeom>
          <a:ln w="142875" cap="flat">
            <a:solidFill>
              <a:srgbClr val="3AA2E9"/>
            </a:solidFill>
            <a:prstDash val="solid"/>
            <a:headEnd type="none" w="sm" len="sm"/>
            <a:tailEnd type="none" w="sm" len="sm"/>
          </a:ln>
        </p:spPr>
      </p:sp>
      <p:sp>
        <p:nvSpPr>
          <p:cNvPr id="23" name="AutoShape 10">
            <a:extLst>
              <a:ext uri="{FF2B5EF4-FFF2-40B4-BE49-F238E27FC236}">
                <a16:creationId xmlns:a16="http://schemas.microsoft.com/office/drawing/2014/main" id="{F3CC5BBE-5477-4630-AB56-649060B58DC2}"/>
              </a:ext>
            </a:extLst>
          </p:cNvPr>
          <p:cNvSpPr/>
          <p:nvPr/>
        </p:nvSpPr>
        <p:spPr>
          <a:xfrm rot="5400000">
            <a:off x="578287" y="2279213"/>
            <a:ext cx="672225" cy="0"/>
          </a:xfrm>
          <a:prstGeom prst="line">
            <a:avLst/>
          </a:prstGeom>
          <a:ln w="142875" cap="flat">
            <a:solidFill>
              <a:srgbClr val="EF5F47"/>
            </a:solidFill>
            <a:prstDash val="solid"/>
            <a:headEnd type="none" w="sm" len="sm"/>
            <a:tailEnd type="none" w="sm" len="sm"/>
          </a:ln>
        </p:spPr>
      </p:sp>
      <p:sp>
        <p:nvSpPr>
          <p:cNvPr id="10" name="TextBox 9">
            <a:extLst>
              <a:ext uri="{FF2B5EF4-FFF2-40B4-BE49-F238E27FC236}">
                <a16:creationId xmlns:a16="http://schemas.microsoft.com/office/drawing/2014/main" id="{33E2AD13-682F-4E87-80D4-BF0E64D2D897}"/>
              </a:ext>
            </a:extLst>
          </p:cNvPr>
          <p:cNvSpPr txBox="1"/>
          <p:nvPr/>
        </p:nvSpPr>
        <p:spPr>
          <a:xfrm>
            <a:off x="2171700" y="3314700"/>
            <a:ext cx="13792200" cy="5262979"/>
          </a:xfrm>
          <a:prstGeom prst="rect">
            <a:avLst/>
          </a:prstGeom>
          <a:noFill/>
        </p:spPr>
        <p:txBody>
          <a:bodyPr wrap="square">
            <a:spAutoFit/>
          </a:bodyPr>
          <a:lstStyle/>
          <a:p>
            <a:pPr algn="ctr"/>
            <a:r>
              <a:rPr lang="ru-RU" sz="2800" dirty="0"/>
              <a:t>По договору перевозок пассажиров перевозчик обязуется перевезти пассажиров в пункт назначения, а в случае сдачи пассажиром багажа также доставляет багаж в пункт назначения и выдать уполномоченному на получение багажа лицу, пассажир обязуется уплатить установленный тариф за проезд, а при сдаче багажа и за провоз багажа. </a:t>
            </a:r>
          </a:p>
          <a:p>
            <a:pPr algn="ctr"/>
            <a:endParaRPr lang="ru-RU" sz="2800" dirty="0"/>
          </a:p>
          <a:p>
            <a:pPr algn="ctr"/>
            <a:endParaRPr lang="ru-RU" sz="2800" dirty="0"/>
          </a:p>
          <a:p>
            <a:pPr algn="ctr"/>
            <a:endParaRPr lang="ru-RU" sz="2800" dirty="0"/>
          </a:p>
          <a:p>
            <a:pPr algn="ctr"/>
            <a:endParaRPr lang="ru-RU" sz="2800" dirty="0"/>
          </a:p>
          <a:p>
            <a:pPr algn="ctr"/>
            <a:endParaRPr lang="ru-RU" sz="2800" dirty="0"/>
          </a:p>
          <a:p>
            <a:pPr algn="ctr"/>
            <a:endParaRPr lang="ru-RU" sz="2800" dirty="0"/>
          </a:p>
          <a:p>
            <a:pPr algn="ctr"/>
            <a:r>
              <a:rPr lang="ru-RU" sz="2800" dirty="0"/>
              <a:t>В заключение договора перевозки пассажира удостоверяется билетом, а сдача пассажиром багажа — багажной квитанцией.</a:t>
            </a:r>
          </a:p>
        </p:txBody>
      </p:sp>
      <p:sp>
        <p:nvSpPr>
          <p:cNvPr id="11" name="TextBox 10">
            <a:extLst>
              <a:ext uri="{FF2B5EF4-FFF2-40B4-BE49-F238E27FC236}">
                <a16:creationId xmlns:a16="http://schemas.microsoft.com/office/drawing/2014/main" id="{3C9878D0-A8A1-41EA-A6EE-88DB51CB7532}"/>
              </a:ext>
            </a:extLst>
          </p:cNvPr>
          <p:cNvSpPr txBox="1"/>
          <p:nvPr/>
        </p:nvSpPr>
        <p:spPr>
          <a:xfrm>
            <a:off x="1219200" y="1524220"/>
            <a:ext cx="15697200" cy="738664"/>
          </a:xfrm>
          <a:prstGeom prst="rect">
            <a:avLst/>
          </a:prstGeom>
        </p:spPr>
        <p:txBody>
          <a:bodyPr wrap="square" lIns="0" tIns="0" rIns="0" bIns="0" rtlCol="0" anchor="t">
            <a:spAutoFit/>
          </a:bodyPr>
          <a:lstStyle/>
          <a:p>
            <a:r>
              <a:rPr kumimoji="0" lang="ru-RU" sz="4800" b="1" i="0" u="none" strike="noStrike" kern="1200" cap="none" spc="0" normalizeH="0" baseline="0" noProof="0" dirty="0">
                <a:ln>
                  <a:noFill/>
                </a:ln>
                <a:effectLst/>
                <a:uLnTx/>
                <a:uFillTx/>
                <a:latin typeface="Arial" panose="020B0604020202020204" pitchFamily="34" charset="0"/>
                <a:ea typeface="+mn-ea"/>
                <a:cs typeface="+mn-cs"/>
              </a:rPr>
              <a:t>ДОГОВОР ПЕРЕВОЗКИ</a:t>
            </a:r>
            <a:endParaRPr lang="en-US" sz="4800" b="1" dirty="0">
              <a:solidFill>
                <a:srgbClr val="000000"/>
              </a:solidFill>
              <a:latin typeface="Arial" panose="020B0604020202020204" pitchFamily="34" charset="0"/>
            </a:endParaRPr>
          </a:p>
        </p:txBody>
      </p:sp>
      <p:sp>
        <p:nvSpPr>
          <p:cNvPr id="2" name="Стрелка: вниз 1">
            <a:extLst>
              <a:ext uri="{FF2B5EF4-FFF2-40B4-BE49-F238E27FC236}">
                <a16:creationId xmlns:a16="http://schemas.microsoft.com/office/drawing/2014/main" id="{E36815FE-47BE-4F94-8D8C-081FF9945C10}"/>
              </a:ext>
            </a:extLst>
          </p:cNvPr>
          <p:cNvSpPr/>
          <p:nvPr/>
        </p:nvSpPr>
        <p:spPr>
          <a:xfrm>
            <a:off x="7239000" y="5524500"/>
            <a:ext cx="3810000" cy="1752600"/>
          </a:xfrm>
          <a:prstGeom prst="downArrow">
            <a:avLst/>
          </a:prstGeom>
          <a:solidFill>
            <a:srgbClr val="3AA2E9"/>
          </a:solidFill>
          <a:ln>
            <a:solidFill>
              <a:srgbClr val="3AA2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75875675"/>
      </p:ext>
    </p:extLst>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TotalTime>
  <Words>1907</Words>
  <Application>Microsoft Office PowerPoint</Application>
  <PresentationFormat>Произвольный</PresentationFormat>
  <Paragraphs>144</Paragraphs>
  <Slides>26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26</vt:i4>
      </vt:variant>
    </vt:vector>
  </HeadingPairs>
  <TitlesOfParts>
    <vt:vector size="30" baseType="lpstr">
      <vt:lpstr>Arial</vt:lpstr>
      <vt:lpstr>Arial Black</vt:lpstr>
      <vt:lpstr>Calibri</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яяя</dc:title>
  <dc:creator>яя</dc:creator>
  <cp:lastModifiedBy>Элиза Элиза</cp:lastModifiedBy>
  <cp:revision>29</cp:revision>
  <dcterms:created xsi:type="dcterms:W3CDTF">2006-08-16T00:00:00Z</dcterms:created>
  <dcterms:modified xsi:type="dcterms:W3CDTF">2023-09-01T03:16:37Z</dcterms:modified>
  <dc:identifier>DAFTC8kMH4E</dc:identifier>
</cp:coreProperties>
</file>