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73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CCFF"/>
    <a:srgbClr val="CCFF66"/>
    <a:srgbClr val="CC99FF"/>
    <a:srgbClr val="FFFFCC"/>
    <a:srgbClr val="FFFF99"/>
    <a:srgbClr val="FFCCCC"/>
    <a:srgbClr val="66FF33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62" y="58"/>
      </p:cViewPr>
      <p:guideLst>
        <p:guide orient="horz" pos="21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A5DA4-CED3-4E88-9371-2C7C68A73DB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E71A3-B2BE-428D-B555-B47F3945C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3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6B8F-47AD-43D1-BADA-86D51BE9FC08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725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D655-FB5F-4970-8355-40F9280EB884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48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FA9E-2EFF-4DFE-B2E8-48DC65B29EE4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255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8345-6DE7-4927-B533-E060E190F1F4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06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6ED6-FC04-4D5C-9A03-4D92B9E2FA49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41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FD6E-D8DE-4141-8AED-D094F7219CAF}" type="datetime1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9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B764-BF8D-47AD-8570-A06BC39584F5}" type="datetime1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12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5603-3289-4EF7-80D6-20E153AF65C7}" type="datetime1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32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472C-A6D6-4405-A302-84AF9A466C92}" type="datetime1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729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31E6-1764-4CAA-B3E6-48220170AFDE}" type="datetime1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32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2011-F81E-43D4-BFB9-71EDE5870F44}" type="datetime1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435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A6D6D-C3AA-4D50-9679-B7A4F758031E}" type="datetime1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65C0B-A858-4EE6-8407-88316EAB2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62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1ng1bucl7w66k.cloudfront.net/ghost-blog/2022/07/Screen-Shot-2022-07-20-at-1.44.53-P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595" b="89557" l="1748" r="91262">
                        <a14:foregroundMark x1="37573" y1="69937" x2="37573" y2="69937"/>
                        <a14:foregroundMark x1="49126" y1="66139" x2="49126" y2="66139"/>
                        <a14:foregroundMark x1="66796" y1="66139" x2="66796" y2="66139"/>
                        <a14:foregroundMark x1="46214" y1="64241" x2="46214" y2="64241"/>
                        <a14:foregroundMark x1="44563" y1="60443" x2="44563" y2="60443"/>
                        <a14:foregroundMark x1="44563" y1="57120" x2="44563" y2="57120"/>
                        <a14:foregroundMark x1="45340" y1="56171" x2="48252" y2="56171"/>
                        <a14:foregroundMark x1="51456" y1="56171" x2="54369" y2="56171"/>
                        <a14:foregroundMark x1="55243" y1="56171" x2="55243" y2="56171"/>
                        <a14:foregroundMark x1="56117" y1="56171" x2="38155" y2="44462"/>
                        <a14:foregroundMark x1="23107" y1="27532" x2="83301" y2="35443"/>
                        <a14:foregroundMark x1="57573" y1="20886" x2="70000" y2="29430"/>
                        <a14:foregroundMark x1="22524" y1="12025" x2="70583" y2="14715"/>
                        <a14:foregroundMark x1="70583" y1="7753" x2="69126" y2="21361"/>
                        <a14:foregroundMark x1="36408" y1="58544" x2="83010" y2="63766"/>
                        <a14:foregroundMark x1="65631" y1="59019" x2="11553" y2="59019"/>
                        <a14:foregroundMark x1="11845" y1="59968" x2="91359" y2="65665"/>
                        <a14:foregroundMark x1="81553" y1="66139" x2="42816" y2="66139"/>
                        <a14:foregroundMark x1="40194" y1="65665" x2="90485" y2="71835"/>
                        <a14:foregroundMark x1="80680" y1="72310" x2="1748" y2="72310"/>
                        <a14:foregroundMark x1="42233" y1="68038" x2="85243" y2="71361"/>
                        <a14:foregroundMark x1="83301" y1="71361" x2="42524" y2="756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994" t="11484" r="24837" b="11720"/>
          <a:stretch/>
        </p:blipFill>
        <p:spPr bwMode="auto">
          <a:xfrm>
            <a:off x="320040" y="164785"/>
            <a:ext cx="2103120" cy="1936772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7266" y="0"/>
            <a:ext cx="9144000" cy="2387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науки и высшего образования Российской Федерации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высшего образования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«Рязанский государственный университет имени С.А. Есенина»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естественных наук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географии, экологии и туризма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0890" y="2554595"/>
            <a:ext cx="9147110" cy="4059565"/>
          </a:xfrm>
        </p:spPr>
        <p:txBody>
          <a:bodyPr>
            <a:normAutofit fontScale="25000" lnSpcReduction="20000"/>
          </a:bodyPr>
          <a:lstStyle/>
          <a:p>
            <a:r>
              <a:rPr lang="ru-RU" sz="176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«Викторина как один из видов игровых технологий»</a:t>
            </a:r>
          </a:p>
          <a:p>
            <a:endParaRPr lang="ru-RU" b="1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1200"/>
              </a:spcBef>
            </a:pPr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Работу </a:t>
            </a:r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выполнил:</a:t>
            </a:r>
            <a:endParaRPr lang="ru-RU" sz="76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1200"/>
              </a:spcBef>
            </a:pPr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Направление подготовки </a:t>
            </a:r>
            <a:r>
              <a:rPr lang="ru-RU" sz="7600" i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44.03.05 Педагогическое образование (с двумя профилями подготовки)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</a:pPr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Направленность (профиль): </a:t>
            </a:r>
            <a:r>
              <a:rPr lang="ru-RU" sz="7600" i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Биология и География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</a:pPr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Обучающийся </a:t>
            </a:r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гр. 5007 </a:t>
            </a:r>
            <a:r>
              <a:rPr lang="ru-RU" sz="7600" i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Юнцов Александр Игоревич, Сухов Сергей Юрьевич</a:t>
            </a:r>
          </a:p>
          <a:p>
            <a:endParaRPr lang="ru-RU" sz="76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Рязань</a:t>
            </a:r>
            <a:r>
              <a:rPr lang="ru-RU" sz="7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2023</a:t>
            </a:r>
            <a:endParaRPr lang="ru-RU" sz="76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static.tildacdn.com/tild6533-3762-4331-a162-386163346234/ija9edSKBWk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4" t="6010" r="30661" b="2908"/>
          <a:stretch/>
        </p:blipFill>
        <p:spPr bwMode="auto">
          <a:xfrm>
            <a:off x="10365232" y="185098"/>
            <a:ext cx="1379728" cy="1916459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26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sun9-18.userapi.com/impg/9ROvWpbQOiok9bw5YvA-4LqOTQsXmEO2ey2jTA/c1WDKwQZQ3E.jpg?size=1200x1600&amp;quality=95&amp;sign=654877da7080e7c7c1dfdc7a2d13c2b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42" y="1690688"/>
            <a:ext cx="5378208" cy="4771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4" descr="https://media.baamboozle.com/uploads/images/118323/1624900442_429225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625" y="180379"/>
            <a:ext cx="3617474" cy="151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Проведение викторины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fikiwiki.com/uploads/posts/2022-02/1644997173_1-fikiwiki-com-p-kartinki-tsifra-3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41" y="-98733"/>
            <a:ext cx="1974167" cy="197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273598" y="2701830"/>
            <a:ext cx="4676052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следуйте сценарию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73598" y="3638061"/>
            <a:ext cx="4676052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следите за временем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73598" y="4566545"/>
            <a:ext cx="4676052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контролируйте процесс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50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i.mycdn.me/i?r=BDHElZJBPNKGuFyY-akIDfgnjHaOv-D1e4J9p6aM7z5SU4tRkWIf5RXx3IaW9kIbp4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" y="1825625"/>
            <a:ext cx="5382260" cy="40366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6" name="Picture 2" descr="https://st1.uvnimg.com/6d/9f/dc097de0475d82100a964c27886d/shutterstock_12004445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6" t="7176" r="20252" b="3284"/>
          <a:stretch/>
        </p:blipFill>
        <p:spPr bwMode="auto">
          <a:xfrm>
            <a:off x="1907628" y="129136"/>
            <a:ext cx="1261242" cy="151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Подведение итогов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77748" y="2957830"/>
            <a:ext cx="4676052" cy="778663"/>
          </a:xfrm>
          <a:prstGeom prst="round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рефлексия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77748" y="3983202"/>
            <a:ext cx="4676052" cy="778663"/>
          </a:xfrm>
          <a:prstGeom prst="round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награждение </a:t>
            </a:r>
            <a:r>
              <a:rPr lang="ru-RU" sz="2400" b="1" dirty="0" smtClean="0">
                <a:latin typeface="Comic Sans MS" panose="030F0702030302020204" pitchFamily="66" charset="0"/>
              </a:rPr>
              <a:t>ВСЕХ </a:t>
            </a:r>
            <a:r>
              <a:rPr lang="ru-RU" sz="2400" dirty="0" smtClean="0">
                <a:latin typeface="Comic Sans MS" panose="030F0702030302020204" pitchFamily="66" charset="0"/>
              </a:rPr>
              <a:t>участников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04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Анализ результатов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catherineasquithgallery.com/uploads/posts/2021-02/1614523986_24-p-tsifri-na-belom-fone-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1" y="0"/>
            <a:ext cx="2384386" cy="238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sun9-39.userapi.com/impf/5pN8tHJBVqahKEae9nDF30O903bT55xi1HaRkg/VTAzKvjQkEc.jpg?size=1280x960&amp;quality=96&amp;sign=6dbb53b2d9a8f9e7c8f741f9f1910cf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191" y="1690688"/>
            <a:ext cx="6105617" cy="50307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0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367777" cy="23876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" y="365125"/>
            <a:ext cx="1402080" cy="10433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Эмоции – основа запоминания материала 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sun9-75.userapi.com/impg/d1d6jeEyDXA5MN9EAMQnE4T1u0OsbtvZTjNw2g/UWwbIRyOOg8.jpg?size=1156x867&amp;quality=95&amp;sign=84b26596734b9bf00fed5bba4807f714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257800" cy="4351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248400" y="2519680"/>
            <a:ext cx="5608320" cy="2905760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Comic Sans MS" panose="030F0702030302020204" pitchFamily="66" charset="0"/>
              </a:rPr>
              <a:t>Эмоция</a:t>
            </a:r>
            <a:r>
              <a:rPr lang="ru-RU" sz="2800" dirty="0" smtClean="0">
                <a:latin typeface="Comic Sans MS" panose="030F0702030302020204" pitchFamily="66" charset="0"/>
              </a:rPr>
              <a:t> – это </a:t>
            </a:r>
            <a:r>
              <a:rPr lang="ru-RU" sz="2800" i="1" dirty="0">
                <a:latin typeface="Comic Sans MS" panose="030F0702030302020204" pitchFamily="66" charset="0"/>
              </a:rPr>
              <a:t>субъективное пристрастное переживание субъектом своего отношения к явлениям и событиям внешнего и внутреннего мира.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5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.goodfon.ru/original/2880x1800/a/99/golovolomka-inside-ou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7" t="3234" r="13968"/>
          <a:stretch/>
        </p:blipFill>
        <p:spPr bwMode="auto">
          <a:xfrm>
            <a:off x="118241" y="78827"/>
            <a:ext cx="1864457" cy="169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Лимбическая система – место рождения эмоций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klubmama.ru/uploads/posts/2022-08/1660735284_31-klubmama-ru-p-mozg-podelka-dlya-detei-foto-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28" y="1928654"/>
            <a:ext cx="5181600" cy="414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748954" y="1928654"/>
            <a:ext cx="3723292" cy="570180"/>
          </a:xfrm>
          <a:prstGeom prst="roundRect">
            <a:avLst/>
          </a:prstGeom>
          <a:gradFill>
            <a:gsLst>
              <a:gs pos="0">
                <a:srgbClr val="CCFF66"/>
              </a:gs>
              <a:gs pos="100000">
                <a:srgbClr val="FFCCCC"/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Comic Sans MS" panose="030F0702030302020204" pitchFamily="66" charset="0"/>
              </a:rPr>
              <a:t>Эмоции</a:t>
            </a:r>
            <a:endParaRPr lang="ru-RU" sz="2800" b="1" i="1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41104" y="2929765"/>
            <a:ext cx="2288627" cy="570180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«+»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065173" y="2929765"/>
            <a:ext cx="2288627" cy="570180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anose="030F0702030302020204" pitchFamily="66" charset="0"/>
              </a:rPr>
              <a:t>«–»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cxnSp>
        <p:nvCxnSpPr>
          <p:cNvPr id="13" name="Соединительная линия уступом 12"/>
          <p:cNvCxnSpPr>
            <a:stCxn id="6" idx="2"/>
            <a:endCxn id="9" idx="0"/>
          </p:cNvCxnSpPr>
          <p:nvPr/>
        </p:nvCxnSpPr>
        <p:spPr>
          <a:xfrm rot="5400000">
            <a:off x="7582544" y="1901708"/>
            <a:ext cx="430931" cy="1625182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>
            <a:stCxn id="6" idx="2"/>
            <a:endCxn id="11" idx="0"/>
          </p:cNvCxnSpPr>
          <p:nvPr/>
        </p:nvCxnSpPr>
        <p:spPr>
          <a:xfrm rot="16200000" flipH="1">
            <a:off x="9194578" y="1914855"/>
            <a:ext cx="430931" cy="1598887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5870028" y="3669014"/>
            <a:ext cx="2288627" cy="5701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Comic Sans MS" panose="030F0702030302020204" pitchFamily="66" charset="0"/>
              </a:rPr>
              <a:t>АЦХ</a:t>
            </a:r>
            <a:endParaRPr lang="ru-RU" sz="2400" b="1" i="1" dirty="0">
              <a:latin typeface="Comic Sans MS" panose="030F0702030302020204" pitchFamily="66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094097" y="3669014"/>
            <a:ext cx="2288627" cy="5701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mic Sans MS" panose="030F0702030302020204" pitchFamily="66" charset="0"/>
              </a:rPr>
              <a:t>адреналин</a:t>
            </a:r>
            <a:endParaRPr lang="ru-RU" sz="2800" i="1" dirty="0">
              <a:latin typeface="Comic Sans MS" panose="030F0702030302020204" pitchFamily="66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70028" y="4332390"/>
            <a:ext cx="2288627" cy="5701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i="1" dirty="0">
                <a:latin typeface="Comic Sans MS" panose="030F0702030302020204" pitchFamily="66" charset="0"/>
              </a:rPr>
              <a:t>C₁₀H₁₂N₂O</a:t>
            </a:r>
            <a:endParaRPr lang="ru-RU" sz="2400" b="1" i="1" dirty="0">
              <a:latin typeface="Comic Sans MS" panose="030F0702030302020204" pitchFamily="66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094097" y="4337910"/>
            <a:ext cx="2288627" cy="5701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mic Sans MS" panose="030F0702030302020204" pitchFamily="66" charset="0"/>
              </a:rPr>
              <a:t>кортизол</a:t>
            </a:r>
            <a:endParaRPr lang="ru-RU" sz="2800" i="1" dirty="0">
              <a:latin typeface="Comic Sans MS" panose="030F0702030302020204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70028" y="5029525"/>
            <a:ext cx="2288627" cy="5701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дофамин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094097" y="5029525"/>
            <a:ext cx="2288627" cy="5701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Comic Sans MS" panose="030F0702030302020204" pitchFamily="66" charset="0"/>
              </a:rPr>
              <a:t>гистамин</a:t>
            </a:r>
            <a:endParaRPr lang="ru-RU" sz="2800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6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lomaster.club/uploads/posts/2022-12/1672250285_flomaster-club-p-globus-risunok-dlya-detei-instagram-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1" t="4737" r="28875"/>
          <a:stretch/>
        </p:blipFill>
        <p:spPr bwMode="auto">
          <a:xfrm>
            <a:off x="240665" y="209128"/>
            <a:ext cx="1195070" cy="148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Учитель – главный конструктор познавательного процесса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8200" y="1846685"/>
            <a:ext cx="5608320" cy="2514857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latin typeface="Comic Sans MS" panose="030F0702030302020204" pitchFamily="66" charset="0"/>
              </a:rPr>
              <a:t>Игровые педагогические технологии </a:t>
            </a:r>
            <a:r>
              <a:rPr lang="ru-RU" sz="2800" dirty="0" smtClean="0">
                <a:latin typeface="Comic Sans MS" panose="030F0702030302020204" pitchFamily="66" charset="0"/>
              </a:rPr>
              <a:t>– это обширная группа методов организации педагогического процесса в форме различных игр.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77748" y="1949767"/>
            <a:ext cx="270247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Ролевые игры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380220" y="2753618"/>
            <a:ext cx="2702472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err="1" smtClean="0">
                <a:latin typeface="Comic Sans MS" panose="030F0702030302020204" pitchFamily="66" charset="0"/>
              </a:rPr>
              <a:t>Квесты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77748" y="3582878"/>
            <a:ext cx="2702472" cy="778663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Игры-головоломки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380220" y="4412138"/>
            <a:ext cx="2702472" cy="778663"/>
          </a:xfrm>
          <a:prstGeom prst="round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Викторины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38200" y="4517539"/>
            <a:ext cx="5608320" cy="2066141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latin typeface="Comic Sans MS" panose="030F0702030302020204" pitchFamily="66" charset="0"/>
              </a:rPr>
              <a:t>Викторина</a:t>
            </a:r>
            <a:r>
              <a:rPr lang="ru-RU" sz="2800" dirty="0" smtClean="0">
                <a:latin typeface="Comic Sans MS" panose="030F0702030302020204" pitchFamily="66" charset="0"/>
              </a:rPr>
              <a:t> – это </a:t>
            </a:r>
            <a:r>
              <a:rPr lang="ru-RU" sz="2800" dirty="0">
                <a:latin typeface="Comic Sans MS" panose="030F0702030302020204" pitchFamily="66" charset="0"/>
              </a:rPr>
              <a:t>игра, заключающаяся в ответах на </a:t>
            </a:r>
            <a:r>
              <a:rPr lang="ru-RU" sz="2800" dirty="0" smtClean="0">
                <a:latin typeface="Comic Sans MS" panose="030F0702030302020204" pitchFamily="66" charset="0"/>
              </a:rPr>
              <a:t>вопросы </a:t>
            </a:r>
            <a:r>
              <a:rPr lang="ru-RU" sz="2800" dirty="0">
                <a:latin typeface="Comic Sans MS" panose="030F0702030302020204" pitchFamily="66" charset="0"/>
              </a:rPr>
              <a:t>из различных областей знания. </a:t>
            </a:r>
          </a:p>
        </p:txBody>
      </p:sp>
      <p:pic>
        <p:nvPicPr>
          <p:cNvPr id="14" name="Picture 4" descr="https://www.pngkit.com/png/detail/913-9135193_proviz-outsourcing-market-research-market-research-clip-ar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365125"/>
            <a:ext cx="1280160" cy="134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6677748" y="5241398"/>
            <a:ext cx="2702472" cy="7786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…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93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grizly.club/uploads/posts/2023-02/1675533074_grizly-club-p-sotsialnoe-partnerstvo-klipart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9" t="3702" r="11844"/>
          <a:stretch/>
        </p:blipFill>
        <p:spPr bwMode="auto">
          <a:xfrm>
            <a:off x="41787" y="73451"/>
            <a:ext cx="1592826" cy="161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Что такое интерактивная форма обучения?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8200" y="1825625"/>
            <a:ext cx="10515600" cy="1563052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latin typeface="Comic Sans MS" panose="030F0702030302020204" pitchFamily="66" charset="0"/>
              </a:rPr>
              <a:t>Интерактивная форма обучения </a:t>
            </a:r>
            <a:r>
              <a:rPr lang="ru-RU" sz="2800" dirty="0" smtClean="0">
                <a:latin typeface="Comic Sans MS" panose="030F0702030302020204" pitchFamily="66" charset="0"/>
              </a:rPr>
              <a:t>– способ организации учебного процесса путём взаимодействия обучающихся между собой.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44764" y="3523614"/>
            <a:ext cx="270247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Учитель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38200" y="4970862"/>
            <a:ext cx="270247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Обучающийся 1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44764" y="4965864"/>
            <a:ext cx="270247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Обучающийся 2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651328" y="4965863"/>
            <a:ext cx="270247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Обучающийся …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cxnSp>
        <p:nvCxnSpPr>
          <p:cNvPr id="22" name="Соединительная линия уступом 21"/>
          <p:cNvCxnSpPr>
            <a:stCxn id="7" idx="1"/>
            <a:endCxn id="8" idx="0"/>
          </p:cNvCxnSpPr>
          <p:nvPr/>
        </p:nvCxnSpPr>
        <p:spPr>
          <a:xfrm rot="10800000" flipV="1">
            <a:off x="2189436" y="3912946"/>
            <a:ext cx="2555328" cy="1057916"/>
          </a:xfrm>
          <a:prstGeom prst="bentConnector2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>
            <a:stCxn id="7" idx="3"/>
            <a:endCxn id="10" idx="0"/>
          </p:cNvCxnSpPr>
          <p:nvPr/>
        </p:nvCxnSpPr>
        <p:spPr>
          <a:xfrm>
            <a:off x="7447236" y="3912946"/>
            <a:ext cx="2555328" cy="1052917"/>
          </a:xfrm>
          <a:prstGeom prst="bentConnector2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rot="5400000">
            <a:off x="5763549" y="4624545"/>
            <a:ext cx="664902" cy="19050"/>
          </a:xfrm>
          <a:prstGeom prst="curvedConnector3">
            <a:avLst>
              <a:gd name="adj1" fmla="val 50000"/>
            </a:avLst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>
            <a:stCxn id="8" idx="3"/>
            <a:endCxn id="9" idx="1"/>
          </p:cNvCxnSpPr>
          <p:nvPr/>
        </p:nvCxnSpPr>
        <p:spPr>
          <a:xfrm flipV="1">
            <a:off x="3540672" y="5355196"/>
            <a:ext cx="1204092" cy="4998"/>
          </a:xfrm>
          <a:prstGeom prst="curvedConnector3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>
            <a:stCxn id="9" idx="3"/>
            <a:endCxn id="10" idx="1"/>
          </p:cNvCxnSpPr>
          <p:nvPr/>
        </p:nvCxnSpPr>
        <p:spPr>
          <a:xfrm flipV="1">
            <a:off x="7447236" y="5355195"/>
            <a:ext cx="1204092" cy="1"/>
          </a:xfrm>
          <a:prstGeom prst="curvedConnector3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Соединительная линия уступом 44"/>
          <p:cNvCxnSpPr>
            <a:stCxn id="8" idx="2"/>
            <a:endCxn id="10" idx="2"/>
          </p:cNvCxnSpPr>
          <p:nvPr/>
        </p:nvCxnSpPr>
        <p:spPr>
          <a:xfrm rot="5400000" flipH="1" flipV="1">
            <a:off x="6093500" y="1840462"/>
            <a:ext cx="4999" cy="7813128"/>
          </a:xfrm>
          <a:prstGeom prst="bentConnector3">
            <a:avLst>
              <a:gd name="adj1" fmla="val -4572915"/>
            </a:avLst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4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0" name="Picture 16" descr="https://s1.1zoom.ru/big0/790/Cats_Creative_White_background_Necktie_Sitting_523697_1165x102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5" t="7551" r="17262" b="7227"/>
          <a:stretch/>
        </p:blipFill>
        <p:spPr bwMode="auto">
          <a:xfrm>
            <a:off x="10536555" y="365125"/>
            <a:ext cx="1634490" cy="193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static.tildacdn.com/tild3666-6630-4330-b332-303462643435/9D9F38BE-AB66-43E7-B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9" t="5073" r="8607" b="8512"/>
          <a:stretch/>
        </p:blipFill>
        <p:spPr bwMode="auto">
          <a:xfrm>
            <a:off x="362633" y="2832792"/>
            <a:ext cx="1405207" cy="10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Функции игровых технологий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75" y="0"/>
            <a:ext cx="1884598" cy="183863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4734" y="2055813"/>
            <a:ext cx="3566160" cy="626427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Развлекательная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24734" y="3042222"/>
            <a:ext cx="3566160" cy="626427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omic Sans MS" panose="030F0702030302020204" pitchFamily="66" charset="0"/>
              </a:rPr>
              <a:t>К</a:t>
            </a:r>
            <a:r>
              <a:rPr lang="ru-RU" sz="2800" b="1" dirty="0" smtClean="0">
                <a:latin typeface="Comic Sans MS" panose="030F0702030302020204" pitchFamily="66" charset="0"/>
              </a:rPr>
              <a:t>оммуникативная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4734" y="4028631"/>
            <a:ext cx="3566160" cy="626427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Диагностическая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4734" y="5015040"/>
            <a:ext cx="3566160" cy="626427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Коррекции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4734" y="6001449"/>
            <a:ext cx="3566160" cy="626427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Социализации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6150" name="Picture 6" descr="https://sun9-9.userapi.com/impg/9GpsibjvR0lL_VgVObHvT8YlrYI37CWF4uQPSQ/zBSz9L4C8KY.jpg?size=1184x724&amp;quality=96&amp;sign=bfe71475e9c722cea80d8d9b464178d7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45" y="1900118"/>
            <a:ext cx="1525257" cy="93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xn--d1aanlk1a.xn--p1ai/wp-content/uploads/2023/01/Untitled-design-26-768x768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92" y="3896576"/>
            <a:ext cx="1364348" cy="101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nauka.club/wp-content/auploads/850376/rechevye_oshibki_obscheprinyatay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93" y="4950736"/>
            <a:ext cx="1364347" cy="90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img2.freepng.ru/20181118/qkr/kisspng-clip-art-illustration-portable-network-graphics-im-monzo-tone-of-voice-5bf1de0ecfeeb0.575035321542577678851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65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96" y="5896711"/>
            <a:ext cx="1106339" cy="83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6169684" y="3039650"/>
            <a:ext cx="3566160" cy="626427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Активизация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30644" y="5015040"/>
            <a:ext cx="3566160" cy="626427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Развитие 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01" t="-5689" r="6932" b="5689"/>
          <a:stretch/>
        </p:blipFill>
        <p:spPr>
          <a:xfrm>
            <a:off x="125914" y="1280160"/>
            <a:ext cx="3545479" cy="45881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91503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Этапы проведения урока-викторины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87140" y="1280160"/>
            <a:ext cx="4617720" cy="778663"/>
          </a:xfrm>
          <a:prstGeom prst="round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1. Подготовительный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87140" y="2287423"/>
            <a:ext cx="4617720" cy="778663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2. Введение в викторину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87140" y="3294686"/>
            <a:ext cx="4617720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3. Проведение викторины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87140" y="4301872"/>
            <a:ext cx="4617720" cy="778663"/>
          </a:xfrm>
          <a:prstGeom prst="roundRect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4. Подведение итогов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87140" y="5309058"/>
            <a:ext cx="4617720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5. Анализ результатов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3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blog.thinkonmarketing.es/hs-fs/hubfs/creatividadesBlog/agencia-marketing-digital-objetivo.jpg?width=431&amp;name=agencia-marketing-digital-objeti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0597" y="171619"/>
            <a:ext cx="2070856" cy="129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Подготовительный этап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8200" y="1645173"/>
            <a:ext cx="4617720" cy="778663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1. Постановка цели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8200" y="2626919"/>
            <a:ext cx="4617720" cy="778663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2. Выбор темы викторины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8200" y="3634182"/>
            <a:ext cx="4617720" cy="778663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3. Подбор вопросов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38200" y="4641368"/>
            <a:ext cx="4617720" cy="778663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4. Разработка правил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8200" y="5648554"/>
            <a:ext cx="4617720" cy="778663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5. Организация пространственной среды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31908" y="1645172"/>
            <a:ext cx="4617720" cy="778663"/>
          </a:xfrm>
          <a:prstGeom prst="round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Comic Sans MS" panose="030F0702030302020204" pitchFamily="66" charset="0"/>
              </a:rPr>
              <a:t>ЦЕЛЬ</a:t>
            </a:r>
            <a:endParaRPr lang="ru-RU" sz="2400" b="1" i="1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31908" y="2626919"/>
            <a:ext cx="4617720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конкретна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31908" y="3611429"/>
            <a:ext cx="4617720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измерима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631908" y="4570455"/>
            <a:ext cx="4617720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достижима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31908" y="5554965"/>
            <a:ext cx="4617720" cy="778663"/>
          </a:xfrm>
          <a:prstGeom prst="roundRect">
            <a:avLst/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Comic Sans MS" panose="030F0702030302020204" pitchFamily="66" charset="0"/>
              </a:rPr>
              <a:t>реалистична</a:t>
            </a:r>
            <a:endParaRPr lang="ru-RU" sz="2400" i="1" dirty="0">
              <a:latin typeface="Comic Sans MS" panose="030F0702030302020204" pitchFamily="66" charset="0"/>
            </a:endParaRPr>
          </a:p>
        </p:txBody>
      </p:sp>
      <p:pic>
        <p:nvPicPr>
          <p:cNvPr id="16" name="Picture 6" descr="https://catherineasquithgallery.com/uploads/posts/2021-02/1613675419_48-p-fon-dlya-prezentatsii-tsel-5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83" y="0"/>
            <a:ext cx="1801136" cy="16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5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Введение в викторину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65C0B-A858-4EE6-8407-88316EAB22EA}" type="slidenum"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77748" y="1690688"/>
            <a:ext cx="467605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создание мотивации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77748" y="2626919"/>
            <a:ext cx="467605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постановка проблемы и цели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77748" y="3555403"/>
            <a:ext cx="467605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формирование групп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77748" y="4491634"/>
            <a:ext cx="467605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знакомство с правилами игры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77748" y="5420118"/>
            <a:ext cx="4676052" cy="778663"/>
          </a:xfrm>
          <a:prstGeom prst="round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распределение ролей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7170" name="Picture 2" descr="https://fikiwiki.com/uploads/posts/2022-02/1645022241_1-fikiwiki-com-p-kartinki-tsifra-2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55" y="100748"/>
            <a:ext cx="1979271" cy="197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.mycdn.me/i?r=BDHElZJBPNKGuFyY-akIDfgn8V6QuHSQD3rTXbqAsRT5VRZlfdR1re_Gx3l0y2iGw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080019"/>
            <a:ext cx="5004829" cy="4118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w7.pngwing.com/pngs/63/475/png-transparent-lamp-light-shining-lighting-lantern-light-bulb-lights-bulbs-spot-hel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7609" y1="58804" x2="27609" y2="58804"/>
                        <a14:foregroundMark x1="23043" y1="49783" x2="23043" y2="49783"/>
                        <a14:foregroundMark x1="18152" y1="38696" x2="18152" y2="38696"/>
                        <a14:foregroundMark x1="18478" y1="28804" x2="18478" y2="28804"/>
                        <a14:foregroundMark x1="26304" y1="17717" x2="26304" y2="17717"/>
                        <a14:foregroundMark x1="39891" y1="11522" x2="39891" y2="11522"/>
                        <a14:foregroundMark x1="50217" y1="7391" x2="50217" y2="7391"/>
                        <a14:foregroundMark x1="60870" y1="13152" x2="60870" y2="13152"/>
                        <a14:foregroundMark x1="72065" y1="17283" x2="72065" y2="17283"/>
                        <a14:foregroundMark x1="78152" y1="28370" x2="78152" y2="28370"/>
                        <a14:foregroundMark x1="80652" y1="41522" x2="80652" y2="41522"/>
                        <a14:foregroundMark x1="78152" y1="50978" x2="78152" y2="50978"/>
                        <a14:foregroundMark x1="83587" y1="38696" x2="83587" y2="38696"/>
                        <a14:foregroundMark x1="72826" y1="61739" x2="72826" y2="61739"/>
                        <a14:foregroundMark x1="53478" y1="70761" x2="53478" y2="70761"/>
                        <a14:foregroundMark x1="53043" y1="79022" x2="53043" y2="79022"/>
                        <a14:foregroundMark x1="54348" y1="85978" x2="54348" y2="85978"/>
                        <a14:foregroundMark x1="48587" y1="88043" x2="48587" y2="88043"/>
                        <a14:foregroundMark x1="49783" y1="83913" x2="49783" y2="83913"/>
                        <a14:backgroundMark x1="80652" y1="42717" x2="80652" y2="427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0" y="395288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276</Words>
  <Application>Microsoft Office PowerPoint</Application>
  <PresentationFormat>Широкоэкранный</PresentationFormat>
  <Paragraphs>86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Century Schoolbook</vt:lpstr>
      <vt:lpstr>Comic Sans MS</vt:lpstr>
      <vt:lpstr>Times New Roman</vt:lpstr>
      <vt:lpstr>Тема Office</vt:lpstr>
      <vt:lpstr>Министерство науки и высшего образования Российской Федерации Федеральное государственное бюджетное образовательное учреждение высшего образования «Рязанский государственный университет имени С.А. Есенина»  Институт естественных наук Кафедра географии, экологии и туризма </vt:lpstr>
      <vt:lpstr>Эмоции – основа запоминания материала </vt:lpstr>
      <vt:lpstr>Лимбическая система – место рождения эмоций</vt:lpstr>
      <vt:lpstr>Учитель – главный конструктор познавательного процесса</vt:lpstr>
      <vt:lpstr>Что такое интерактивная форма обучения?</vt:lpstr>
      <vt:lpstr>Функции игровых технологий</vt:lpstr>
      <vt:lpstr>Этапы проведения урока-викторины</vt:lpstr>
      <vt:lpstr>Подготовительный этап </vt:lpstr>
      <vt:lpstr>Введение в викторину</vt:lpstr>
      <vt:lpstr>Проведение викторины </vt:lpstr>
      <vt:lpstr>Подведение итогов</vt:lpstr>
      <vt:lpstr>Анализ результатов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Юнцов</dc:creator>
  <cp:lastModifiedBy>Александр Юнцов</cp:lastModifiedBy>
  <cp:revision>175</cp:revision>
  <dcterms:created xsi:type="dcterms:W3CDTF">2023-11-12T18:24:56Z</dcterms:created>
  <dcterms:modified xsi:type="dcterms:W3CDTF">2023-12-14T18:45:29Z</dcterms:modified>
</cp:coreProperties>
</file>