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68" r:id="rId4"/>
    <p:sldId id="269" r:id="rId5"/>
    <p:sldId id="270" r:id="rId6"/>
    <p:sldId id="275" r:id="rId7"/>
    <p:sldId id="258" r:id="rId8"/>
    <p:sldId id="266" r:id="rId9"/>
    <p:sldId id="260" r:id="rId10"/>
    <p:sldId id="259" r:id="rId11"/>
    <p:sldId id="272" r:id="rId12"/>
    <p:sldId id="274" r:id="rId13"/>
    <p:sldId id="262" r:id="rId14"/>
    <p:sldId id="263" r:id="rId15"/>
    <p:sldId id="264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705" autoAdjust="0"/>
  </p:normalViewPr>
  <p:slideViewPr>
    <p:cSldViewPr>
      <p:cViewPr varScale="1">
        <p:scale>
          <a:sx n="83" d="100"/>
          <a:sy n="83" d="100"/>
        </p:scale>
        <p:origin x="-117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3A1A99F-B4D4-4536-BC41-93E43BF5925E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2EAC302-BC15-4553-B11F-13C334C6A6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s://docviewer.yandex.ru/htmlimage?id=rm9f-jqfl9r9xya08m5j3y2jia6g5y2hqdcn8ib2t739sua57v2eslbxhkdzfdiaoqronylipki1oj9ghwyd2duxice48acpnsnoabez&amp;name=result_html_3dc3f292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476672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k-TM" sz="2400" smtClean="0">
                <a:latin typeface="Times New Roman" pitchFamily="18" charset="0"/>
                <a:cs typeface="Times New Roman" pitchFamily="18" charset="0"/>
              </a:rPr>
              <a:t>Заведующий </a:t>
            </a:r>
            <a:r>
              <a:rPr lang="tk-TM" sz="2400">
                <a:latin typeface="Times New Roman" pitchFamily="18" charset="0"/>
                <a:cs typeface="Times New Roman" pitchFamily="18" charset="0"/>
              </a:rPr>
              <a:t>отделом Института солнечной энергии </a:t>
            </a:r>
            <a:r>
              <a:rPr lang="tk-TM" sz="2400" smtClean="0">
                <a:latin typeface="Times New Roman" pitchFamily="18" charset="0"/>
                <a:cs typeface="Times New Roman" pitchFamily="18" charset="0"/>
              </a:rPr>
              <a:t>Академии </a:t>
            </a:r>
            <a:r>
              <a:rPr lang="tk-TM" sz="2400">
                <a:latin typeface="Times New Roman" pitchFamily="18" charset="0"/>
                <a:cs typeface="Times New Roman" pitchFamily="18" charset="0"/>
              </a:rPr>
              <a:t>наук </a:t>
            </a:r>
            <a:r>
              <a:rPr lang="tk-TM" sz="2400" smtClean="0">
                <a:latin typeface="Times New Roman" pitchFamily="18" charset="0"/>
                <a:cs typeface="Times New Roman" pitchFamily="18" charset="0"/>
              </a:rPr>
              <a:t>Туркменистана, к.ф.-м.н. </a:t>
            </a:r>
          </a:p>
          <a:p>
            <a:pPr algn="ctr"/>
            <a:r>
              <a:rPr lang="tk-TM" sz="2400" b="1" smtClean="0">
                <a:latin typeface="Times New Roman" pitchFamily="18" charset="0"/>
                <a:cs typeface="Times New Roman" pitchFamily="18" charset="0"/>
              </a:rPr>
              <a:t>Мелебаев Д.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852936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НАНОТЕХНОЛОГИИ  ПОЛУЧЕНИЯ ФОТОЧУВСТВИТЕЛЬНЫХ  СТРУКТУР 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МЕТАЛЛ-ДИЭЛЕКТРИК (ОКСИД)-ПОЛУПРОВОДНИК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k-TM" sz="2400" b="1" smtClean="0">
                <a:latin typeface="Times New Roman" pitchFamily="18" charset="0"/>
                <a:cs typeface="Times New Roman" pitchFamily="18" charset="0"/>
              </a:rPr>
              <a:t>(Наноструктуры 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Au-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оксид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 -GaP</a:t>
            </a:r>
            <a:r>
              <a:rPr lang="tk-TM" sz="2400" b="1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endParaRPr lang="tk-TM" sz="24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04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4032250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4572322" y="2133600"/>
            <a:ext cx="4103366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2800">
                <a:latin typeface="Times New Roman" pitchFamily="18" charset="0"/>
                <a:cs typeface="Times New Roman" pitchFamily="18" charset="0"/>
              </a:rPr>
              <a:t>Спектр наноструктуры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Au-окисел-n-GaP в ультрафиолетовом диапазоне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4213" y="476672"/>
            <a:ext cx="77762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k-TM" sz="2800" b="1" smtClean="0">
                <a:latin typeface="Times New Roman" pitchFamily="18" charset="0"/>
                <a:cs typeface="Times New Roman" pitchFamily="18" charset="0"/>
              </a:rPr>
              <a:t>Новые нанотехнологии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98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Описание: C:\Users\Ирина\AppData\Local\Microsoft\Windows\Temporary Internet Files\Content.Word\Scan100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556792"/>
            <a:ext cx="4569867" cy="3932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Описание: C:\Users\Ирина\AppData\Local\Microsoft\Windows\Temporary Internet Files\Content.Word\Scan100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938" y="1268760"/>
            <a:ext cx="4569867" cy="39322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838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Описание: C:\Users\Ирина\AppData\Local\Microsoft\Windows\Temporary Internet Files\Content.Word\Scan10004.bm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340768"/>
            <a:ext cx="5616624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838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242" y="1412357"/>
            <a:ext cx="7418582" cy="4464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260648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k-TM" sz="2400" b="1" smtClean="0">
                <a:latin typeface="Times New Roman" pitchFamily="18" charset="0"/>
                <a:cs typeface="Times New Roman" pitchFamily="18" charset="0"/>
              </a:rPr>
              <a:t>Трехмерная топография структуры</a:t>
            </a:r>
          </a:p>
          <a:p>
            <a:pPr algn="ctr"/>
            <a:r>
              <a:rPr lang="tk-TM" sz="2400" b="1" smtClean="0">
                <a:latin typeface="Times New Roman" pitchFamily="18" charset="0"/>
                <a:cs typeface="Times New Roman" pitchFamily="18" charset="0"/>
              </a:rPr>
              <a:t>(появление нанокластеров)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72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 descr="6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6"/>
          <a:stretch>
            <a:fillRect/>
          </a:stretch>
        </p:blipFill>
        <p:spPr bwMode="auto">
          <a:xfrm>
            <a:off x="1547664" y="1540970"/>
            <a:ext cx="5929312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332656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k-TM" sz="2400" b="1" smtClean="0">
                <a:latin typeface="Times New Roman" pitchFamily="18" charset="0"/>
                <a:cs typeface="Times New Roman" pitchFamily="18" charset="0"/>
              </a:rPr>
              <a:t>Конструкция фотодетектора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69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672" y="1268760"/>
            <a:ext cx="6285830" cy="457214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87624" y="332656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Лабораторный образец УФ фотодетектора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77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349152"/>
            <a:ext cx="73448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k-TM" sz="3600" b="1" smtClean="0"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</a:p>
          <a:p>
            <a:pPr algn="ctr"/>
            <a:endParaRPr lang="tk-TM" sz="3600" b="1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k-TM" sz="3600" b="1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THANK </a:t>
            </a:r>
            <a:r>
              <a:rPr lang="tk-TM" sz="36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lang="tk-TM" sz="36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k-TM" sz="36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 YOUR </a:t>
            </a:r>
            <a:r>
              <a:rPr lang="tk-TM" sz="36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ATTENTION!</a:t>
            </a:r>
            <a:endParaRPr lang="ru-RU" sz="3600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94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92696"/>
            <a:ext cx="756084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tk-TM" sz="2800" b="1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USE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OF NANOTECHNOLOGY FOR PHOTOSENSITIVE STRUCTURES METAL-DIELECTRIC-SEMICONDUCTOR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>
                <a:latin typeface="Times New Roman" pitchFamily="18" charset="0"/>
                <a:cs typeface="Times New Roman" pitchFamily="18" charset="0"/>
              </a:rPr>
              <a:t>(For example: Au-oxide-GaP nanostructure)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>
                <a:latin typeface="Times New Roman" pitchFamily="18" charset="0"/>
                <a:cs typeface="Times New Roman" pitchFamily="18" charset="0"/>
              </a:rPr>
              <a:t> 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>
                <a:latin typeface="Times New Roman" pitchFamily="18" charset="0"/>
                <a:cs typeface="Times New Roman" pitchFamily="18" charset="0"/>
              </a:rPr>
              <a:t>D.Melebayev,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head of a department, candidate of science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Institute of Sun Energy,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Turkmenistan Academy of Scienses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3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835292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/>
              <a:t> </a:t>
            </a:r>
            <a:r>
              <a:rPr lang="ru-RU" smtClean="0"/>
              <a:t>       Здравствуйте </a:t>
            </a:r>
            <a:r>
              <a:rPr lang="ru-RU"/>
              <a:t>дамы и господа, хочу выразить свою благодарность Китайскому Хубейскому университету за приглашение участвовать в китайско-туркменском инновационном форуме. Тема моего доклада: «</a:t>
            </a:r>
            <a:r>
              <a:rPr lang="ru-RU" smtClean="0"/>
              <a:t>Нанотехнологии получения </a:t>
            </a:r>
            <a:r>
              <a:rPr lang="ru-RU"/>
              <a:t>фоточувствительных </a:t>
            </a:r>
            <a:r>
              <a:rPr lang="ru-RU" smtClean="0"/>
              <a:t>наноструктур </a:t>
            </a:r>
            <a:r>
              <a:rPr lang="ru-RU"/>
              <a:t>метал-диэлектрик (оксид)-</a:t>
            </a:r>
            <a:r>
              <a:rPr lang="ru-RU" smtClean="0"/>
              <a:t>полупроводник, например, </a:t>
            </a:r>
            <a:r>
              <a:rPr lang="ru-RU"/>
              <a:t>Au-Ga</a:t>
            </a:r>
            <a:r>
              <a:rPr lang="ru-RU" baseline="-25000"/>
              <a:t>2</a:t>
            </a:r>
            <a:r>
              <a:rPr lang="ru-RU"/>
              <a:t>O</a:t>
            </a:r>
            <a:r>
              <a:rPr lang="ru-RU" baseline="-25000"/>
              <a:t>3</a:t>
            </a:r>
            <a:r>
              <a:rPr lang="ru-RU"/>
              <a:t>(Fe)-n-GaP». Я работаю в институте Солнечной энергии Академии наук Туркменистана в г. Ашхабаде.</a:t>
            </a:r>
          </a:p>
          <a:p>
            <a:pPr lvl="0" algn="just"/>
            <a:r>
              <a:rPr lang="ru-RU" smtClean="0"/>
              <a:t>         В </a:t>
            </a:r>
            <a:r>
              <a:rPr lang="ru-RU"/>
              <a:t>последние годы в связи с требованиями медицины, биологии, военной техники и проблемой «озоновой дыры» сформировалась ультрафиолетовая фотоэлектроника. Её особенностью является необходимость регистрировать слабые сигналы, которые сильно влияют на жизнедеятельность человека и активность среды на фоне мощного видимого и инфракрасного излучения. Основой ультрафиолетовой электроники являются: p-n-структуры на основе </a:t>
            </a:r>
            <a:r>
              <a:rPr lang="en-US"/>
              <a:t>Si</a:t>
            </a:r>
            <a:r>
              <a:rPr lang="ru-RU"/>
              <a:t>, барьеры Шоттки на основе GaP, </a:t>
            </a:r>
            <a:r>
              <a:rPr lang="ru-RU" smtClean="0"/>
              <a:t>p-n-структуры </a:t>
            </a:r>
            <a:r>
              <a:rPr lang="ru-RU"/>
              <a:t>и барьеры Шоттки A</a:t>
            </a:r>
            <a:r>
              <a:rPr lang="ru-RU" baseline="30000"/>
              <a:t>3</a:t>
            </a:r>
            <a:r>
              <a:rPr lang="ru-RU"/>
              <a:t> B</a:t>
            </a:r>
            <a:r>
              <a:rPr lang="ru-RU" baseline="30000"/>
              <a:t>5</a:t>
            </a:r>
            <a:r>
              <a:rPr lang="ru-RU"/>
              <a:t> (GaP, GaN, GaAlN) и A</a:t>
            </a:r>
            <a:r>
              <a:rPr lang="ru-RU" baseline="30000"/>
              <a:t>2</a:t>
            </a:r>
            <a:r>
              <a:rPr lang="ru-RU"/>
              <a:t> B</a:t>
            </a:r>
            <a:r>
              <a:rPr lang="ru-RU" baseline="30000"/>
              <a:t>6</a:t>
            </a:r>
            <a:r>
              <a:rPr lang="ru-RU"/>
              <a:t> (ZnO, ZnS) и др</a:t>
            </a:r>
            <a:r>
              <a:rPr lang="ru-RU" smtClean="0"/>
              <a:t>.</a:t>
            </a:r>
          </a:p>
          <a:p>
            <a:pPr lvl="0" algn="just"/>
            <a:r>
              <a:rPr lang="ru-RU"/>
              <a:t> </a:t>
            </a:r>
            <a:r>
              <a:rPr lang="ru-RU" smtClean="0"/>
              <a:t>        Известные </a:t>
            </a:r>
            <a:r>
              <a:rPr lang="ru-RU"/>
              <a:t>полупроводниковые фотоприемники, предназначенные для измерений в ультрафиолетовой (УФ) области спектра 200-400 нм, имеют существенный </a:t>
            </a:r>
            <a:r>
              <a:rPr lang="ru-RU" smtClean="0"/>
              <a:t>недостаток - резкий </a:t>
            </a:r>
            <a:r>
              <a:rPr lang="ru-RU"/>
              <a:t>спад фоточувствительности в диапазоне 250-315 нм и не пригодны для решения важнейших практических задач в области экологии, медицины, биологии. Проблема существенного повышения квантовой </a:t>
            </a:r>
            <a:r>
              <a:rPr lang="ru-RU" smtClean="0"/>
              <a:t>фоточувствительности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95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404664"/>
            <a:ext cx="828092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/>
              <a:t>полупроводниковых фотоприемников  в ультрафиолетовой области в мировом масштабе остается пока не решенной. Этой проблемой занимаются крупнейшие научные и научно-промышленные центры мира в Японии, США, </a:t>
            </a:r>
            <a:r>
              <a:rPr lang="ru-RU" smtClean="0"/>
              <a:t>России, Китае </a:t>
            </a:r>
            <a:r>
              <a:rPr lang="ru-RU"/>
              <a:t>и в Туркменистане. Решение этой проблемы является для Туркменистана актуальным и нужным, и будет иметь большое народно-хозяйственное значение. Основой фотоприемников УФ излучения служит поверхностно-барьерная структура металл-полупроводник GaP </a:t>
            </a:r>
            <a:r>
              <a:rPr lang="ru-RU" smtClean="0"/>
              <a:t>A</a:t>
            </a:r>
            <a:r>
              <a:rPr lang="ru-RU" baseline="30000" smtClean="0"/>
              <a:t>3</a:t>
            </a:r>
            <a:r>
              <a:rPr lang="ru-RU" smtClean="0"/>
              <a:t>B</a:t>
            </a:r>
            <a:r>
              <a:rPr lang="ru-RU" baseline="30000" smtClean="0"/>
              <a:t>5</a:t>
            </a:r>
            <a:r>
              <a:rPr lang="ru-RU"/>
              <a:t>. Поверхностно-барьерная структура с туннельно-прозрачным диэлектрическим слоем Ga</a:t>
            </a:r>
            <a:r>
              <a:rPr lang="ru-RU" baseline="-25000"/>
              <a:t>2</a:t>
            </a:r>
            <a:r>
              <a:rPr lang="ru-RU"/>
              <a:t>O</a:t>
            </a:r>
            <a:r>
              <a:rPr lang="ru-RU" baseline="-25000"/>
              <a:t>3</a:t>
            </a:r>
            <a:r>
              <a:rPr lang="ru-RU"/>
              <a:t> легированным железом является хорошим прототипом для создания высокоэффективного фотоприемника УФ (200-400 нм) диапазона. Промежуточный нанослой диэлектрика с шириной запрещенной зоны не менее5 эВ и  толщиной не более 30-50 Å между полупроводником и полупрозрачным металлом действует как потенциальный барьера и препятствует переходу возбужденных излучением основных носителей из полупроводника в металл и, тем самым, увеличивает коэффициент разделения основных и неосновных носителей заряда и обеспечивает увеличение ультрафиолетовой фоточувствительности фотоприемника. </a:t>
            </a:r>
          </a:p>
          <a:p>
            <a:pPr lvl="0" algn="just"/>
            <a:r>
              <a:rPr lang="ru-RU" smtClean="0"/>
              <a:t>          Настоящая </a:t>
            </a:r>
            <a:r>
              <a:rPr lang="ru-RU"/>
              <a:t>тема направлена на разработку научно-технических основ создания высокоэффективных полупроводниковых фотоприемников УФ излучения на основе структур металл-диэлектрик-полупроводник (GaP) с тунельно-прозрачным слоем диэлектрика Ga</a:t>
            </a:r>
            <a:r>
              <a:rPr lang="ru-RU" baseline="-25000"/>
              <a:t>2</a:t>
            </a:r>
            <a:r>
              <a:rPr lang="ru-RU"/>
              <a:t>O</a:t>
            </a:r>
            <a:r>
              <a:rPr lang="ru-RU" baseline="-25000"/>
              <a:t>3</a:t>
            </a:r>
            <a:r>
              <a:rPr lang="ru-RU"/>
              <a:t>(Fe) и исследованию </a:t>
            </a:r>
            <a:r>
              <a:rPr lang="ru-RU" smtClean="0"/>
              <a:t>МДП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90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404664"/>
            <a:ext cx="842493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/>
              <a:t>наноструктуры Au-Ga</a:t>
            </a:r>
            <a:r>
              <a:rPr lang="ru-RU" baseline="-25000"/>
              <a:t>2</a:t>
            </a:r>
            <a:r>
              <a:rPr lang="ru-RU"/>
              <a:t>O</a:t>
            </a:r>
            <a:r>
              <a:rPr lang="ru-RU" baseline="-25000"/>
              <a:t>3</a:t>
            </a:r>
            <a:r>
              <a:rPr lang="ru-RU"/>
              <a:t>(Fe)-n-GaP в УФ области спектра</a:t>
            </a:r>
            <a:r>
              <a:rPr lang="ru-RU" smtClean="0"/>
              <a:t>.</a:t>
            </a:r>
          </a:p>
          <a:p>
            <a:pPr lvl="0" algn="just"/>
            <a:r>
              <a:rPr lang="ru-RU"/>
              <a:t> </a:t>
            </a:r>
            <a:r>
              <a:rPr lang="ru-RU" smtClean="0"/>
              <a:t>      </a:t>
            </a:r>
            <a:r>
              <a:rPr lang="ru-RU"/>
              <a:t>Фоточувствительные </a:t>
            </a:r>
            <a:r>
              <a:rPr lang="en-US"/>
              <a:t>MDS</a:t>
            </a:r>
            <a:r>
              <a:rPr lang="ru-RU"/>
              <a:t> или </a:t>
            </a:r>
            <a:r>
              <a:rPr lang="en-US"/>
              <a:t>MIS</a:t>
            </a:r>
            <a:r>
              <a:rPr lang="ru-RU"/>
              <a:t> МДП наноструктуры </a:t>
            </a:r>
            <a:r>
              <a:rPr lang="ru-RU" smtClean="0"/>
              <a:t> </a:t>
            </a:r>
            <a:r>
              <a:rPr lang="ru-RU"/>
              <a:t>Au-Ga</a:t>
            </a:r>
            <a:r>
              <a:rPr lang="ru-RU" baseline="-25000"/>
              <a:t>2</a:t>
            </a:r>
            <a:r>
              <a:rPr lang="ru-RU"/>
              <a:t>O</a:t>
            </a:r>
            <a:r>
              <a:rPr lang="ru-RU" baseline="-25000"/>
              <a:t>3</a:t>
            </a:r>
            <a:r>
              <a:rPr lang="ru-RU"/>
              <a:t>(Fe)-n-GaP созданы методом химического осаждения. Исследовались фотоэлектрические и электрические свойства структур. Морфология и структура оксидного слоя  Ga</a:t>
            </a:r>
            <a:r>
              <a:rPr lang="ru-RU" baseline="-25000"/>
              <a:t>2</a:t>
            </a:r>
            <a:r>
              <a:rPr lang="ru-RU"/>
              <a:t>O</a:t>
            </a:r>
            <a:r>
              <a:rPr lang="ru-RU" baseline="-25000"/>
              <a:t>3</a:t>
            </a:r>
            <a:r>
              <a:rPr lang="ru-RU"/>
              <a:t>(Fe) исследовались на просвечивающем электронном и атомно-силовом микроскопах. В видимой (2-3 еВ) и УФ (5-6.2 эВ) областях спектра обнаружены новые закономерности. В длинноволновой части спектра наблюдается максимум при hν</a:t>
            </a:r>
            <a:r>
              <a:rPr lang="ru-RU" baseline="-25000"/>
              <a:t>m</a:t>
            </a:r>
            <a:r>
              <a:rPr lang="ru-RU"/>
              <a:t>=2.35 эВ. Это связано с образованием на границе раздела полупроводник-диэлектрик нанооксида железа (</a:t>
            </a:r>
            <a:r>
              <a:rPr lang="en-US"/>
              <a:t>Fe</a:t>
            </a:r>
            <a:r>
              <a:rPr lang="ru-RU" baseline="-25000"/>
              <a:t>2</a:t>
            </a:r>
            <a:r>
              <a:rPr lang="en-US"/>
              <a:t>O</a:t>
            </a:r>
            <a:r>
              <a:rPr lang="ru-RU" baseline="-25000"/>
              <a:t>3</a:t>
            </a:r>
            <a:r>
              <a:rPr lang="ru-RU"/>
              <a:t>) с шириной запрещенной зоны </a:t>
            </a:r>
            <a:r>
              <a:rPr lang="en-US"/>
              <a:t>E</a:t>
            </a:r>
            <a:r>
              <a:rPr lang="en-US" baseline="-25000"/>
              <a:t>g</a:t>
            </a:r>
            <a:r>
              <a:rPr lang="ru-RU"/>
              <a:t>≈2.2 эВ (300К). В УФ диапазоне при hν&gt;5.1 эВ обнаружены гигантская фоточувствительность, связанная с лавинным умножением в слое объемного заряда и свойствами нанослоев металла Au и широкозонного оксида Ga</a:t>
            </a:r>
            <a:r>
              <a:rPr lang="ru-RU" baseline="-25000"/>
              <a:t>2</a:t>
            </a:r>
            <a:r>
              <a:rPr lang="ru-RU"/>
              <a:t>O</a:t>
            </a:r>
            <a:r>
              <a:rPr lang="ru-RU" baseline="-25000"/>
              <a:t>3</a:t>
            </a:r>
            <a:r>
              <a:rPr lang="ru-RU"/>
              <a:t>(Fe). В оксидном слое обнаружены нанопроволоки с участием оксида железа, диаметр которых составляет 25-45 нм, а длина достигает 10-12 мкм. Токовая фоточувствительность структур вблизи </a:t>
            </a:r>
            <a:r>
              <a:rPr lang="en-US"/>
              <a:t>hν</a:t>
            </a:r>
            <a:r>
              <a:rPr lang="ru-RU"/>
              <a:t>=6.0 </a:t>
            </a:r>
            <a:r>
              <a:rPr lang="en-US"/>
              <a:t>eV</a:t>
            </a:r>
            <a:r>
              <a:rPr lang="ru-RU"/>
              <a:t> достигает типичною значения ~0,25 А/Вт при нулевом напряжении смещения. Показано, что коротковолновое УФ излучение сильно поглощается в нанопроволках. Обнаруженные явления в фоточувствительных МДП наноструктурах позволят создать новые типы фотоприемников ультрафиолетового излучения для практического применения.</a:t>
            </a:r>
          </a:p>
          <a:p>
            <a:r>
              <a:rPr lang="ru-RU"/>
              <a:t>	     	</a:t>
            </a:r>
          </a:p>
          <a:p>
            <a:pPr lvl="0" algn="just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02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4664"/>
            <a:ext cx="820891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/>
              <a:t>Photosensitive MIS nanostructures Au-Ga</a:t>
            </a:r>
            <a:r>
              <a:rPr lang="en-US" baseline="-25000"/>
              <a:t>2</a:t>
            </a:r>
            <a:r>
              <a:rPr lang="en-US"/>
              <a:t>O</a:t>
            </a:r>
            <a:r>
              <a:rPr lang="en-US" baseline="-25000"/>
              <a:t>3</a:t>
            </a:r>
            <a:r>
              <a:rPr lang="en-US"/>
              <a:t>(Fe)-n-GaP were made by chemical deposition method. Photoelectric and electric properties of this structures were researched. The oxide layer Ga</a:t>
            </a:r>
            <a:r>
              <a:rPr lang="en-US" baseline="-25000"/>
              <a:t>2</a:t>
            </a:r>
            <a:r>
              <a:rPr lang="en-US"/>
              <a:t>O</a:t>
            </a:r>
            <a:r>
              <a:rPr lang="en-US" baseline="-25000"/>
              <a:t>3</a:t>
            </a:r>
            <a:r>
              <a:rPr lang="en-US"/>
              <a:t>(Fe) morphology and structure were investigated on transmission and atomic-force electron microscopes. New regularity were discovered in visible (2-3 eV) and ultraviolet (UV) (5-6.2 eV) spectral regions. A spectral maximum was observed in long-wave spectral region (hν</a:t>
            </a:r>
            <a:r>
              <a:rPr lang="en-US" baseline="-25000"/>
              <a:t>m</a:t>
            </a:r>
            <a:r>
              <a:rPr lang="en-US"/>
              <a:t> = 2.35 eV). This accounts for  iron nanooxide formation on the interface semiconductor-dielectric with energy gap width E</a:t>
            </a:r>
            <a:r>
              <a:rPr lang="en-US" baseline="-25000"/>
              <a:t>g</a:t>
            </a:r>
            <a:r>
              <a:rPr lang="en-US"/>
              <a:t> ≈ 2.2 eV (300 K).  In UV region at  hν &gt; 5.1 eV huge photosensitivity was discovered, this accounts for avalanche multiplication in a space-charge layer and properties of  nanolayers of the metal Au and of  the high energy-gap oxide Ga</a:t>
            </a:r>
            <a:r>
              <a:rPr lang="en-US" baseline="-25000"/>
              <a:t>2</a:t>
            </a:r>
            <a:r>
              <a:rPr lang="en-US"/>
              <a:t>O</a:t>
            </a:r>
            <a:r>
              <a:rPr lang="en-US" baseline="-25000"/>
              <a:t>3</a:t>
            </a:r>
            <a:r>
              <a:rPr lang="en-US"/>
              <a:t>(Fe). In a oxide layer nanowires with iron oxide were discovered, 25-45 nm in diameter and it's length was 10-12 μm. Typical value of structure current photosensitivity nearly hν = 6.0 eV achieves ~0.25 A/W under zero voltage bias. There's demonstrate that short-wave UV radiation is strongly absorbed in nanowires. This effects in photosensitive MIS nanostructures give an opportunity the new types of UV radiation photodetectors for practical application. </a:t>
            </a:r>
            <a:endParaRPr lang="ru-RU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684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112"/>
            <a:ext cx="3078163" cy="385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1" name="TextBox 5"/>
          <p:cNvSpPr txBox="1">
            <a:spLocks noChangeArrowheads="1"/>
          </p:cNvSpPr>
          <p:nvPr/>
        </p:nvSpPr>
        <p:spPr bwMode="auto">
          <a:xfrm>
            <a:off x="3995936" y="2276475"/>
            <a:ext cx="4752528" cy="2523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Конструкция наноструктур металл-диэлектрик-полупроводник, </a:t>
            </a:r>
          </a:p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и их энергетическая диаграмма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47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AppData\Local\Microsoft\Windows\Temporary Internet Files\Content.Word\Scan100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759" y="548681"/>
            <a:ext cx="3581265" cy="525658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5364088" y="1052736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k-TM" sz="2400" smtClean="0">
                <a:latin typeface="Times New Roman" pitchFamily="18" charset="0"/>
                <a:cs typeface="Times New Roman" pitchFamily="18" charset="0"/>
              </a:rPr>
              <a:t>Нанотехнология </a:t>
            </a:r>
          </a:p>
          <a:p>
            <a:pPr algn="ctr"/>
            <a:r>
              <a:rPr lang="tk-TM" sz="2400" smtClean="0">
                <a:latin typeface="Times New Roman" pitchFamily="18" charset="0"/>
                <a:cs typeface="Times New Roman" pitchFamily="18" charset="0"/>
              </a:rPr>
              <a:t>GaP MDS </a:t>
            </a:r>
          </a:p>
          <a:p>
            <a:pPr algn="ctr"/>
            <a:r>
              <a:rPr lang="tk-TM" sz="2400" smtClean="0">
                <a:latin typeface="Times New Roman" pitchFamily="18" charset="0"/>
                <a:cs typeface="Times New Roman" pitchFamily="18" charset="0"/>
              </a:rPr>
              <a:t>наноструктур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74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8" descr="https://docviewer.yandex.ru/htmlimage?id=rm9f-jqfl9r9xya08m5j3y2jia6g5y2hqdcn8ib2t739sua57v2eslbxhkdzfdiaoqronylipki1oj9ghwyd2duxice48acpnsnoabez&amp;name=result_html_3dc3f292.png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72816"/>
            <a:ext cx="4968552" cy="302433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043608" y="62068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k-TM" sz="2800" b="1" smtClean="0">
                <a:latin typeface="Times New Roman" pitchFamily="18" charset="0"/>
                <a:cs typeface="Times New Roman" pitchFamily="18" charset="0"/>
              </a:rPr>
              <a:t>Новые данные, полученные на просвечивающем электронном микроскопе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97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146</TotalTime>
  <Words>871</Words>
  <Application>Microsoft Office PowerPoint</Application>
  <PresentationFormat>Экран (4:3)</PresentationFormat>
  <Paragraphs>38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37</cp:revision>
  <dcterms:created xsi:type="dcterms:W3CDTF">2007-12-31T21:26:02Z</dcterms:created>
  <dcterms:modified xsi:type="dcterms:W3CDTF">2008-01-01T02:06:25Z</dcterms:modified>
</cp:coreProperties>
</file>