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2" r:id="rId7"/>
    <p:sldId id="261" r:id="rId8"/>
    <p:sldId id="265" r:id="rId9"/>
    <p:sldId id="260" r:id="rId10"/>
    <p:sldId id="266" r:id="rId11"/>
    <p:sldId id="263" r:id="rId12"/>
    <p:sldId id="269" r:id="rId13"/>
    <p:sldId id="264" r:id="rId14"/>
    <p:sldId id="276" r:id="rId15"/>
    <p:sldId id="271" r:id="rId16"/>
    <p:sldId id="278" r:id="rId17"/>
    <p:sldId id="272" r:id="rId18"/>
    <p:sldId id="279" r:id="rId19"/>
    <p:sldId id="273" r:id="rId20"/>
    <p:sldId id="274" r:id="rId21"/>
    <p:sldId id="280" r:id="rId22"/>
    <p:sldId id="277" r:id="rId23"/>
    <p:sldId id="268" r:id="rId24"/>
    <p:sldId id="281" r:id="rId25"/>
    <p:sldId id="285" r:id="rId26"/>
    <p:sldId id="282" r:id="rId27"/>
    <p:sldId id="283" r:id="rId28"/>
    <p:sldId id="284" r:id="rId29"/>
    <p:sldId id="286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645663-94D9-43EC-810A-8A2617CB483B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7C40ABFE-6EE1-470B-BA3D-5073B5A104B4}">
      <dgm:prSet phldrT="[Текст]" phldr="1"/>
      <dgm:spPr/>
      <dgm:t>
        <a:bodyPr/>
        <a:lstStyle/>
        <a:p>
          <a:endParaRPr lang="ru-RU" dirty="0"/>
        </a:p>
      </dgm:t>
    </dgm:pt>
    <dgm:pt modelId="{0A88AEF0-0C9A-48E2-9F3E-B7B4C8D9F0E9}" type="parTrans" cxnId="{949CEAB3-DDB5-4929-8B4E-1145987DE666}">
      <dgm:prSet/>
      <dgm:spPr/>
      <dgm:t>
        <a:bodyPr/>
        <a:lstStyle/>
        <a:p>
          <a:endParaRPr lang="ru-RU"/>
        </a:p>
      </dgm:t>
    </dgm:pt>
    <dgm:pt modelId="{B8EAC454-572E-4918-BC12-3C262E5EB040}" type="sibTrans" cxnId="{949CEAB3-DDB5-4929-8B4E-1145987DE666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Экологическое воспитание в детском саду — МБДОУ &quot;Детский сад №48 ..."/>
        </a:ext>
      </dgm:extLst>
    </dgm:pt>
    <dgm:pt modelId="{7D045E6B-110E-4EAD-A4E4-34D3895E1FC2}" type="pres">
      <dgm:prSet presAssocID="{0A645663-94D9-43EC-810A-8A2617CB483B}" presName="Name0" presStyleCnt="0">
        <dgm:presLayoutVars>
          <dgm:chMax val="7"/>
          <dgm:chPref val="7"/>
          <dgm:dir/>
        </dgm:presLayoutVars>
      </dgm:prSet>
      <dgm:spPr/>
    </dgm:pt>
    <dgm:pt modelId="{F0F9607A-8F92-4750-BAA1-210AEFAB49A6}" type="pres">
      <dgm:prSet presAssocID="{0A645663-94D9-43EC-810A-8A2617CB483B}" presName="Name1" presStyleCnt="0"/>
      <dgm:spPr/>
    </dgm:pt>
    <dgm:pt modelId="{80AF0CA4-F404-447B-BD9C-4AE6E98AEDD4}" type="pres">
      <dgm:prSet presAssocID="{B8EAC454-572E-4918-BC12-3C262E5EB040}" presName="picture_1" presStyleCnt="0"/>
      <dgm:spPr/>
    </dgm:pt>
    <dgm:pt modelId="{746AA9A7-91B8-458A-83EA-4A0492D99128}" type="pres">
      <dgm:prSet presAssocID="{B8EAC454-572E-4918-BC12-3C262E5EB040}" presName="pictureRepeatNode" presStyleLbl="alignImgPlace1" presStyleIdx="0" presStyleCnt="1" custScaleX="143250" custScaleY="133207" custLinFactNeighborX="-13959" custLinFactNeighborY="-5791"/>
      <dgm:spPr/>
    </dgm:pt>
    <dgm:pt modelId="{DA75A80A-1998-4FA0-8393-92745DC3F441}" type="pres">
      <dgm:prSet presAssocID="{7C40ABFE-6EE1-470B-BA3D-5073B5A104B4}" presName="text_1" presStyleLbl="node1" presStyleIdx="0" presStyleCnt="0">
        <dgm:presLayoutVars>
          <dgm:bulletEnabled val="1"/>
        </dgm:presLayoutVars>
      </dgm:prSet>
      <dgm:spPr/>
    </dgm:pt>
  </dgm:ptLst>
  <dgm:cxnLst>
    <dgm:cxn modelId="{949CEAB3-DDB5-4929-8B4E-1145987DE666}" srcId="{0A645663-94D9-43EC-810A-8A2617CB483B}" destId="{7C40ABFE-6EE1-470B-BA3D-5073B5A104B4}" srcOrd="0" destOrd="0" parTransId="{0A88AEF0-0C9A-48E2-9F3E-B7B4C8D9F0E9}" sibTransId="{B8EAC454-572E-4918-BC12-3C262E5EB040}"/>
    <dgm:cxn modelId="{D08329F2-5F1C-4E63-8D98-7558219141C1}" type="presOf" srcId="{0A645663-94D9-43EC-810A-8A2617CB483B}" destId="{7D045E6B-110E-4EAD-A4E4-34D3895E1FC2}" srcOrd="0" destOrd="0" presId="urn:microsoft.com/office/officeart/2008/layout/CircularPictureCallout"/>
    <dgm:cxn modelId="{03CDCF45-B8FF-4F83-8618-B8E4C77F370D}" type="presOf" srcId="{7C40ABFE-6EE1-470B-BA3D-5073B5A104B4}" destId="{DA75A80A-1998-4FA0-8393-92745DC3F441}" srcOrd="0" destOrd="0" presId="urn:microsoft.com/office/officeart/2008/layout/CircularPictureCallout"/>
    <dgm:cxn modelId="{8104DCD8-EE2D-4B5B-9CDC-24E2D2493559}" type="presOf" srcId="{B8EAC454-572E-4918-BC12-3C262E5EB040}" destId="{746AA9A7-91B8-458A-83EA-4A0492D99128}" srcOrd="0" destOrd="0" presId="urn:microsoft.com/office/officeart/2008/layout/CircularPictureCallout"/>
    <dgm:cxn modelId="{33244292-C271-4BC9-B2F9-F4B55C961AF2}" type="presParOf" srcId="{7D045E6B-110E-4EAD-A4E4-34D3895E1FC2}" destId="{F0F9607A-8F92-4750-BAA1-210AEFAB49A6}" srcOrd="0" destOrd="0" presId="urn:microsoft.com/office/officeart/2008/layout/CircularPictureCallout"/>
    <dgm:cxn modelId="{49899FF5-26C5-4996-9850-339CC8668FBE}" type="presParOf" srcId="{F0F9607A-8F92-4750-BAA1-210AEFAB49A6}" destId="{80AF0CA4-F404-447B-BD9C-4AE6E98AEDD4}" srcOrd="0" destOrd="0" presId="urn:microsoft.com/office/officeart/2008/layout/CircularPictureCallout"/>
    <dgm:cxn modelId="{832B3E76-53BB-4866-A1FC-8D7194E4D167}" type="presParOf" srcId="{80AF0CA4-F404-447B-BD9C-4AE6E98AEDD4}" destId="{746AA9A7-91B8-458A-83EA-4A0492D99128}" srcOrd="0" destOrd="0" presId="urn:microsoft.com/office/officeart/2008/layout/CircularPictureCallout"/>
    <dgm:cxn modelId="{B53E3542-CB06-4C8C-8354-B68E98F5FBBE}" type="presParOf" srcId="{F0F9607A-8F92-4750-BAA1-210AEFAB49A6}" destId="{DA75A80A-1998-4FA0-8393-92745DC3F441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348AEF-FDD2-44A9-8924-833E254E234B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/>
      <dgm:spPr/>
    </dgm:pt>
    <dgm:pt modelId="{4E7072CD-C6D1-45C9-8000-E7B827859206}">
      <dgm:prSet phldrT="[Текст]" phldr="1"/>
      <dgm:spPr/>
      <dgm:t>
        <a:bodyPr/>
        <a:lstStyle/>
        <a:p>
          <a:endParaRPr lang="ru-RU"/>
        </a:p>
      </dgm:t>
    </dgm:pt>
    <dgm:pt modelId="{07EB5F52-5EDA-440D-9112-2B8D653A2DFD}" type="parTrans" cxnId="{24723E31-E3DB-4D49-ACD3-937DCBB1099A}">
      <dgm:prSet/>
      <dgm:spPr/>
      <dgm:t>
        <a:bodyPr/>
        <a:lstStyle/>
        <a:p>
          <a:endParaRPr lang="ru-RU"/>
        </a:p>
      </dgm:t>
    </dgm:pt>
    <dgm:pt modelId="{BCEBA95C-4391-4689-8899-48792799CD6D}" type="sibTrans" cxnId="{24723E31-E3DB-4D49-ACD3-937DCBB1099A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Экологическое воспитание дошкольников (Дипломная работа)"/>
        </a:ext>
      </dgm:extLst>
    </dgm:pt>
    <dgm:pt modelId="{76ADBFAB-10A2-4C35-8CAB-2EF9B6BBEB4B}" type="pres">
      <dgm:prSet presAssocID="{D9348AEF-FDD2-44A9-8924-833E254E234B}" presName="Name0" presStyleCnt="0">
        <dgm:presLayoutVars>
          <dgm:chMax val="7"/>
          <dgm:chPref val="7"/>
          <dgm:dir/>
        </dgm:presLayoutVars>
      </dgm:prSet>
      <dgm:spPr/>
    </dgm:pt>
    <dgm:pt modelId="{12E44B16-C83E-4430-838A-22BCEE5599D8}" type="pres">
      <dgm:prSet presAssocID="{D9348AEF-FDD2-44A9-8924-833E254E234B}" presName="Name1" presStyleCnt="0"/>
      <dgm:spPr/>
    </dgm:pt>
    <dgm:pt modelId="{9CBC2EB5-663D-4183-8815-5D60D860586C}" type="pres">
      <dgm:prSet presAssocID="{BCEBA95C-4391-4689-8899-48792799CD6D}" presName="picture_1" presStyleCnt="0"/>
      <dgm:spPr/>
    </dgm:pt>
    <dgm:pt modelId="{90233F81-B2FA-490E-B3C2-DF1A0B4280DE}" type="pres">
      <dgm:prSet presAssocID="{BCEBA95C-4391-4689-8899-48792799CD6D}" presName="pictureRepeatNode" presStyleLbl="alignImgPlace1" presStyleIdx="0" presStyleCnt="1" custLinFactNeighborX="19299" custLinFactNeighborY="50599"/>
      <dgm:spPr/>
    </dgm:pt>
    <dgm:pt modelId="{4FE9B73C-BB29-4280-8003-BF1ACDC9D1D4}" type="pres">
      <dgm:prSet presAssocID="{4E7072CD-C6D1-45C9-8000-E7B827859206}" presName="text_1" presStyleLbl="node1" presStyleIdx="0" presStyleCnt="0">
        <dgm:presLayoutVars>
          <dgm:bulletEnabled val="1"/>
        </dgm:presLayoutVars>
      </dgm:prSet>
      <dgm:spPr/>
    </dgm:pt>
  </dgm:ptLst>
  <dgm:cxnLst>
    <dgm:cxn modelId="{9494D9D6-E392-4685-98D3-71F1E8E02035}" type="presOf" srcId="{D9348AEF-FDD2-44A9-8924-833E254E234B}" destId="{76ADBFAB-10A2-4C35-8CAB-2EF9B6BBEB4B}" srcOrd="0" destOrd="0" presId="urn:microsoft.com/office/officeart/2008/layout/CircularPictureCallout"/>
    <dgm:cxn modelId="{24723E31-E3DB-4D49-ACD3-937DCBB1099A}" srcId="{D9348AEF-FDD2-44A9-8924-833E254E234B}" destId="{4E7072CD-C6D1-45C9-8000-E7B827859206}" srcOrd="0" destOrd="0" parTransId="{07EB5F52-5EDA-440D-9112-2B8D653A2DFD}" sibTransId="{BCEBA95C-4391-4689-8899-48792799CD6D}"/>
    <dgm:cxn modelId="{3C0532B6-8588-4055-812C-3414B8C52EC6}" type="presOf" srcId="{4E7072CD-C6D1-45C9-8000-E7B827859206}" destId="{4FE9B73C-BB29-4280-8003-BF1ACDC9D1D4}" srcOrd="0" destOrd="0" presId="urn:microsoft.com/office/officeart/2008/layout/CircularPictureCallout"/>
    <dgm:cxn modelId="{B9F170CD-BD2A-4536-B2CE-9C51B3356BA7}" type="presOf" srcId="{BCEBA95C-4391-4689-8899-48792799CD6D}" destId="{90233F81-B2FA-490E-B3C2-DF1A0B4280DE}" srcOrd="0" destOrd="0" presId="urn:microsoft.com/office/officeart/2008/layout/CircularPictureCallout"/>
    <dgm:cxn modelId="{A182604C-D756-4172-95ED-93840FF7AC4B}" type="presParOf" srcId="{76ADBFAB-10A2-4C35-8CAB-2EF9B6BBEB4B}" destId="{12E44B16-C83E-4430-838A-22BCEE5599D8}" srcOrd="0" destOrd="0" presId="urn:microsoft.com/office/officeart/2008/layout/CircularPictureCallout"/>
    <dgm:cxn modelId="{83D54110-76E0-46DD-8F81-0F3A9908605D}" type="presParOf" srcId="{12E44B16-C83E-4430-838A-22BCEE5599D8}" destId="{9CBC2EB5-663D-4183-8815-5D60D860586C}" srcOrd="0" destOrd="0" presId="urn:microsoft.com/office/officeart/2008/layout/CircularPictureCallout"/>
    <dgm:cxn modelId="{C3648594-3230-4E94-BAF5-F6F9A9D484E4}" type="presParOf" srcId="{9CBC2EB5-663D-4183-8815-5D60D860586C}" destId="{90233F81-B2FA-490E-B3C2-DF1A0B4280DE}" srcOrd="0" destOrd="0" presId="urn:microsoft.com/office/officeart/2008/layout/CircularPictureCallout"/>
    <dgm:cxn modelId="{95625252-3385-49B2-A8BB-F8E8DEFE3746}" type="presParOf" srcId="{12E44B16-C83E-4430-838A-22BCEE5599D8}" destId="{4FE9B73C-BB29-4280-8003-BF1ACDC9D1D4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6AA9A7-91B8-458A-83EA-4A0492D99128}">
      <dsp:nvSpPr>
        <dsp:cNvPr id="0" name=""/>
        <dsp:cNvSpPr/>
      </dsp:nvSpPr>
      <dsp:spPr>
        <a:xfrm>
          <a:off x="402728" y="0"/>
          <a:ext cx="4001867" cy="37213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5A80A-1998-4FA0-8393-92745DC3F441}">
      <dsp:nvSpPr>
        <dsp:cNvPr id="0" name=""/>
        <dsp:cNvSpPr/>
      </dsp:nvSpPr>
      <dsp:spPr>
        <a:xfrm>
          <a:off x="1899664" y="1957376"/>
          <a:ext cx="1787919" cy="92189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1899664" y="1957376"/>
        <a:ext cx="1787919" cy="9218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33F81-B2FA-490E-B3C2-DF1A0B4280DE}">
      <dsp:nvSpPr>
        <dsp:cNvPr id="0" name=""/>
        <dsp:cNvSpPr/>
      </dsp:nvSpPr>
      <dsp:spPr>
        <a:xfrm>
          <a:off x="3168350" y="2286001"/>
          <a:ext cx="4572000" cy="457200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9B73C-BB29-4280-8003-BF1ACDC9D1D4}">
      <dsp:nvSpPr>
        <dsp:cNvPr id="0" name=""/>
        <dsp:cNvSpPr/>
      </dsp:nvSpPr>
      <dsp:spPr>
        <a:xfrm>
          <a:off x="3108960" y="3570732"/>
          <a:ext cx="2926080" cy="15087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3108960" y="3570732"/>
        <a:ext cx="2926080" cy="1508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59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092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430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260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039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04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45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63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48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91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188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5DF8-657A-41D0-91B7-D00559F42C64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A3E4D-D378-44E2-A976-C1DB232A2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25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n.org/sustainabledevelopment/ru/sustainable-development-goals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1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/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воспитание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5837952"/>
            <a:ext cx="2555776" cy="79208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2000" dirty="0" smtClean="0"/>
              <a:t>Подготовила учащаяся </a:t>
            </a:r>
          </a:p>
          <a:p>
            <a:pPr algn="l"/>
            <a:r>
              <a:rPr lang="ru-RU" sz="2000" dirty="0" smtClean="0"/>
              <a:t>И-31 группы, Шибко В.В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30" name="Picture 6" descr="Виды экологической экспертизы. Кто проводит экологические ...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56" l="0" r="100000">
                        <a14:foregroundMark x1="48333" y1="88667" x2="48333" y2="88667"/>
                        <a14:foregroundMark x1="74833" y1="84222" x2="74833" y2="84222"/>
                        <a14:foregroundMark x1="58500" y1="44444" x2="58500" y2="44444"/>
                        <a14:foregroundMark x1="63333" y1="58222" x2="61500" y2="39778"/>
                        <a14:foregroundMark x1="44667" y1="86667" x2="81833" y2="75111"/>
                        <a14:foregroundMark x1="45000" y1="68444" x2="53333" y2="61778"/>
                        <a14:foregroundMark x1="32667" y1="72444" x2="32333" y2="62222"/>
                        <a14:foregroundMark x1="74167" y1="61111" x2="73333" y2="56444"/>
                        <a14:foregroundMark x1="81333" y1="62222" x2="80333" y2="6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53575"/>
            <a:ext cx="5040560" cy="37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2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/>
        </p:blipFill>
        <p:spPr bwMode="auto">
          <a:xfrm>
            <a:off x="0" y="-201277"/>
            <a:ext cx="9420378" cy="70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40"/>
            <a:ext cx="925252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1643"/>
            <a:ext cx="6480720" cy="1470025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чем говорить с детьми?</a:t>
            </a:r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первую очень важно информировать воспитанников об экологических проблемах местного и глобального масштаба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sz="4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2" name="Picture 2" descr="рука глобус рука нарисованные каракули значок экология уход и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36912"/>
            <a:ext cx="4895723" cy="484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98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/>
        </p:blipFill>
        <p:spPr bwMode="auto">
          <a:xfrm>
            <a:off x="-106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243" y="2060848"/>
            <a:ext cx="6374757" cy="1143000"/>
          </a:xfrm>
        </p:spPr>
        <p:txBody>
          <a:bodyPr>
            <a:no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0931" y="18119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Целей 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Устойчивого развития были 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приняты всеми государствами — членами ООН в 2015 году в рамках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7959"/>
            <a:ext cx="34563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в области устойчивого развития – это всеобщий призыв к действиям по искоренению нищеты, обеспечению защиты нашей планеты, повышению качества жизни и улучшению перспектив для всех людей во всем мире.</a:t>
            </a:r>
            <a:endParaRPr lang="ru-RU" sz="2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Цели устойчивого развит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931" y="2254570"/>
            <a:ext cx="3456384" cy="431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76041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касается о проблемах глобального масштаба :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4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/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 всех 17 целей – 5 связаны с экологией 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96952"/>
            <a:ext cx="4752528" cy="1752600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16398" name="Picture 14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25" y="3271293"/>
            <a:ext cx="8009495" cy="24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89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6 – Чистая вода и санитария</a:t>
            </a:r>
            <a:endParaRPr lang="ru-RU" sz="66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Развитие &quot;зеленой экономики&quot; – в основных приоритетах устойчивого ...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0" b="94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88840"/>
            <a:ext cx="4680521" cy="468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5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емь самых труднодостижимых целей устойчивого разви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552728" cy="700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3371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12 – Ответственное потребление и производство </a:t>
            </a:r>
            <a:endParaRPr lang="ru-RU" sz="7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1107504"/>
            <a:ext cx="5544616" cy="556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52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ЦУР №12 - Ответственное потребление и производ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83178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8028" y="-3481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7272808" cy="4442369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13 – Борьба с изменением климата </a:t>
            </a:r>
            <a:endParaRPr lang="ru-RU" sz="8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Цели устойчивого развития в Беларуси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8" b="89778" l="0" r="89732">
                        <a14:foregroundMark x1="54464" y1="54667" x2="54464" y2="54667"/>
                        <a14:foregroundMark x1="56250" y1="60889" x2="56250" y2="60889"/>
                        <a14:foregroundMark x1="51786" y1="63111" x2="51786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915" y="-1035496"/>
            <a:ext cx="5003041" cy="502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46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ЗнайСвоиЦели: Борьба с изменением климата |Информационный центр О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60" y="871170"/>
            <a:ext cx="8729094" cy="458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4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6336704" cy="4525963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14 – Сохранение морских экосистем </a:t>
            </a:r>
            <a:endParaRPr lang="ru-RU" sz="8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4" descr="Цели устойчивого развития в Беларус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2" name="Picture 10" descr="Goal 14: Life Below Water – #TOGETHERBA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14944"/>
            <a:ext cx="5060082" cy="505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5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6" y="260648"/>
            <a:ext cx="5050905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воспитание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современной школе должно охватывать </a:t>
            </a:r>
            <a:r>
              <a:rPr lang="ru-RU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все возрасты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оно должно стать </a:t>
            </a:r>
            <a:r>
              <a:rPr lang="ru-RU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приоритетным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Экологическими знаниями должны обладать все.</a:t>
            </a:r>
          </a:p>
        </p:txBody>
      </p:sp>
      <p:pic>
        <p:nvPicPr>
          <p:cNvPr id="2052" name="Picture 4" descr="Конференция Экологическое воспитание и образование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42" b="95887" l="4250" r="98500">
                        <a14:foregroundMark x1="66250" y1="16967" x2="66250" y2="16967"/>
                        <a14:foregroundMark x1="62750" y1="16195" x2="62750" y2="16195"/>
                        <a14:foregroundMark x1="59000" y1="80206" x2="59000" y2="80206"/>
                        <a14:foregroundMark x1="38250" y1="79434" x2="38250" y2="79434"/>
                        <a14:foregroundMark x1="35500" y1="76864" x2="36750" y2="78149"/>
                        <a14:foregroundMark x1="43000" y1="13625" x2="43000" y2="13625"/>
                        <a14:foregroundMark x1="37750" y1="14910" x2="37750" y2="14910"/>
                        <a14:foregroundMark x1="61750" y1="14653" x2="61750" y2="14653"/>
                        <a14:foregroundMark x1="60000" y1="13625" x2="60000" y2="13625"/>
                        <a14:foregroundMark x1="32500" y1="82005" x2="32500" y2="820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47293"/>
            <a:ext cx="4572000" cy="444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89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ЗнайСвоиЦели: Сохранение морских экосистем |Информационный центр О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" y="836712"/>
            <a:ext cx="918081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37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3" y="332656"/>
            <a:ext cx="6336704" cy="4525963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15 – Сохранение экосистем суши</a:t>
            </a:r>
            <a:endParaRPr lang="ru-RU" sz="8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Цель №15: Сохранение экосистем суши | UNDP in Uzbekist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3247674" cy="324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59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Goal 15: Сохранение экосистем на суше | The Worlds Largest Les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29774"/>
            <a:ext cx="6264696" cy="688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51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1"/>
            <a:ext cx="8568952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Несколько советов для воспитанников :</a:t>
            </a: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Экономьте электричество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, подключив бытовую технику (в том числе и компьютер) к удлинителю и выключая его полностью, когда техника не используется.</a:t>
            </a: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Выключайте свет.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Экран телевизора или компьютера уютно светится, поэтому выключайте прочее освещение, если оно вам не нужно.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Принимайте недолгий душ</a:t>
            </a: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 Принимая ванну, вы расходуете на много литров больше воды, чем при 5—10-минутном душе.</a:t>
            </a:r>
          </a:p>
          <a:p>
            <a:pPr marL="0" indent="0">
              <a:buNone/>
            </a:pPr>
            <a:endParaRPr lang="ru-RU" sz="20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Берите меньше салфеток.</a:t>
            </a:r>
          </a:p>
        </p:txBody>
      </p:sp>
    </p:spTree>
    <p:extLst>
      <p:ext uri="{BB962C8B-B14F-4D97-AF65-F5344CB8AC3E}">
        <p14:creationId xmlns:p14="http://schemas.microsoft.com/office/powerpoint/2010/main" val="407787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56" y="1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-Ешьте меньше мяса, птицы и рыбы. На производство животной пищи уходит больше ресурсов, чем на выращивание растительной.</a:t>
            </a: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-Покупайте товары в 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минимальной упаковке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Покупайте «забавные» овощи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 Много овощей и фруктов выбрасывается из-за «неправильного» размера, формы или цвета. 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Ходите пешком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, ездите на велосипеде или общественном транспорте. Поездки на машине оставьте для больших компаний.</a:t>
            </a:r>
          </a:p>
          <a:p>
            <a:pPr marL="0" indent="0">
              <a:buNone/>
            </a:pP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-Ходите за покупками </a:t>
            </a:r>
            <a:r>
              <a:rPr lang="ru-RU" sz="24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со своей сумкой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94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6768752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Подробнее можно узнать по ссылке: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00B050"/>
                </a:solidFill>
                <a:hlinkClick r:id="rId4"/>
              </a:rPr>
              <a:t>https://www.un.org/sustainabledevelopment/ru/sustainable-development-goals/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41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7344816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Что касается локальных экологических проблем, для </a:t>
            </a:r>
            <a:r>
              <a:rPr lang="ru-RU" sz="3600" dirty="0">
                <a:solidFill>
                  <a:srgbClr val="00B050"/>
                </a:solidFill>
                <a:latin typeface="Arial Black" panose="020B0A04020102020204" pitchFamily="34" charset="0"/>
              </a:rPr>
              <a:t>белорусов являются такие экологические проблемы, как </a:t>
            </a:r>
            <a:r>
              <a:rPr lang="ru-RU" sz="3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:</a:t>
            </a:r>
          </a:p>
          <a:p>
            <a:pPr marL="0" indent="0">
              <a:buNone/>
            </a:pPr>
            <a:endParaRPr lang="ru-RU" sz="28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24" name="Picture 4" descr="Современная концепция мира глобус 3d модель изоляции. планета мира ...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15958"/>
            <a:ext cx="4153495" cy="415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16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55" y="3789040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-загрязнение атмосферы и водоемов;</a:t>
            </a: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9700" name="Picture 4" descr="Файл:ДМЗ 016.jpg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5112568" cy="3834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11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499" y="2071972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-последствия аварии на Чернобыльской АЭС;</a:t>
            </a:r>
            <a:endParaRPr lang="ru-RU" sz="6000" u="sng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8674" name="Picture 2" descr="Последствия после катастрофы Чернобыльской АЭС в Беларуси 30 лет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01642"/>
            <a:ext cx="5040560" cy="3358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8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0267" y="3645024"/>
            <a:ext cx="8964488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u="sng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Свалки в неподходящих местах</a:t>
            </a:r>
            <a:endParaRPr lang="ru-RU" sz="6000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2" descr="Топ-20 экологических проблем, которые волнуют белорусов | naviny.b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5726376" cy="3646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77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VATAN PLUS - Социальный Фоторедакто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" b="4747"/>
          <a:stretch/>
        </p:blipFill>
        <p:spPr bwMode="auto">
          <a:xfrm>
            <a:off x="0" y="-32437"/>
            <a:ext cx="9140552" cy="689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47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настоящее время </a:t>
            </a:r>
            <a:r>
              <a:rPr lang="ru-RU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экологизация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воспитательной работы школы стала одним из главных направлений развития системы школьного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3028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47832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Также, воспитанникам можно показать видеоролик или фильм на данную тематику.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Например: 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videoplayback (2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35800" y="2708920"/>
            <a:ext cx="6045760" cy="34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8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59" y="4293096"/>
            <a:ext cx="9002541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Однако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совершенно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понятно, что 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экологическое воспитание школьника осуществляется не </a:t>
            </a:r>
            <a:r>
              <a:rPr lang="ru-RU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только на </a:t>
            </a: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уроках.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100" name="Picture 4" descr="Экологическое воспитание и образование младших школьников - 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680520" cy="3126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0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"/>
            <a:ext cx="6336704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92D050"/>
                </a:solidFill>
                <a:latin typeface="Arial Black" panose="020B0A04020102020204" pitchFamily="34" charset="0"/>
              </a:rPr>
              <a:t>Необходимы другие формы и методы работы</a:t>
            </a:r>
            <a:r>
              <a:rPr lang="ru-RU" sz="48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:</a:t>
            </a:r>
            <a:endParaRPr lang="ru-RU" sz="4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8434" name="Picture 2" descr="Экологическое воспитание: цели, мнения, реализуемые программ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83" y="2332528"/>
            <a:ext cx="6430431" cy="4302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32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/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80928"/>
            <a:ext cx="5904656" cy="1470025"/>
          </a:xfrm>
        </p:spPr>
        <p:txBody>
          <a:bodyPr>
            <a:noAutofit/>
          </a:bodyPr>
          <a:lstStyle/>
          <a:p>
            <a:pPr marL="0" indent="0" algn="l"/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-занятия в кружке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экскурсии в природу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-работа в лаборатории </a:t>
            </a:r>
            <a:b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4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внеклассные мероприятия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38625460"/>
              </p:ext>
            </p:extLst>
          </p:nvPr>
        </p:nvGraphicFramePr>
        <p:xfrm>
          <a:off x="4355976" y="2996952"/>
          <a:ext cx="5587249" cy="3741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1041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фон для презентации для powerpoint бесплат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-2237" r="-2440" b="7720"/>
          <a:stretch/>
        </p:blipFill>
        <p:spPr bwMode="auto">
          <a:xfrm>
            <a:off x="0" y="-315416"/>
            <a:ext cx="9387858" cy="717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01268"/>
            <a:ext cx="6480720" cy="1470025"/>
          </a:xfrm>
        </p:spPr>
        <p:txBody>
          <a:bodyPr>
            <a:noAutofit/>
          </a:bodyPr>
          <a:lstStyle/>
          <a:p>
            <a:pPr marL="0" indent="0"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 же «</a:t>
            </a:r>
            <a:r>
              <a:rPr lang="ru-RU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интерактивные формы образования»: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дискуссии, 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-диспуты, 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вечера,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спектакли,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-беседы,</a:t>
            </a:r>
            <a:b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ролевые игры 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60426337"/>
              </p:ext>
            </p:extLst>
          </p:nvPr>
        </p:nvGraphicFramePr>
        <p:xfrm>
          <a:off x="1331640" y="13291"/>
          <a:ext cx="9144000" cy="685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5105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для презентации эколог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 b="652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243" y="2060848"/>
            <a:ext cx="6374757" cy="1143000"/>
          </a:xfrm>
        </p:spPr>
        <p:txBody>
          <a:bodyPr>
            <a:noAutofit/>
          </a:bodyPr>
          <a:lstStyle/>
          <a:p>
            <a:r>
              <a:rPr lang="ru-RU" sz="6000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воспитание имеет следующие </a:t>
            </a:r>
            <a:r>
              <a:rPr lang="ru-RU" sz="6000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146" name="Picture 2" descr="ecoosoz647 | tiroz.or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41" b="97959" l="9961" r="89844">
                        <a14:foregroundMark x1="38477" y1="75918" x2="38477" y2="75918"/>
                        <a14:backgroundMark x1="45898" y1="89388" x2="45898" y2="89388"/>
                        <a14:backgroundMark x1="45117" y1="84082" x2="45117" y2="84082"/>
                        <a14:backgroundMark x1="53125" y1="88163" x2="53125" y2="88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3212976"/>
            <a:ext cx="6957617" cy="332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5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о, фон для презентации | Бесплатные фоны для презентаций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b="6791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ветлые фоны для презентаций (62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633670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асширение экологических представлений школьников, формируемых на уроках;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-углубление теоретических знаний обучающихся в области экологии, формирование ряда основополагающих экологических понятий;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-обеспечение более широкой и разнообразной, чем это возможно в рамках обычных уроков, практической деятельности обучающихся по изучению и охране окружающей среды.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1266" name="Picture 2" descr="человеческие руки держат земной шар с растением на нем забота об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87" b="91997" l="8500" r="92000">
                        <a14:foregroundMark x1="35417" y1="72957" x2="35417" y2="72957"/>
                        <a14:foregroundMark x1="60750" y1="70261" x2="60750" y2="702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95029"/>
            <a:ext cx="495040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25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386</Words>
  <Application>Microsoft Office PowerPoint</Application>
  <PresentationFormat>Экран (4:3)</PresentationFormat>
  <Paragraphs>51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Экологическое воспитание</vt:lpstr>
      <vt:lpstr>Презентация PowerPoint</vt:lpstr>
      <vt:lpstr>В настоящее время экологизация воспитательной работы школы стала одним из главных направлений развития системы школьного образования.</vt:lpstr>
      <vt:lpstr>Однако, совершенно понятно, что  экологическое воспитание школьника осуществляется не только на уроках.</vt:lpstr>
      <vt:lpstr>Презентация PowerPoint</vt:lpstr>
      <vt:lpstr>-занятия в кружке -экскурсии в природу -работа в лаборатории  -внеклассные мероприятия  </vt:lpstr>
      <vt:lpstr> А так же «интерактивные формы образования»:   -дискуссии,  -диспуты,  -экологические вечера, -спектакли,  -беседы, -ролевые игры </vt:lpstr>
      <vt:lpstr>Экологическое воспитание имеет следующие задачи: </vt:lpstr>
      <vt:lpstr>Презентация PowerPoint</vt:lpstr>
      <vt:lpstr> О чем говорить с детьми?  В первую очень важно информировать воспитанников об экологических проблемах местного и глобального масштаба   </vt:lpstr>
      <vt:lpstr> </vt:lpstr>
      <vt:lpstr>Из всех 17 целей – 5 связаны с экологией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воспитание</dc:title>
  <dc:creator>user</dc:creator>
  <cp:lastModifiedBy>user</cp:lastModifiedBy>
  <cp:revision>17</cp:revision>
  <dcterms:created xsi:type="dcterms:W3CDTF">2020-05-13T17:09:34Z</dcterms:created>
  <dcterms:modified xsi:type="dcterms:W3CDTF">2020-05-13T20:24:46Z</dcterms:modified>
</cp:coreProperties>
</file>