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01013A-795B-4232-8A1A-8FFCD2CDA82E}" v="166" dt="2022-11-02T22:00:21.714"/>
    <p1510:client id="{FB1C4B43-2582-4CFF-89B1-9E50B05F43BD}" v="8" dt="2023-12-14T18:53:01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F1C56-8A72-4858-851C-F15B634C7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362"/>
            <a:ext cx="8609322" cy="3744209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834EB-45A5-426C-824A-8F07CA8F6D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5230134"/>
            <a:ext cx="4610100" cy="942065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3D55F2-5374-4778-B1EE-98996792D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4044F8-E727-4D63-B6D6-26482F83D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41F76-D956-4205-AD99-E91FD5FCC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98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A6D4F-1C6D-40FB-9A92-C86C4E15C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67BDDB-F95B-4041-AA53-71BBCB26D9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77052-C8EA-459E-9E10-8EE28C50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E6650-E3AD-4C98-88FE-F5152966F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4FED5-B228-4E3C-BFEE-0BC47D950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A243A-5463-4C65-85DA-03BECDAE63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1898" y="897973"/>
            <a:ext cx="2674301" cy="5278989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10153C-6948-4108-8FF1-033F66D4CA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54169"/>
            <a:ext cx="7734300" cy="532279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45988-B24C-46FE-87B0-55D4FB7CB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AB2DB-BD1F-41F7-AC5E-57249C270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81E3DB-BDAB-40CA-ABA3-A3662C06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904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11A1B-E09A-4F93-BC68-B160114AF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8C4A9-27ED-4E86-A256-5009E3134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CF91C-8771-4949-A397-928A5743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EA0ED-4961-4254-B34E-71D14C4E0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97152-BD97-4A72-8B07-CD2BC57B8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21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4EAF4-C10D-4650-9587-15DA8E9F9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368862"/>
            <a:ext cx="9486900" cy="367965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A1D5C2-6E93-4B23-A0CA-D5D7E735C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5318974"/>
            <a:ext cx="9486900" cy="85322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15BFB-5D28-4ABE-AD37-0C6C3FD9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4035B-0539-4A03-87C0-22E52C98B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327ADF-48C9-49CF-BD4D-82399BF64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027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1A2FB-0310-4935-B7F7-E47876CD4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87C14-52AB-4AAC-9038-29CF58EA6E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9200" y="2168278"/>
            <a:ext cx="4702921" cy="40086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2E45A-DCC0-4701-9D67-EF56AECE3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9880" y="2168278"/>
            <a:ext cx="4782699" cy="40086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F0813-A167-4D17-AA79-07BD9765F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940D7-D4C1-4C24-95F3-29A849CE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49AB7-007E-4D4D-A2C1-2C5C3310C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13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0184-BDFD-48DE-B858-B81887BFD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75359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24FEB2-6EEC-49D4-9466-0F7A6EDB0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1" y="2109789"/>
            <a:ext cx="4507931" cy="837257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E8CF0-BAB6-4BF2-836F-FED0AF88A8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19201" y="3063530"/>
            <a:ext cx="4507930" cy="31261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0751AB-FCF0-450B-A6DF-9B9A2AD2C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64867" y="2109789"/>
            <a:ext cx="4507932" cy="837257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3898E7-3130-4CE6-AA11-C9CC8214EA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64867" y="3063530"/>
            <a:ext cx="4507932" cy="31261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D85675-9678-4CB3-9AAB-D727D2B58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5F8314-1849-461A-AAF2-BF149646D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69738E-5865-473C-BAFB-BDB385C06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40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7AC40-59FF-4CE3-B49C-C824A784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2FAB63-E9CE-4359-A54B-07AC7E9BB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939854-5165-4C41-8DCA-D42DFD7D9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1768E0-4535-4B0D-8B94-4C10740B0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344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678E3-D115-4E49-9ECB-656CF2319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21E6FC-7F84-4673-81D6-B85FE26DA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0318A-245C-4841-AB57-CEC5CC12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43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F847B-9D86-47FF-B24A-EEA5F73E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776472" cy="285292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C0675-AD2F-44DC-8FF3-4454258A5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7582" y="987425"/>
            <a:ext cx="5948618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D96356-C0F0-4C22-B9B6-C7E0BE4F3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200" y="3484210"/>
            <a:ext cx="3768934" cy="238477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EFD71-2ACA-4041-9EA2-86E7B81C3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CACE3-32A8-4245-97AC-5797C147E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63845-314D-499C-BB75-CE9162BE6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9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6D3DB-B1F8-4892-96F7-0BE21DE63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932349" cy="2852670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0AB405-B2E9-4C4B-930C-CF1B63342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74810" y="657055"/>
            <a:ext cx="5831389" cy="551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AF82ED-5295-4670-A3A8-B7813FF47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199" y="3484210"/>
            <a:ext cx="3768934" cy="23768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BCDD2-4389-41FA-BE68-6805E329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1D4C8-D966-41BE-B38F-54B9134FF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7339F-1169-4FB1-8FAA-781335ECB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78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104591-A10E-46C3-952B-F25DCBDAD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77F62-7300-4B81-8F9B-D040A0EE1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2318032"/>
            <a:ext cx="9493250" cy="3854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52CF0-2C7E-4A4C-BD7E-B7CEFF0DC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1029207" y="4680813"/>
            <a:ext cx="2758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8C1E1FAD-7351-4908-963A-08EA8E4AB7A0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49E98-61B4-4398-B18F-534336EA1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1112" y="6356350"/>
            <a:ext cx="5509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6DC5D-5820-4314-ADE6-9CD1C7D4A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5482" y="6356350"/>
            <a:ext cx="11120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3F5135F-115E-423C-BE4A-B56C35DC9F3E}"/>
              </a:ext>
            </a:extLst>
          </p:cNvPr>
          <p:cNvGrpSpPr/>
          <p:nvPr/>
        </p:nvGrpSpPr>
        <p:grpSpPr>
          <a:xfrm>
            <a:off x="174436" y="6356005"/>
            <a:ext cx="358083" cy="358083"/>
            <a:chOff x="4135740" y="1745599"/>
            <a:chExt cx="558732" cy="55873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C1E318-0F1F-4920-8C7D-FBAC66631B54}"/>
                </a:ext>
              </a:extLst>
            </p:cNvPr>
            <p:cNvGrpSpPr/>
            <p:nvPr/>
          </p:nvGrpSpPr>
          <p:grpSpPr>
            <a:xfrm>
              <a:off x="4135740" y="1745599"/>
              <a:ext cx="558732" cy="558732"/>
              <a:chOff x="1028007" y="1706560"/>
              <a:chExt cx="575710" cy="57571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DE4A7237-B6EB-4FB7-8B68-7C27438D47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84E00FDE-0838-4B5B-A782-6B6C92DB0A8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BC1B2F3-8E83-4A70-B103-979C67EECED1}"/>
                </a:ext>
              </a:extLst>
            </p:cNvPr>
            <p:cNvSpPr/>
            <p:nvPr/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1279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41" r:id="rId6"/>
    <p:sldLayoutId id="2147483746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i="1" kern="1200">
          <a:solidFill>
            <a:srgbClr val="000000"/>
          </a:solidFill>
          <a:highlight>
            <a:srgbClr val="FFFF00"/>
          </a:highligh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8">
            <a:extLst>
              <a:ext uri="{FF2B5EF4-FFF2-40B4-BE49-F238E27FC236}">
                <a16:creationId xmlns:a16="http://schemas.microsoft.com/office/drawing/2014/main" id="{5AF95C2A-DC97-4FC5-B4D7-ECA8B8A66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DEAF34AB-AE16-45B5-ABC1-801F06223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2BE20CBD-359B-85E1-888C-F80AA71C49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4000"/>
          </a:blip>
          <a:srcRect t="18514" r="-2" b="2523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Rectangle 12">
            <a:extLst>
              <a:ext uri="{FF2B5EF4-FFF2-40B4-BE49-F238E27FC236}">
                <a16:creationId xmlns:a16="http://schemas.microsoft.com/office/drawing/2014/main" id="{91080BBA-334D-47E7-984F-354D2ADEEB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65439" y="231439"/>
            <a:ext cx="6858000" cy="6395122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35000"/>
                </a:srgbClr>
              </a:gs>
              <a:gs pos="100000">
                <a:srgbClr val="000000">
                  <a:alpha val="0"/>
                </a:srgbClr>
              </a:gs>
              <a:gs pos="37000">
                <a:srgbClr val="000000">
                  <a:alpha val="2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05267" y="3153104"/>
            <a:ext cx="7700933" cy="3019095"/>
          </a:xfrm>
        </p:spPr>
        <p:txBody>
          <a:bodyPr anchor="b">
            <a:normAutofit/>
          </a:bodyPr>
          <a:lstStyle/>
          <a:p>
            <a:pPr algn="r">
              <a:lnSpc>
                <a:spcPct val="110000"/>
              </a:lnSpc>
            </a:pPr>
            <a:r>
              <a:rPr lang="ru-RU" sz="4600" dirty="0">
                <a:ea typeface="+mj-lt"/>
                <a:cs typeface="+mj-lt"/>
              </a:rPr>
              <a:t>Международные отношения на дальнем востоке в 1925-1939 годах</a:t>
            </a:r>
            <a:endParaRPr lang="ru-RU" sz="4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0" y="1034218"/>
            <a:ext cx="3886200" cy="1084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ru-RU" dirty="0">
                <a:solidFill>
                  <a:srgbClr val="FFFFFF"/>
                </a:solidFill>
                <a:cs typeface="Calibri"/>
              </a:rPr>
              <a:t> Завьялова Дарья 2023г. </a:t>
            </a:r>
            <a:endParaRPr lang="ru-RU" dirty="0">
              <a:solidFill>
                <a:srgbClr val="FFFFFF"/>
              </a:solidFill>
            </a:endParaRPr>
          </a:p>
        </p:txBody>
      </p:sp>
      <p:grpSp>
        <p:nvGrpSpPr>
          <p:cNvPr id="10" name="Group 14">
            <a:extLst>
              <a:ext uri="{FF2B5EF4-FFF2-40B4-BE49-F238E27FC236}">
                <a16:creationId xmlns:a16="http://schemas.microsoft.com/office/drawing/2014/main" id="{CD90B6BE-4608-41D2-B075-FF612C55A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12" name="Group 15">
              <a:extLst>
                <a:ext uri="{FF2B5EF4-FFF2-40B4-BE49-F238E27FC236}">
                  <a16:creationId xmlns:a16="http://schemas.microsoft.com/office/drawing/2014/main" id="{90EB12EA-C9EA-45BE-A22A-01D12F1BD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14" name="Straight Connector 17">
                <a:extLst>
                  <a:ext uri="{FF2B5EF4-FFF2-40B4-BE49-F238E27FC236}">
                    <a16:creationId xmlns:a16="http://schemas.microsoft.com/office/drawing/2014/main" id="{C4162BCC-A310-4FED-9E20-7E50DE98CD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43EAC428-76D3-48E0-92FE-525A3B1EDD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Oval 16">
              <a:extLst>
                <a:ext uri="{FF2B5EF4-FFF2-40B4-BE49-F238E27FC236}">
                  <a16:creationId xmlns:a16="http://schemas.microsoft.com/office/drawing/2014/main" id="{E304A83B-3D40-4647-96E0-5B28DD1E5B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88669F-22A0-204C-1B8B-03F445609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0" dirty="0">
                <a:ea typeface="+mj-lt"/>
                <a:cs typeface="+mj-lt"/>
              </a:rPr>
              <a:t>Советская политика в условиях японской экспансии.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76BAB9-2134-FAA4-385B-2EA515BDB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18032"/>
            <a:ext cx="9809201" cy="385416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dirty="0">
                <a:ea typeface="+mn-lt"/>
                <a:cs typeface="+mn-lt"/>
              </a:rPr>
              <a:t>В </a:t>
            </a:r>
            <a:r>
              <a:rPr lang="ru-RU" b="1" dirty="0">
                <a:ea typeface="+mn-lt"/>
                <a:cs typeface="+mn-lt"/>
              </a:rPr>
              <a:t>декабре 1932 г</a:t>
            </a:r>
            <a:r>
              <a:rPr lang="ru-RU" dirty="0">
                <a:ea typeface="+mn-lt"/>
                <a:cs typeface="+mn-lt"/>
              </a:rPr>
              <a:t>. дипломатические отношения между двумя странами были восстановлены. СССР стремился укрепить свои позиции по всей линии южной границы с тем, чтобы создать препятствия для расширения японской агрессии.</a:t>
            </a:r>
          </a:p>
          <a:p>
            <a:r>
              <a:rPr lang="ru-RU" dirty="0">
                <a:ea typeface="+mn-lt"/>
                <a:cs typeface="+mn-lt"/>
              </a:rPr>
              <a:t>В стратегическом плане СССР рассматривал МНР в 30-е гг. как передовой рубеж обороны против Японии. В </a:t>
            </a:r>
            <a:r>
              <a:rPr lang="ru-RU" b="1" dirty="0">
                <a:ea typeface="+mn-lt"/>
                <a:cs typeface="+mn-lt"/>
              </a:rPr>
              <a:t>марте 1936 года</a:t>
            </a:r>
            <a:r>
              <a:rPr lang="ru-RU" dirty="0">
                <a:ea typeface="+mn-lt"/>
                <a:cs typeface="+mn-lt"/>
              </a:rPr>
              <a:t> в Улан-Баторе СССР и МНР подписали протокол о взаимопомощи. </a:t>
            </a:r>
          </a:p>
          <a:p>
            <a:r>
              <a:rPr lang="ru-RU" dirty="0">
                <a:ea typeface="+mn-lt"/>
                <a:cs typeface="+mn-lt"/>
              </a:rPr>
              <a:t>Быстрое развитие японской агрессии в северной и центральной части страны побудило китайское правительство к улучшению отношений с СССР. </a:t>
            </a:r>
            <a:r>
              <a:rPr lang="ru-RU" b="1" dirty="0">
                <a:ea typeface="+mn-lt"/>
                <a:cs typeface="+mn-lt"/>
              </a:rPr>
              <a:t>21 августа 1937 г.</a:t>
            </a:r>
            <a:r>
              <a:rPr lang="ru-RU" dirty="0">
                <a:ea typeface="+mn-lt"/>
                <a:cs typeface="+mn-lt"/>
              </a:rPr>
              <a:t> был подписан советско-китайский договор о ненападении.</a:t>
            </a:r>
          </a:p>
          <a:p>
            <a:r>
              <a:rPr lang="ru-RU" b="1" dirty="0">
                <a:ea typeface="+mn-lt"/>
                <a:cs typeface="+mn-lt"/>
              </a:rPr>
              <a:t>Летом 1938 г.</a:t>
            </a:r>
            <a:r>
              <a:rPr lang="ru-RU" dirty="0">
                <a:ea typeface="+mn-lt"/>
                <a:cs typeface="+mn-lt"/>
              </a:rPr>
              <a:t> части японской армии вторглись, а советскую территорию в районе озера Хасан, и в </a:t>
            </a:r>
            <a:r>
              <a:rPr lang="ru-RU" b="1" dirty="0">
                <a:ea typeface="+mn-lt"/>
                <a:cs typeface="+mn-lt"/>
              </a:rPr>
              <a:t>1939 г.</a:t>
            </a:r>
            <a:r>
              <a:rPr lang="ru-RU" dirty="0">
                <a:ea typeface="+mn-lt"/>
                <a:cs typeface="+mn-lt"/>
              </a:rPr>
              <a:t> – на территорию Монголии в районе реки Халхин-Гол. Красная Армия отбросила японцев назад, что позволило подписать в Москве советско-японское соглашение о прекращении военных действий в районе р. Халхин-Гол и о восстановлении границы.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48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159B9-1887-93F0-843A-33703FC89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ea typeface="+mj-lt"/>
                <a:cs typeface="+mj-lt"/>
              </a:rPr>
              <a:t>Версальско-Вашингтонская система международных отношений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0171B6-D0A1-D5FD-554A-D84ABAA13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18032"/>
            <a:ext cx="4503080" cy="385416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ea typeface="+mn-lt"/>
                <a:cs typeface="+mn-lt"/>
              </a:rPr>
              <a:t>Мировой порядок, основы которого были заложены по завершении Первой мировой войны Версальским мирным договором, договорами с союзниками Германии, а также соглашениями, заключёнными на Вашингтонской конференции 1921-1922 годов. Сложилась в 1919-1922 гг. и была призвана формально закрепить итоги Первой мировой войны.</a:t>
            </a:r>
            <a:endParaRPr lang="ru-RU" dirty="0"/>
          </a:p>
        </p:txBody>
      </p:sp>
      <p:pic>
        <p:nvPicPr>
          <p:cNvPr id="4" name="Рисунок 4" descr="Изображение выглядит как черный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76A4DE00-44A6-2E94-A5A4-170D47DCD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034" y="2319091"/>
            <a:ext cx="4657492" cy="306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47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A6060-0E6F-E384-DB34-407629E83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0" dirty="0">
                <a:ea typeface="+mj-lt"/>
                <a:cs typeface="+mj-lt"/>
              </a:rPr>
              <a:t>Причины нарастания противоречий: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68746A-B755-0306-FC82-D5E3AC0DD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ea typeface="+mn-lt"/>
                <a:cs typeface="+mn-lt"/>
              </a:rPr>
              <a:t>1. Япония и </a:t>
            </a:r>
            <a:r>
              <a:rPr lang="ru-RU" dirty="0" err="1">
                <a:ea typeface="+mn-lt"/>
                <a:cs typeface="+mn-lt"/>
              </a:rPr>
              <a:t>Китай</a:t>
            </a:r>
            <a:r>
              <a:rPr lang="ru-RU" dirty="0">
                <a:ea typeface="+mn-lt"/>
                <a:cs typeface="+mn-lt"/>
              </a:rPr>
              <a:t>, в силу своей внутренней специфики, не могли долгое время оставаться надежными гарантами Вашингтонских соглашений и союзниками в утверждении политики регионального равновесия. </a:t>
            </a:r>
            <a:endParaRPr lang="ru-RU"/>
          </a:p>
          <a:p>
            <a:r>
              <a:rPr lang="ru-RU" dirty="0">
                <a:ea typeface="+mn-lt"/>
                <a:cs typeface="+mn-lt"/>
              </a:rPr>
              <a:t>2. образование официально не признанных государств с номинальным суверенитетом. В их числе – Монгольская Народная Республика, Тувинская Народная Республика и Синьцзян уйгурский район </a:t>
            </a:r>
            <a:r>
              <a:rPr lang="ru-RU" dirty="0" err="1">
                <a:ea typeface="+mn-lt"/>
                <a:cs typeface="+mn-lt"/>
              </a:rPr>
              <a:t>Китая</a:t>
            </a:r>
            <a:r>
              <a:rPr lang="ru-RU" dirty="0">
                <a:ea typeface="+mn-lt"/>
                <a:cs typeface="+mn-lt"/>
              </a:rPr>
              <a:t>, - все они находились в сфере безраздельного влияния СССР и Коминтерна, а также государство Маньчжоу-го, созданное Японией. </a:t>
            </a:r>
          </a:p>
          <a:p>
            <a:r>
              <a:rPr lang="ru-RU" dirty="0">
                <a:ea typeface="+mn-lt"/>
                <a:cs typeface="+mn-lt"/>
              </a:rPr>
              <a:t>3. Еще больше усилилось соперничество держав – Японии, США, Великобритании, Франции, СССР, главным образом за </a:t>
            </a:r>
            <a:r>
              <a:rPr lang="ru-RU" dirty="0" err="1">
                <a:ea typeface="+mn-lt"/>
                <a:cs typeface="+mn-lt"/>
              </a:rPr>
              <a:t>Китай</a:t>
            </a:r>
            <a:r>
              <a:rPr lang="ru-RU" dirty="0">
                <a:ea typeface="+mn-lt"/>
                <a:cs typeface="+mn-lt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59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8119A-AC56-B917-91A6-B01628E8B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ea typeface="+mj-lt"/>
                <a:cs typeface="+mj-lt"/>
              </a:rPr>
              <a:t>Урегулирование отношений между </a:t>
            </a:r>
            <a:r>
              <a:rPr lang="ru-RU" b="1" i="0" dirty="0" err="1">
                <a:ea typeface="+mj-lt"/>
                <a:cs typeface="+mj-lt"/>
              </a:rPr>
              <a:t>Китаем</a:t>
            </a:r>
            <a:r>
              <a:rPr lang="ru-RU" b="1" i="0" dirty="0">
                <a:ea typeface="+mj-lt"/>
                <a:cs typeface="+mj-lt"/>
              </a:rPr>
              <a:t> и СССР.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19ABAB-A410-F3E8-FC37-B1842EEEF6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ea typeface="+mn-lt"/>
                <a:cs typeface="+mn-lt"/>
              </a:rPr>
              <a:t>Советская политика в </a:t>
            </a:r>
            <a:r>
              <a:rPr lang="ru-RU" dirty="0" err="1">
                <a:ea typeface="+mn-lt"/>
                <a:cs typeface="+mn-lt"/>
              </a:rPr>
              <a:t>Китае</a:t>
            </a:r>
            <a:r>
              <a:rPr lang="ru-RU" dirty="0">
                <a:ea typeface="+mn-lt"/>
                <a:cs typeface="+mn-lt"/>
              </a:rPr>
              <a:t> была направлена на нормализацию с ним отношений и на союз с Гоминьданом (ГМД). В результате двусторонних переговоров в Пекине в </a:t>
            </a:r>
            <a:r>
              <a:rPr lang="ru-RU" b="1" dirty="0">
                <a:ea typeface="+mn-lt"/>
                <a:cs typeface="+mn-lt"/>
              </a:rPr>
              <a:t>мае 1924 г.</a:t>
            </a:r>
            <a:r>
              <a:rPr lang="ru-RU" dirty="0">
                <a:ea typeface="+mn-lt"/>
                <a:cs typeface="+mn-lt"/>
              </a:rPr>
              <a:t> СССР и </a:t>
            </a:r>
            <a:r>
              <a:rPr lang="ru-RU" dirty="0" err="1">
                <a:ea typeface="+mn-lt"/>
                <a:cs typeface="+mn-lt"/>
              </a:rPr>
              <a:t>Китай</a:t>
            </a:r>
            <a:r>
              <a:rPr lang="ru-RU" dirty="0">
                <a:ea typeface="+mn-lt"/>
                <a:cs typeface="+mn-lt"/>
              </a:rPr>
              <a:t> подписали соглашение об общих принципах урегулировании отношений. Были аннулированы договоры царской России с другими державами относительно </a:t>
            </a:r>
            <a:r>
              <a:rPr lang="ru-RU" dirty="0" err="1">
                <a:ea typeface="+mn-lt"/>
                <a:cs typeface="+mn-lt"/>
              </a:rPr>
              <a:t>Китая</a:t>
            </a:r>
            <a:r>
              <a:rPr lang="ru-RU" dirty="0">
                <a:ea typeface="+mn-lt"/>
                <a:cs typeface="+mn-lt"/>
              </a:rPr>
              <a:t>. Державы, подписавшие в Вашингтоне договор о </a:t>
            </a:r>
            <a:r>
              <a:rPr lang="ru-RU" dirty="0" err="1">
                <a:ea typeface="+mn-lt"/>
                <a:cs typeface="+mn-lt"/>
              </a:rPr>
              <a:t>Китае</a:t>
            </a:r>
            <a:r>
              <a:rPr lang="ru-RU" dirty="0">
                <a:ea typeface="+mn-lt"/>
                <a:cs typeface="+mn-lt"/>
              </a:rPr>
              <a:t>, выразили неудовольствие легализацией проникновения большевиков в Маньчжурию. </a:t>
            </a:r>
            <a:endParaRPr lang="ru-RU"/>
          </a:p>
          <a:p>
            <a:pPr algn="ctr"/>
            <a:r>
              <a:rPr lang="ru-RU" b="1" u="sng" dirty="0">
                <a:ea typeface="+mn-lt"/>
                <a:cs typeface="+mn-lt"/>
              </a:rPr>
              <a:t>НО!</a:t>
            </a:r>
            <a:r>
              <a:rPr lang="ru-RU" dirty="0">
                <a:ea typeface="+mn-lt"/>
                <a:cs typeface="+mn-lt"/>
              </a:rPr>
              <a:t> В 1925 году Монголия взяла курс на сближение с Советским Союзом.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683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DE1A2A-0218-D2C4-B72C-E8DE55C5C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ea typeface="+mj-lt"/>
                <a:cs typeface="+mj-lt"/>
              </a:rPr>
              <a:t>Нормализация советско-японских отношений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5AD7FE-3C81-5250-DDD3-AE48C47D8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18032"/>
            <a:ext cx="4744690" cy="3854167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dirty="0">
                <a:ea typeface="+mn-lt"/>
                <a:cs typeface="+mn-lt"/>
              </a:rPr>
              <a:t>В </a:t>
            </a:r>
            <a:r>
              <a:rPr lang="ru-RU" b="1" dirty="0">
                <a:ea typeface="+mn-lt"/>
                <a:cs typeface="+mn-lt"/>
              </a:rPr>
              <a:t>январе 1925 г</a:t>
            </a:r>
            <a:r>
              <a:rPr lang="ru-RU" dirty="0">
                <a:ea typeface="+mn-lt"/>
                <a:cs typeface="+mn-lt"/>
              </a:rPr>
              <a:t>. в Пекине СССР и Япония подписали конвенцию об основных принципах взаимоотношений. Два государства установили дипломатические отношения, взяли обязательство о невмешательстве во внутренние дела и о предоставлении «в пределах возможного» режима наибольшего благоприятствования в торговле. Япония обязалась вывести войска с Северного Сахалина, а Советский Союз – предоставить ей на Северном Сахалине нефтяные и угольные концессии сроком от 40 до 50 лет.</a:t>
            </a:r>
            <a:endParaRPr lang="ru-RU" dirty="0"/>
          </a:p>
        </p:txBody>
      </p:sp>
      <p:pic>
        <p:nvPicPr>
          <p:cNvPr id="5" name="Рисунок 5" descr="Изображение выглядит как флаг&#10;&#10;Автоматически созданное описание">
            <a:extLst>
              <a:ext uri="{FF2B5EF4-FFF2-40B4-BE49-F238E27FC236}">
                <a16:creationId xmlns:a16="http://schemas.microsoft.com/office/drawing/2014/main" id="{96C0E128-6ACB-2D48-92E3-ECCF70B5C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668" y="2757900"/>
            <a:ext cx="4564566" cy="303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02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E835E-9CBD-C589-2EA0-FDD211DF9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0" dirty="0">
                <a:ea typeface="+mj-lt"/>
                <a:cs typeface="+mj-lt"/>
              </a:rPr>
              <a:t>Конфликт на КВЖД.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71CBB4-AA7D-819A-0B5B-0BB850F7B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ea typeface="+mn-lt"/>
                <a:cs typeface="+mn-lt"/>
              </a:rPr>
              <a:t>В </a:t>
            </a:r>
            <a:r>
              <a:rPr lang="ru-RU" b="1" dirty="0">
                <a:ea typeface="+mn-lt"/>
                <a:cs typeface="+mn-lt"/>
              </a:rPr>
              <a:t>марте 1929 г.</a:t>
            </a:r>
            <a:r>
              <a:rPr lang="ru-RU" dirty="0">
                <a:ea typeface="+mn-lt"/>
                <a:cs typeface="+mn-lt"/>
              </a:rPr>
              <a:t> правитель Маньчжурии предложил советской стороне восстановить паритетность персонала КВЖД, но получил отказ. С целью вытеснить СССР из Маньчжурии ее власти </a:t>
            </a:r>
            <a:r>
              <a:rPr lang="ru-RU" b="1" dirty="0">
                <a:ea typeface="+mn-lt"/>
                <a:cs typeface="+mn-lt"/>
              </a:rPr>
              <a:t>1 июля 1929 г.</a:t>
            </a:r>
            <a:r>
              <a:rPr lang="ru-RU" dirty="0">
                <a:ea typeface="+mn-lt"/>
                <a:cs typeface="+mn-lt"/>
              </a:rPr>
              <a:t> взяли КВЖД под свой контроль. В ответ Советский Союз отозвал дипломатические представительства из Маньчжурии, прекратил с ней железнодорожное сообщение. </a:t>
            </a:r>
            <a:endParaRPr lang="ru-RU">
              <a:ea typeface="+mn-lt"/>
              <a:cs typeface="+mn-lt"/>
            </a:endParaRPr>
          </a:p>
          <a:p>
            <a:r>
              <a:rPr lang="ru-RU" dirty="0">
                <a:ea typeface="+mn-lt"/>
                <a:cs typeface="+mn-lt"/>
              </a:rPr>
              <a:t>Конфликт на КВЖД завершился поражением маньчжурских властей, действия которых несли в себе изрядную долю авантюризма. действия по захвату КВЖД развязали руки СССР в применении силы. Вместе с тем конфликт нанес серьезный ущерб долгосрочным интересам СССР на Дальнем Востоке.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398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2378E5-D81B-B806-3A08-8FB296D7F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0" dirty="0">
                <a:ea typeface="+mj-lt"/>
                <a:cs typeface="+mj-lt"/>
              </a:rPr>
              <a:t>Агрессия Японии в Северо-восточном </a:t>
            </a:r>
            <a:r>
              <a:rPr lang="ru-RU" i="0" dirty="0" err="1">
                <a:ea typeface="+mj-lt"/>
                <a:cs typeface="+mj-lt"/>
              </a:rPr>
              <a:t>Китае</a:t>
            </a:r>
            <a:r>
              <a:rPr lang="ru-RU" i="0" dirty="0">
                <a:ea typeface="+mj-lt"/>
                <a:cs typeface="+mj-lt"/>
              </a:rPr>
              <a:t> (Манчжурии).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BE78C0-8D16-721E-DA0D-520CDBAB0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18032"/>
            <a:ext cx="6324446" cy="385416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dirty="0">
                <a:ea typeface="+mn-lt"/>
                <a:cs typeface="+mn-lt"/>
              </a:rPr>
              <a:t>В начале 1930-х гг. внутреннее развитие Японии стало фактором дестабилизации Вашингтонской системы. </a:t>
            </a:r>
            <a:endParaRPr lang="ru-RU"/>
          </a:p>
          <a:p>
            <a:r>
              <a:rPr lang="ru-RU" dirty="0">
                <a:ea typeface="+mn-lt"/>
                <a:cs typeface="+mn-lt"/>
              </a:rPr>
              <a:t>В ночь </a:t>
            </a:r>
            <a:r>
              <a:rPr lang="ru-RU" b="1" dirty="0">
                <a:ea typeface="+mn-lt"/>
                <a:cs typeface="+mn-lt"/>
              </a:rPr>
              <a:t>с 18 на 19 сентября 1931 г</a:t>
            </a:r>
            <a:r>
              <a:rPr lang="ru-RU" dirty="0">
                <a:ea typeface="+mn-lt"/>
                <a:cs typeface="+mn-lt"/>
              </a:rPr>
              <a:t>. японские войска вторглись в Маньчжурию недалеко от </a:t>
            </a:r>
            <a:r>
              <a:rPr lang="ru-RU" dirty="0" err="1">
                <a:ea typeface="+mn-lt"/>
                <a:cs typeface="+mn-lt"/>
              </a:rPr>
              <a:t>Мукдена</a:t>
            </a:r>
            <a:r>
              <a:rPr lang="ru-RU" dirty="0">
                <a:ea typeface="+mn-lt"/>
                <a:cs typeface="+mn-lt"/>
              </a:rPr>
              <a:t> и при поддержке морской авиации повели наступление на китайские гарнизоны и города северо-восточного </a:t>
            </a:r>
            <a:r>
              <a:rPr lang="ru-RU" dirty="0" err="1">
                <a:ea typeface="+mn-lt"/>
                <a:cs typeface="+mn-lt"/>
              </a:rPr>
              <a:t>Китая</a:t>
            </a:r>
            <a:r>
              <a:rPr lang="ru-RU" dirty="0">
                <a:ea typeface="+mn-lt"/>
                <a:cs typeface="+mn-lt"/>
              </a:rPr>
              <a:t>. Правитель Маньчжурии Чжан </a:t>
            </a:r>
            <a:r>
              <a:rPr lang="ru-RU" dirty="0" err="1">
                <a:ea typeface="+mn-lt"/>
                <a:cs typeface="+mn-lt"/>
              </a:rPr>
              <a:t>Сюэлян</a:t>
            </a:r>
            <a:r>
              <a:rPr lang="ru-RU" dirty="0">
                <a:ea typeface="+mn-lt"/>
                <a:cs typeface="+mn-lt"/>
              </a:rPr>
              <a:t>, располагавший 100-тысячной армией против 14-тысячной японской, не смог оказать сопротивление. Через несколько месяцев оккупация Северной Маньчжурии была завершена. На Дальнем Востоке в результате японской агрессии в </a:t>
            </a:r>
            <a:r>
              <a:rPr lang="ru-RU" dirty="0" err="1">
                <a:ea typeface="+mn-lt"/>
                <a:cs typeface="+mn-lt"/>
              </a:rPr>
              <a:t>Китае</a:t>
            </a:r>
            <a:r>
              <a:rPr lang="ru-RU" dirty="0">
                <a:ea typeface="+mn-lt"/>
                <a:cs typeface="+mn-lt"/>
              </a:rPr>
              <a:t> образовался опасный очаг войны. </a:t>
            </a:r>
            <a:r>
              <a:rPr lang="ru-RU" dirty="0" err="1">
                <a:ea typeface="+mn-lt"/>
                <a:cs typeface="+mn-lt"/>
              </a:rPr>
              <a:t>Китай</a:t>
            </a:r>
            <a:r>
              <a:rPr lang="ru-RU" dirty="0">
                <a:ea typeface="+mn-lt"/>
                <a:cs typeface="+mn-lt"/>
              </a:rPr>
              <a:t> сделал ставку исключительно на политико-дипломатические методы противодействия агрессии.</a:t>
            </a:r>
            <a:endParaRPr lang="ru-RU" dirty="0"/>
          </a:p>
        </p:txBody>
      </p:sp>
      <p:pic>
        <p:nvPicPr>
          <p:cNvPr id="4" name="Рисунок 4" descr="Изображение выглядит как текст, человек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13314659-AA56-137D-D217-E98BF16D5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4814" y="2192748"/>
            <a:ext cx="3077736" cy="397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05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06DA4B-3211-94AA-E496-EA0E8EB9E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0" dirty="0">
                <a:ea typeface="+mj-lt"/>
                <a:cs typeface="+mj-lt"/>
              </a:rPr>
              <a:t>Японская политика в отношении СССР.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A430A5-91BC-DA89-C84D-9DD05DF9C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18032"/>
            <a:ext cx="5627494" cy="3854167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dirty="0">
                <a:ea typeface="+mn-lt"/>
                <a:cs typeface="+mn-lt"/>
              </a:rPr>
              <a:t>В </a:t>
            </a:r>
            <a:r>
              <a:rPr lang="ru-RU" b="1" dirty="0">
                <a:ea typeface="+mn-lt"/>
                <a:cs typeface="+mn-lt"/>
              </a:rPr>
              <a:t>1931-1937 </a:t>
            </a:r>
            <a:r>
              <a:rPr lang="ru-RU" dirty="0">
                <a:ea typeface="+mn-lt"/>
                <a:cs typeface="+mn-lt"/>
              </a:rPr>
              <a:t>годах японское руководство детально прорабатывало возможные сценарии боевых действий, как против </a:t>
            </a:r>
            <a:r>
              <a:rPr lang="ru-RU" dirty="0" err="1">
                <a:ea typeface="+mn-lt"/>
                <a:cs typeface="+mn-lt"/>
              </a:rPr>
              <a:t>Китая</a:t>
            </a:r>
            <a:r>
              <a:rPr lang="ru-RU" dirty="0">
                <a:ea typeface="+mn-lt"/>
                <a:cs typeface="+mn-lt"/>
              </a:rPr>
              <a:t>, так и против СССР. </a:t>
            </a:r>
            <a:br>
              <a:rPr lang="en-US" dirty="0"/>
            </a:br>
            <a:r>
              <a:rPr lang="en-US" dirty="0">
                <a:ea typeface="+mn-lt"/>
                <a:cs typeface="+mn-lt"/>
              </a:rPr>
              <a:t>В </a:t>
            </a:r>
            <a:r>
              <a:rPr lang="en-US" dirty="0" err="1">
                <a:ea typeface="+mn-lt"/>
                <a:cs typeface="+mn-lt"/>
              </a:rPr>
              <a:t>конце</a:t>
            </a:r>
            <a:r>
              <a:rPr lang="en-US" dirty="0">
                <a:ea typeface="+mn-lt"/>
                <a:cs typeface="+mn-lt"/>
              </a:rPr>
              <a:t> 1932 г. </a:t>
            </a:r>
            <a:r>
              <a:rPr lang="en-US" dirty="0" err="1">
                <a:ea typeface="+mn-lt"/>
                <a:cs typeface="+mn-lt"/>
              </a:rPr>
              <a:t>император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Хирохито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одобрил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разработанный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Генеральным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штабом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план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войны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против</a:t>
            </a:r>
            <a:r>
              <a:rPr lang="en-US" dirty="0">
                <a:ea typeface="+mn-lt"/>
                <a:cs typeface="+mn-lt"/>
              </a:rPr>
              <a:t> СССР </a:t>
            </a:r>
            <a:r>
              <a:rPr lang="en-US" dirty="0" err="1">
                <a:ea typeface="+mn-lt"/>
                <a:cs typeface="+mn-lt"/>
              </a:rPr>
              <a:t>на</a:t>
            </a:r>
            <a:r>
              <a:rPr lang="en-US" dirty="0">
                <a:ea typeface="+mn-lt"/>
                <a:cs typeface="+mn-lt"/>
              </a:rPr>
              <a:t> 1933 г., </a:t>
            </a:r>
            <a:r>
              <a:rPr lang="en-US" dirty="0" err="1">
                <a:ea typeface="+mn-lt"/>
                <a:cs typeface="+mn-lt"/>
              </a:rPr>
              <a:t>согласно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которому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оккупации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подлежали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обширные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советские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территории</a:t>
            </a:r>
            <a:r>
              <a:rPr lang="en-US" dirty="0">
                <a:ea typeface="+mn-lt"/>
                <a:cs typeface="+mn-lt"/>
              </a:rPr>
              <a:t> к </a:t>
            </a:r>
            <a:r>
              <a:rPr lang="en-US" dirty="0" err="1">
                <a:ea typeface="+mn-lt"/>
                <a:cs typeface="+mn-lt"/>
              </a:rPr>
              <a:t>востоку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озера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Байкал</a:t>
            </a:r>
            <a:r>
              <a:rPr lang="en-US" dirty="0">
                <a:ea typeface="+mn-lt"/>
                <a:cs typeface="+mn-lt"/>
              </a:rPr>
              <a:t>.</a:t>
            </a:r>
            <a:br>
              <a:rPr lang="en-US" dirty="0"/>
            </a:br>
            <a:r>
              <a:rPr lang="en-US" dirty="0" err="1">
                <a:ea typeface="+mn-lt"/>
                <a:cs typeface="+mn-lt"/>
              </a:rPr>
              <a:t>Японская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сторона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отказывалась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подписать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пакт</a:t>
            </a:r>
            <a:r>
              <a:rPr lang="en-US" dirty="0">
                <a:ea typeface="+mn-lt"/>
                <a:cs typeface="+mn-lt"/>
              </a:rPr>
              <a:t> о </a:t>
            </a:r>
            <a:r>
              <a:rPr lang="en-US" dirty="0" err="1">
                <a:ea typeface="+mn-lt"/>
                <a:cs typeface="+mn-lt"/>
              </a:rPr>
              <a:t>ненападении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предложенный</a:t>
            </a:r>
            <a:r>
              <a:rPr lang="en-US" dirty="0">
                <a:ea typeface="+mn-lt"/>
                <a:cs typeface="+mn-lt"/>
              </a:rPr>
              <a:t> СССР. </a:t>
            </a:r>
            <a:r>
              <a:rPr lang="en-US" dirty="0" err="1">
                <a:ea typeface="+mn-lt"/>
                <a:cs typeface="+mn-lt"/>
              </a:rPr>
              <a:t>Неожиданно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Советский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Союз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желая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устранить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поводы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для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нападения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Японии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на</a:t>
            </a:r>
            <a:r>
              <a:rPr lang="en-US" dirty="0">
                <a:ea typeface="+mn-lt"/>
                <a:cs typeface="+mn-lt"/>
              </a:rPr>
              <a:t> СССР, </a:t>
            </a:r>
            <a:r>
              <a:rPr lang="en-US" b="1" dirty="0" err="1">
                <a:ea typeface="+mn-lt"/>
                <a:cs typeface="+mn-lt"/>
              </a:rPr>
              <a:t>марте</a:t>
            </a:r>
            <a:r>
              <a:rPr lang="en-US" b="1" dirty="0">
                <a:ea typeface="+mn-lt"/>
                <a:cs typeface="+mn-lt"/>
              </a:rPr>
              <a:t> 1935 г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продал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Японии</a:t>
            </a:r>
            <a:r>
              <a:rPr lang="en-US" dirty="0">
                <a:ea typeface="+mn-lt"/>
                <a:cs typeface="+mn-lt"/>
              </a:rPr>
              <a:t> КВЖД.</a:t>
            </a:r>
            <a:endParaRPr lang="ru-RU" dirty="0"/>
          </a:p>
        </p:txBody>
      </p:sp>
      <p:pic>
        <p:nvPicPr>
          <p:cNvPr id="4" name="Рисунок 4" descr="Изображение выглядит как человек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974E601A-7904-6A8E-8C92-A6576945A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2132261"/>
            <a:ext cx="3114907" cy="414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79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EC9CF9-1FA1-AD9C-2D33-112734DF0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ea typeface="+mj-lt"/>
                <a:cs typeface="+mj-lt"/>
              </a:rPr>
              <a:t>Кризис Вашингтонской системы и переход Японии к прямой экспансии.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A7ECB3-596C-D040-6BA9-70FB9F63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18032"/>
            <a:ext cx="5590324" cy="385416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ea typeface="+mn-lt"/>
                <a:cs typeface="+mn-lt"/>
              </a:rPr>
              <a:t>В </a:t>
            </a:r>
            <a:r>
              <a:rPr lang="ru-RU" b="1" dirty="0">
                <a:ea typeface="+mn-lt"/>
                <a:cs typeface="+mn-lt"/>
              </a:rPr>
              <a:t>ноябре 1936 г</a:t>
            </a:r>
            <a:r>
              <a:rPr lang="ru-RU" dirty="0">
                <a:ea typeface="+mn-lt"/>
                <a:cs typeface="+mn-lt"/>
              </a:rPr>
              <a:t>. было подписано соглашение на государственном уровне –Антикоминтерновский пакт. Германо-японское сближение углубило противоречия между державами в регионе, и, прежде всего, англо-германские.</a:t>
            </a:r>
          </a:p>
          <a:p>
            <a:r>
              <a:rPr lang="ru-RU" b="1" dirty="0">
                <a:ea typeface="+mn-lt"/>
                <a:cs typeface="+mn-lt"/>
              </a:rPr>
              <a:t>7 июля 1937 г</a:t>
            </a:r>
            <a:r>
              <a:rPr lang="ru-RU" dirty="0">
                <a:ea typeface="+mn-lt"/>
                <a:cs typeface="+mn-lt"/>
              </a:rPr>
              <a:t>. началась полномасштабная война между Японией и </a:t>
            </a:r>
            <a:r>
              <a:rPr lang="ru-RU" dirty="0" err="1">
                <a:ea typeface="+mn-lt"/>
                <a:cs typeface="+mn-lt"/>
              </a:rPr>
              <a:t>Китаем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r>
              <a:rPr lang="ru-RU" dirty="0">
                <a:ea typeface="+mn-lt"/>
                <a:cs typeface="+mn-lt"/>
              </a:rPr>
              <a:t>Японская агрессия знаменовала собой окончательное разрушение важнейшего элемента Вашингтонской системы – договора о </a:t>
            </a:r>
            <a:r>
              <a:rPr lang="ru-RU" dirty="0" err="1">
                <a:ea typeface="+mn-lt"/>
                <a:cs typeface="+mn-lt"/>
              </a:rPr>
              <a:t>Китае</a:t>
            </a:r>
            <a:r>
              <a:rPr lang="ru-RU" dirty="0">
                <a:ea typeface="+mn-lt"/>
                <a:cs typeface="+mn-lt"/>
              </a:rPr>
              <a:t>. </a:t>
            </a:r>
            <a:endParaRPr lang="ru-RU" dirty="0"/>
          </a:p>
        </p:txBody>
      </p:sp>
      <p:pic>
        <p:nvPicPr>
          <p:cNvPr id="4" name="Рисунок 4" descr="Изображение выглядит как внешний, небо, человек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EAE7FC66-DF81-9DE5-57A0-7FA7C462A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9083" y="2403283"/>
            <a:ext cx="4434468" cy="323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877259"/>
      </p:ext>
    </p:extLst>
  </p:cSld>
  <p:clrMapOvr>
    <a:masterClrMapping/>
  </p:clrMapOvr>
</p:sld>
</file>

<file path=ppt/theme/theme1.xml><?xml version="1.0" encoding="utf-8"?>
<a:theme xmlns:a="http://schemas.openxmlformats.org/drawingml/2006/main" name="StreetscapeVTI">
  <a:themeElements>
    <a:clrScheme name="AnalogousFromLightSeed_2SEEDS">
      <a:dk1>
        <a:srgbClr val="000000"/>
      </a:dk1>
      <a:lt1>
        <a:srgbClr val="FFFFFF"/>
      </a:lt1>
      <a:dk2>
        <a:srgbClr val="412425"/>
      </a:dk2>
      <a:lt2>
        <a:srgbClr val="E8E3E2"/>
      </a:lt2>
      <a:accent1>
        <a:srgbClr val="78ABAF"/>
      </a:accent1>
      <a:accent2>
        <a:srgbClr val="81AA9C"/>
      </a:accent2>
      <a:accent3>
        <a:srgbClr val="89A4BF"/>
      </a:accent3>
      <a:accent4>
        <a:srgbClr val="BA7F98"/>
      </a:accent4>
      <a:accent5>
        <a:srgbClr val="C69696"/>
      </a:accent5>
      <a:accent6>
        <a:srgbClr val="BA977F"/>
      </a:accent6>
      <a:hlink>
        <a:srgbClr val="AE6F69"/>
      </a:hlink>
      <a:folHlink>
        <a:srgbClr val="7F7F7F"/>
      </a:folHlink>
    </a:clrScheme>
    <a:fontScheme name="Street">
      <a:majorFont>
        <a:latin typeface="Franklin Gothic Heavy"/>
        <a:ea typeface=""/>
        <a:cs typeface=""/>
      </a:majorFont>
      <a:minorFont>
        <a:latin typeface="Consola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reetscapeVTI" id="{B20F88EA-96D0-4E96-9207-A1488DAC5867}" vid="{3F7E5CFE-E584-4E58-A75E-141AC45B14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StreetscapeVTI</vt:lpstr>
      <vt:lpstr>Международные отношения на дальнем востоке в 1925-1939 годах</vt:lpstr>
      <vt:lpstr>Версальско-Вашингтонская система международных отношений</vt:lpstr>
      <vt:lpstr>Причины нарастания противоречий:</vt:lpstr>
      <vt:lpstr>Урегулирование отношений между Китаем и СССР.</vt:lpstr>
      <vt:lpstr>Нормализация советско-японских отношений</vt:lpstr>
      <vt:lpstr>Конфликт на КВЖД.</vt:lpstr>
      <vt:lpstr>Агрессия Японии в Северо-восточном Китае (Манчжурии).</vt:lpstr>
      <vt:lpstr>Японская политика в отношении СССР.</vt:lpstr>
      <vt:lpstr>Кризис Вашингтонской системы и переход Японии к прямой экспансии.</vt:lpstr>
      <vt:lpstr>Советская политика в условиях японской экспансии.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111</cp:revision>
  <dcterms:created xsi:type="dcterms:W3CDTF">2022-11-02T18:20:11Z</dcterms:created>
  <dcterms:modified xsi:type="dcterms:W3CDTF">2023-12-14T18:53:19Z</dcterms:modified>
</cp:coreProperties>
</file>