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</p:sldMasterIdLst>
  <p:sldIdLst>
    <p:sldId id="256" r:id="rId3"/>
    <p:sldId id="259" r:id="rId4"/>
    <p:sldId id="257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6" r:id="rId14"/>
    <p:sldId id="268" r:id="rId15"/>
    <p:sldId id="269" r:id="rId16"/>
    <p:sldId id="270" r:id="rId17"/>
    <p:sldId id="271" r:id="rId18"/>
    <p:sldId id="272" r:id="rId19"/>
    <p:sldId id="273" r:id="rId20"/>
    <p:sldId id="275" r:id="rId21"/>
    <p:sldId id="27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BEBD6-F222-4C4D-80AB-60E189C20309}" type="datetimeFigureOut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14.12.2023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AC9C0-BEB0-4F6A-AA31-EF4D3362C38D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6243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89E3E-BCFE-469E-8303-6C80A81AF06E}" type="datetimeFigureOut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14.12.2023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C29A8-BBD0-4249-A8D2-8A105F50C5D3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1743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205AC-0780-43EB-BE82-43ADFE7E6E8F}" type="datetimeFigureOut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14.12.2023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1E405-59C2-4475-967D-D184F8E3A4F8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34681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76EF-FE1B-4817-AA9B-73EBAC2133EC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65A-F1C2-4B23-9DAF-831C7B6594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76EF-FE1B-4817-AA9B-73EBAC2133EC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65A-F1C2-4B23-9DAF-831C7B6594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76EF-FE1B-4817-AA9B-73EBAC2133EC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65A-F1C2-4B23-9DAF-831C7B6594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76EF-FE1B-4817-AA9B-73EBAC2133EC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65A-F1C2-4B23-9DAF-831C7B6594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76EF-FE1B-4817-AA9B-73EBAC2133EC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65A-F1C2-4B23-9DAF-831C7B6594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76EF-FE1B-4817-AA9B-73EBAC2133EC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65A-F1C2-4B23-9DAF-831C7B6594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76EF-FE1B-4817-AA9B-73EBAC2133EC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65A-F1C2-4B23-9DAF-831C7B6594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76EF-FE1B-4817-AA9B-73EBAC2133EC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65A-F1C2-4B23-9DAF-831C7B6594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CFFF9-49F0-414D-B969-69A2195BFCFA}" type="datetimeFigureOut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14.12.2023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24E7F-9986-4583-99CB-3E23BB887B96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47409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76EF-FE1B-4817-AA9B-73EBAC2133EC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65A-F1C2-4B23-9DAF-831C7B6594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76EF-FE1B-4817-AA9B-73EBAC2133EC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65A-F1C2-4B23-9DAF-831C7B6594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76EF-FE1B-4817-AA9B-73EBAC2133EC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65A-F1C2-4B23-9DAF-831C7B65948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6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Oval 7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l 8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D2C85-AF6F-49A1-BDCD-EBE59472B3AC}" type="datetimeFigureOut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14.12.2023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25D15-90C0-48FB-9D9D-DE0715397398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0422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AFDAC-E0E6-4EDB-B8EC-669C30F412BD}" type="datetimeFigureOut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14.12.2023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3999C-3942-4DDD-AA1E-5F63D360395D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4968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0B79B-CAD1-42DC-AA59-86D3B327BE84}" type="datetimeFigureOut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14.12.2023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2333A-BB3B-4F24-9A48-E59F91351A76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8963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A6A59-1D26-4C46-967D-DF3F14FA0570}" type="datetimeFigureOut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14.12.2023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9D0A8-B535-4B34-B7A7-84C66F6AF824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3339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59903-B03A-4BC4-90F9-FE20C1CCD191}" type="datetimeFigureOut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14.12.2023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20EE5-579B-4781-8980-1C3DD7DAE5B1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642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09902-264D-460A-A503-E6CFF7FF5011}" type="datetimeFigureOut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14.12.2023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9BD7E-000E-4C99-9C13-9CAB335C552F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263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BDD16-B29B-4B0D-B521-6B8F9AFEB5DC}" type="datetimeFigureOut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14.12.2023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0DE1D-D054-4A82-8745-C53DCF6E7FBA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5336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4659211-BF2A-4FFB-9189-17E09EC1CB74}" type="datetimeFigureOut">
              <a:rPr lang="ru-RU">
                <a:solidFill>
                  <a:prstClr val="black">
                    <a:lumMod val="65000"/>
                    <a:lumOff val="35000"/>
                  </a:prst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14.12.2023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DB04D71-395A-45BE-B53A-187117F190CB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  <a:cs typeface="Arial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0710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2pPr>
      <a:lvl3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3pPr>
      <a:lvl4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4pPr>
      <a:lvl5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4659211-BF2A-4FFB-9189-17E09EC1CB74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14.12.2023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DB04D71-395A-45BE-B53A-187117F190C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  <a:cs typeface="Arial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68360" y="1772816"/>
            <a:ext cx="749647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Зона</a:t>
            </a:r>
          </a:p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Арктических пустынь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3172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16632"/>
            <a:ext cx="86409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Животный мир более разнообразен, но большая часть животных живёт в морях. Всех обитателей Арктики кормит море. Водоросли и рачки – первое звено в пищевой цепочке ледяной зоны. Ими кормятся рыбы.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0072" y="2060848"/>
            <a:ext cx="3309968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2040" y="4901543"/>
            <a:ext cx="3822018" cy="16307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9091" y="1973618"/>
            <a:ext cx="3995936" cy="29969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87457" y="4149080"/>
            <a:ext cx="2742844" cy="20571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19712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97315" y="2378825"/>
            <a:ext cx="3567369" cy="12961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79934" y="1733412"/>
            <a:ext cx="35673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корюшка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1388" y="1124744"/>
            <a:ext cx="3173338" cy="20245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6765" y="3484056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нельма</a:t>
            </a:r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97065" y="4077072"/>
            <a:ext cx="3450238" cy="194758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79934" y="6043475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треска</a:t>
            </a:r>
            <a:endParaRPr lang="ru-RU" sz="28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0378" y="4007276"/>
            <a:ext cx="4279614" cy="254696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27897" y="6085426"/>
            <a:ext cx="28803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/>
              <a:t>ряпуша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18358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16603" y="3596975"/>
            <a:ext cx="2139987" cy="254760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50" y="4005064"/>
            <a:ext cx="4286250" cy="26955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971354"/>
            <a:ext cx="1889323" cy="28518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64180" y="1790768"/>
            <a:ext cx="3215639" cy="200143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99792" y="1124744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тупик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6933072" y="2979972"/>
            <a:ext cx="1738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гагарка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004049" y="4869160"/>
            <a:ext cx="22322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кайра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5109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1556791"/>
            <a:ext cx="6480720" cy="48605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59832" y="332656"/>
            <a:ext cx="4032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птичий базар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92062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88640"/>
            <a:ext cx="79928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Рыбой кормятся и тюлени. Это прекрасные пловцы. Под кожей у тюленей толстый слой жира, который защищает их от холода.</a:t>
            </a:r>
            <a:endParaRPr lang="ru-RU" sz="2800" dirty="0"/>
          </a:p>
        </p:txBody>
      </p:sp>
      <p:pic>
        <p:nvPicPr>
          <p:cNvPr id="3074" name="Picture 2" descr="F:\iCA5STYVX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844824"/>
            <a:ext cx="5616624" cy="3761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9832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3736933"/>
            <a:ext cx="4342797" cy="27256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1916832"/>
            <a:ext cx="4328749" cy="31829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611560" y="260648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На островах Арктики властвует белый медведь.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413791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76672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 вот и другие обитатели ледяной зоны!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3" y="1014847"/>
            <a:ext cx="4104456" cy="317689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76998" y="3284983"/>
            <a:ext cx="4427449" cy="332058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88024" y="1196752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белуха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5085184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моржи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92470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7930" y="1772816"/>
            <a:ext cx="8574969" cy="462435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552" y="404664"/>
            <a:ext cx="79898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Заповедник «Остров Врангеля»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67583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28875" y="4365104"/>
            <a:ext cx="4142383" cy="23447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50" y="853430"/>
            <a:ext cx="4286250" cy="32956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23" y="889434"/>
            <a:ext cx="4298189" cy="32236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45439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8611" y="2708920"/>
            <a:ext cx="813690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Главная цель основания заповедника:</a:t>
            </a:r>
          </a:p>
          <a:p>
            <a:endParaRPr lang="ru-RU" sz="2800" dirty="0" smtClean="0"/>
          </a:p>
          <a:p>
            <a:pPr marL="457200" indent="-457200">
              <a:buFontTx/>
              <a:buChar char="-"/>
            </a:pPr>
            <a:r>
              <a:rPr lang="ru-RU" sz="2800" dirty="0" smtClean="0"/>
              <a:t>исследование и сохранение уникальных экосистем, островов Арктики;</a:t>
            </a:r>
          </a:p>
          <a:p>
            <a:pPr marL="457200" indent="-457200">
              <a:buFontTx/>
              <a:buChar char="-"/>
            </a:pPr>
            <a:endParaRPr lang="ru-RU" sz="2800" dirty="0" smtClean="0"/>
          </a:p>
          <a:p>
            <a:pPr marL="457200" indent="-457200">
              <a:buFontTx/>
              <a:buChar char="-"/>
            </a:pPr>
            <a:r>
              <a:rPr lang="ru-RU" sz="2800" dirty="0" smtClean="0"/>
              <a:t>сохранение редких видов животных;</a:t>
            </a:r>
          </a:p>
          <a:p>
            <a:pPr marL="457200" indent="-457200">
              <a:buFontTx/>
              <a:buChar char="-"/>
            </a:pPr>
            <a:endParaRPr lang="ru-RU" sz="2800" dirty="0" smtClean="0"/>
          </a:p>
          <a:p>
            <a:pPr marL="457200" indent="-457200">
              <a:buFontTx/>
              <a:buChar char="-"/>
            </a:pPr>
            <a:r>
              <a:rPr lang="ru-RU" sz="2800" dirty="0" smtClean="0"/>
              <a:t>охрана популяции белых медведей.</a:t>
            </a:r>
          </a:p>
          <a:p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15228" y="1508072"/>
            <a:ext cx="59660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«Остров Врангеля»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7372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9" descr="C:\Users\Администратор\Desktop\окр мир картинки\LocationWHConfederateStatesofAmeric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300" y="1028700"/>
            <a:ext cx="4511675" cy="451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6" name="Заголовок 4"/>
          <p:cNvSpPr>
            <a:spLocks noGrp="1"/>
          </p:cNvSpPr>
          <p:nvPr>
            <p:ph type="title"/>
          </p:nvPr>
        </p:nvSpPr>
        <p:spPr>
          <a:xfrm>
            <a:off x="4356100" y="400050"/>
            <a:ext cx="4546600" cy="508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 smtClean="0"/>
              <a:t>северный полярный круг</a:t>
            </a:r>
          </a:p>
        </p:txBody>
      </p:sp>
      <p:sp>
        <p:nvSpPr>
          <p:cNvPr id="6147" name="Текст 5"/>
          <p:cNvSpPr>
            <a:spLocks noGrp="1"/>
          </p:cNvSpPr>
          <p:nvPr>
            <p:ph type="body" idx="1"/>
          </p:nvPr>
        </p:nvSpPr>
        <p:spPr>
          <a:xfrm>
            <a:off x="5795963" y="2636838"/>
            <a:ext cx="1512887" cy="493712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latin typeface="+mn-lt"/>
              </a:rPr>
              <a:t>экватор</a:t>
            </a:r>
          </a:p>
        </p:txBody>
      </p:sp>
      <p:sp>
        <p:nvSpPr>
          <p:cNvPr id="7173" name="Текст 7"/>
          <p:cNvSpPr>
            <a:spLocks noGrp="1"/>
          </p:cNvSpPr>
          <p:nvPr>
            <p:ph type="body" sz="quarter" idx="3"/>
          </p:nvPr>
        </p:nvSpPr>
        <p:spPr>
          <a:xfrm>
            <a:off x="5292725" y="1108075"/>
            <a:ext cx="3167063" cy="568325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002060"/>
                </a:solidFill>
                <a:latin typeface="Palatino Linotype" pitchFamily="18" charset="0"/>
              </a:rPr>
              <a:t>северный тропик</a:t>
            </a:r>
          </a:p>
        </p:txBody>
      </p:sp>
      <p:sp>
        <p:nvSpPr>
          <p:cNvPr id="6148" name="Объект 6"/>
          <p:cNvSpPr>
            <a:spLocks noGrp="1"/>
          </p:cNvSpPr>
          <p:nvPr>
            <p:ph sz="quarter" idx="13"/>
          </p:nvPr>
        </p:nvSpPr>
        <p:spPr>
          <a:xfrm>
            <a:off x="4932363" y="5118100"/>
            <a:ext cx="3816350" cy="538163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latin typeface="+mn-lt"/>
              </a:rPr>
              <a:t>южный полярный круг</a:t>
            </a:r>
          </a:p>
        </p:txBody>
      </p:sp>
      <p:sp>
        <p:nvSpPr>
          <p:cNvPr id="6150" name="Объект 8"/>
          <p:cNvSpPr>
            <a:spLocks noGrp="1"/>
          </p:cNvSpPr>
          <p:nvPr>
            <p:ph sz="quarter" idx="14"/>
          </p:nvPr>
        </p:nvSpPr>
        <p:spPr>
          <a:xfrm>
            <a:off x="5435600" y="3713163"/>
            <a:ext cx="2890838" cy="39370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latin typeface="+mn-lt"/>
              </a:rPr>
              <a:t>южный тропик</a:t>
            </a:r>
          </a:p>
        </p:txBody>
      </p:sp>
      <p:cxnSp>
        <p:nvCxnSpPr>
          <p:cNvPr id="27" name="Прямая со стрелкой 26"/>
          <p:cNvCxnSpPr/>
          <p:nvPr/>
        </p:nvCxnSpPr>
        <p:spPr>
          <a:xfrm flipH="1">
            <a:off x="3455988" y="739775"/>
            <a:ext cx="1381125" cy="48577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H="1">
            <a:off x="4446588" y="1589088"/>
            <a:ext cx="1192212" cy="61436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H="1">
            <a:off x="4762500" y="2997200"/>
            <a:ext cx="1104900" cy="26193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9" name="Прямая со стрелкой 2048"/>
          <p:cNvCxnSpPr/>
          <p:nvPr/>
        </p:nvCxnSpPr>
        <p:spPr>
          <a:xfrm flipH="1">
            <a:off x="4521200" y="4114800"/>
            <a:ext cx="914400" cy="26987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3" name="Прямая со стрелкой 2052"/>
          <p:cNvCxnSpPr>
            <a:stCxn id="6148" idx="1"/>
          </p:cNvCxnSpPr>
          <p:nvPr/>
        </p:nvCxnSpPr>
        <p:spPr>
          <a:xfrm flipH="1" flipV="1">
            <a:off x="3492500" y="5316538"/>
            <a:ext cx="1439863" cy="7143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олилиния 2"/>
          <p:cNvSpPr/>
          <p:nvPr/>
        </p:nvSpPr>
        <p:spPr>
          <a:xfrm>
            <a:off x="1565275" y="1246188"/>
            <a:ext cx="1870075" cy="342900"/>
          </a:xfrm>
          <a:custGeom>
            <a:avLst/>
            <a:gdLst>
              <a:gd name="connsiteX0" fmla="*/ 0 w 1870363"/>
              <a:gd name="connsiteY0" fmla="*/ 0 h 342484"/>
              <a:gd name="connsiteX1" fmla="*/ 110836 w 1870363"/>
              <a:gd name="connsiteY1" fmla="*/ 124691 h 342484"/>
              <a:gd name="connsiteX2" fmla="*/ 277091 w 1870363"/>
              <a:gd name="connsiteY2" fmla="*/ 221673 h 342484"/>
              <a:gd name="connsiteX3" fmla="*/ 665018 w 1870363"/>
              <a:gd name="connsiteY3" fmla="*/ 332509 h 342484"/>
              <a:gd name="connsiteX4" fmla="*/ 1039091 w 1870363"/>
              <a:gd name="connsiteY4" fmla="*/ 332509 h 342484"/>
              <a:gd name="connsiteX5" fmla="*/ 1399309 w 1870363"/>
              <a:gd name="connsiteY5" fmla="*/ 290946 h 342484"/>
              <a:gd name="connsiteX6" fmla="*/ 1648691 w 1870363"/>
              <a:gd name="connsiteY6" fmla="*/ 221673 h 342484"/>
              <a:gd name="connsiteX7" fmla="*/ 1870363 w 1870363"/>
              <a:gd name="connsiteY7" fmla="*/ 27709 h 342484"/>
              <a:gd name="connsiteX8" fmla="*/ 1870363 w 1870363"/>
              <a:gd name="connsiteY8" fmla="*/ 27709 h 342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0363" h="342484">
                <a:moveTo>
                  <a:pt x="0" y="0"/>
                </a:moveTo>
                <a:cubicBezTo>
                  <a:pt x="32327" y="43873"/>
                  <a:pt x="64654" y="87746"/>
                  <a:pt x="110836" y="124691"/>
                </a:cubicBezTo>
                <a:cubicBezTo>
                  <a:pt x="157018" y="161637"/>
                  <a:pt x="184727" y="187037"/>
                  <a:pt x="277091" y="221673"/>
                </a:cubicBezTo>
                <a:cubicBezTo>
                  <a:pt x="369455" y="256309"/>
                  <a:pt x="538018" y="314036"/>
                  <a:pt x="665018" y="332509"/>
                </a:cubicBezTo>
                <a:cubicBezTo>
                  <a:pt x="792018" y="350982"/>
                  <a:pt x="916709" y="339436"/>
                  <a:pt x="1039091" y="332509"/>
                </a:cubicBezTo>
                <a:cubicBezTo>
                  <a:pt x="1161473" y="325582"/>
                  <a:pt x="1297709" y="309419"/>
                  <a:pt x="1399309" y="290946"/>
                </a:cubicBezTo>
                <a:cubicBezTo>
                  <a:pt x="1500909" y="272473"/>
                  <a:pt x="1570182" y="265546"/>
                  <a:pt x="1648691" y="221673"/>
                </a:cubicBezTo>
                <a:cubicBezTo>
                  <a:pt x="1727200" y="177800"/>
                  <a:pt x="1870363" y="27709"/>
                  <a:pt x="1870363" y="27709"/>
                </a:cubicBezTo>
                <a:lnTo>
                  <a:pt x="1870363" y="27709"/>
                </a:lnTo>
              </a:path>
            </a:pathLst>
          </a:custGeom>
          <a:ln w="571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Полилиния 4"/>
          <p:cNvSpPr/>
          <p:nvPr/>
        </p:nvSpPr>
        <p:spPr>
          <a:xfrm>
            <a:off x="1538288" y="4970463"/>
            <a:ext cx="1917700" cy="323850"/>
          </a:xfrm>
          <a:custGeom>
            <a:avLst/>
            <a:gdLst>
              <a:gd name="connsiteX0" fmla="*/ 0 w 1918592"/>
              <a:gd name="connsiteY0" fmla="*/ 294537 h 323785"/>
              <a:gd name="connsiteX1" fmla="*/ 193963 w 1918592"/>
              <a:gd name="connsiteY1" fmla="*/ 114428 h 323785"/>
              <a:gd name="connsiteX2" fmla="*/ 554181 w 1918592"/>
              <a:gd name="connsiteY2" fmla="*/ 17446 h 323785"/>
              <a:gd name="connsiteX3" fmla="*/ 1122218 w 1918592"/>
              <a:gd name="connsiteY3" fmla="*/ 3592 h 323785"/>
              <a:gd name="connsiteX4" fmla="*/ 1537854 w 1918592"/>
              <a:gd name="connsiteY4" fmla="*/ 59010 h 323785"/>
              <a:gd name="connsiteX5" fmla="*/ 1842654 w 1918592"/>
              <a:gd name="connsiteY5" fmla="*/ 211410 h 323785"/>
              <a:gd name="connsiteX6" fmla="*/ 1911927 w 1918592"/>
              <a:gd name="connsiteY6" fmla="*/ 308392 h 323785"/>
              <a:gd name="connsiteX7" fmla="*/ 1911927 w 1918592"/>
              <a:gd name="connsiteY7" fmla="*/ 322246 h 323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18592" h="323785">
                <a:moveTo>
                  <a:pt x="0" y="294537"/>
                </a:moveTo>
                <a:cubicBezTo>
                  <a:pt x="50800" y="227573"/>
                  <a:pt x="101600" y="160610"/>
                  <a:pt x="193963" y="114428"/>
                </a:cubicBezTo>
                <a:cubicBezTo>
                  <a:pt x="286327" y="68246"/>
                  <a:pt x="399472" y="35919"/>
                  <a:pt x="554181" y="17446"/>
                </a:cubicBezTo>
                <a:cubicBezTo>
                  <a:pt x="708890" y="-1027"/>
                  <a:pt x="958273" y="-3335"/>
                  <a:pt x="1122218" y="3592"/>
                </a:cubicBezTo>
                <a:cubicBezTo>
                  <a:pt x="1286163" y="10519"/>
                  <a:pt x="1417781" y="24374"/>
                  <a:pt x="1537854" y="59010"/>
                </a:cubicBezTo>
                <a:cubicBezTo>
                  <a:pt x="1657927" y="93646"/>
                  <a:pt x="1780309" y="169846"/>
                  <a:pt x="1842654" y="211410"/>
                </a:cubicBezTo>
                <a:cubicBezTo>
                  <a:pt x="1904999" y="252974"/>
                  <a:pt x="1900382" y="289919"/>
                  <a:pt x="1911927" y="308392"/>
                </a:cubicBezTo>
                <a:cubicBezTo>
                  <a:pt x="1923472" y="326865"/>
                  <a:pt x="1917699" y="324555"/>
                  <a:pt x="1911927" y="322246"/>
                </a:cubicBezTo>
              </a:path>
            </a:pathLst>
          </a:custGeom>
          <a:ln w="571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Полилиния 5"/>
          <p:cNvSpPr/>
          <p:nvPr/>
        </p:nvSpPr>
        <p:spPr>
          <a:xfrm>
            <a:off x="611188" y="2203450"/>
            <a:ext cx="3770312" cy="295275"/>
          </a:xfrm>
          <a:custGeom>
            <a:avLst/>
            <a:gdLst>
              <a:gd name="connsiteX0" fmla="*/ 0 w 3671455"/>
              <a:gd name="connsiteY0" fmla="*/ 0 h 295981"/>
              <a:gd name="connsiteX1" fmla="*/ 263237 w 3671455"/>
              <a:gd name="connsiteY1" fmla="*/ 96981 h 295981"/>
              <a:gd name="connsiteX2" fmla="*/ 526473 w 3671455"/>
              <a:gd name="connsiteY2" fmla="*/ 180109 h 295981"/>
              <a:gd name="connsiteX3" fmla="*/ 789709 w 3671455"/>
              <a:gd name="connsiteY3" fmla="*/ 235527 h 295981"/>
              <a:gd name="connsiteX4" fmla="*/ 1122218 w 3671455"/>
              <a:gd name="connsiteY4" fmla="*/ 277091 h 295981"/>
              <a:gd name="connsiteX5" fmla="*/ 1801091 w 3671455"/>
              <a:gd name="connsiteY5" fmla="*/ 277091 h 295981"/>
              <a:gd name="connsiteX6" fmla="*/ 2493818 w 3671455"/>
              <a:gd name="connsiteY6" fmla="*/ 290945 h 295981"/>
              <a:gd name="connsiteX7" fmla="*/ 3144982 w 3671455"/>
              <a:gd name="connsiteY7" fmla="*/ 180109 h 295981"/>
              <a:gd name="connsiteX8" fmla="*/ 3671455 w 3671455"/>
              <a:gd name="connsiteY8" fmla="*/ 41563 h 295981"/>
              <a:gd name="connsiteX9" fmla="*/ 3671455 w 3671455"/>
              <a:gd name="connsiteY9" fmla="*/ 41563 h 295981"/>
              <a:gd name="connsiteX10" fmla="*/ 3671455 w 3671455"/>
              <a:gd name="connsiteY10" fmla="*/ 41563 h 295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671455" h="295981">
                <a:moveTo>
                  <a:pt x="0" y="0"/>
                </a:moveTo>
                <a:cubicBezTo>
                  <a:pt x="87746" y="33481"/>
                  <a:pt x="175492" y="66963"/>
                  <a:pt x="263237" y="96981"/>
                </a:cubicBezTo>
                <a:cubicBezTo>
                  <a:pt x="350982" y="126999"/>
                  <a:pt x="438728" y="157018"/>
                  <a:pt x="526473" y="180109"/>
                </a:cubicBezTo>
                <a:cubicBezTo>
                  <a:pt x="614218" y="203200"/>
                  <a:pt x="690418" y="219363"/>
                  <a:pt x="789709" y="235527"/>
                </a:cubicBezTo>
                <a:cubicBezTo>
                  <a:pt x="889000" y="251691"/>
                  <a:pt x="953654" y="270164"/>
                  <a:pt x="1122218" y="277091"/>
                </a:cubicBezTo>
                <a:cubicBezTo>
                  <a:pt x="1290782" y="284018"/>
                  <a:pt x="1801091" y="277091"/>
                  <a:pt x="1801091" y="277091"/>
                </a:cubicBezTo>
                <a:cubicBezTo>
                  <a:pt x="2029691" y="279400"/>
                  <a:pt x="2269836" y="307109"/>
                  <a:pt x="2493818" y="290945"/>
                </a:cubicBezTo>
                <a:cubicBezTo>
                  <a:pt x="2717800" y="274781"/>
                  <a:pt x="2948709" y="221673"/>
                  <a:pt x="3144982" y="180109"/>
                </a:cubicBezTo>
                <a:cubicBezTo>
                  <a:pt x="3341255" y="138545"/>
                  <a:pt x="3671455" y="41563"/>
                  <a:pt x="3671455" y="41563"/>
                </a:cubicBezTo>
                <a:lnTo>
                  <a:pt x="3671455" y="41563"/>
                </a:lnTo>
                <a:lnTo>
                  <a:pt x="3671455" y="41563"/>
                </a:lnTo>
              </a:path>
            </a:pathLst>
          </a:custGeom>
          <a:ln w="571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Полилиния 6"/>
          <p:cNvSpPr/>
          <p:nvPr/>
        </p:nvSpPr>
        <p:spPr>
          <a:xfrm>
            <a:off x="582613" y="4114800"/>
            <a:ext cx="3863975" cy="277813"/>
          </a:xfrm>
          <a:custGeom>
            <a:avLst/>
            <a:gdLst>
              <a:gd name="connsiteX0" fmla="*/ 0 w 3865418"/>
              <a:gd name="connsiteY0" fmla="*/ 277091 h 277091"/>
              <a:gd name="connsiteX1" fmla="*/ 581891 w 3865418"/>
              <a:gd name="connsiteY1" fmla="*/ 83127 h 277091"/>
              <a:gd name="connsiteX2" fmla="*/ 1177636 w 3865418"/>
              <a:gd name="connsiteY2" fmla="*/ 13855 h 277091"/>
              <a:gd name="connsiteX3" fmla="*/ 1939636 w 3865418"/>
              <a:gd name="connsiteY3" fmla="*/ 0 h 277091"/>
              <a:gd name="connsiteX4" fmla="*/ 2660073 w 3865418"/>
              <a:gd name="connsiteY4" fmla="*/ 13855 h 277091"/>
              <a:gd name="connsiteX5" fmla="*/ 3325091 w 3865418"/>
              <a:gd name="connsiteY5" fmla="*/ 83127 h 277091"/>
              <a:gd name="connsiteX6" fmla="*/ 3865418 w 3865418"/>
              <a:gd name="connsiteY6" fmla="*/ 277091 h 277091"/>
              <a:gd name="connsiteX7" fmla="*/ 3865418 w 3865418"/>
              <a:gd name="connsiteY7" fmla="*/ 277091 h 277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865418" h="277091">
                <a:moveTo>
                  <a:pt x="0" y="277091"/>
                </a:moveTo>
                <a:cubicBezTo>
                  <a:pt x="192809" y="202045"/>
                  <a:pt x="385618" y="127000"/>
                  <a:pt x="581891" y="83127"/>
                </a:cubicBezTo>
                <a:cubicBezTo>
                  <a:pt x="778164" y="39254"/>
                  <a:pt x="951345" y="27709"/>
                  <a:pt x="1177636" y="13855"/>
                </a:cubicBezTo>
                <a:cubicBezTo>
                  <a:pt x="1403927" y="0"/>
                  <a:pt x="1692563" y="0"/>
                  <a:pt x="1939636" y="0"/>
                </a:cubicBezTo>
                <a:cubicBezTo>
                  <a:pt x="2186709" y="0"/>
                  <a:pt x="2429164" y="0"/>
                  <a:pt x="2660073" y="13855"/>
                </a:cubicBezTo>
                <a:cubicBezTo>
                  <a:pt x="2890982" y="27709"/>
                  <a:pt x="3124200" y="39254"/>
                  <a:pt x="3325091" y="83127"/>
                </a:cubicBezTo>
                <a:cubicBezTo>
                  <a:pt x="3525982" y="127000"/>
                  <a:pt x="3865418" y="277091"/>
                  <a:pt x="3865418" y="277091"/>
                </a:cubicBezTo>
                <a:lnTo>
                  <a:pt x="3865418" y="277091"/>
                </a:lnTo>
              </a:path>
            </a:pathLst>
          </a:custGeom>
          <a:ln w="571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68313" y="2673350"/>
            <a:ext cx="40528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тропический пояс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755650" y="1711325"/>
            <a:ext cx="33909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умеренный пояс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755650" y="4252913"/>
            <a:ext cx="345757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умеренный пояс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1201738" y="912813"/>
            <a:ext cx="26781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8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полярный пояс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1106488" y="5059363"/>
            <a:ext cx="30400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полярный пояс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40859" y="105370"/>
            <a:ext cx="3538991" cy="523220"/>
          </a:xfrm>
          <a:prstGeom prst="rect">
            <a:avLst/>
          </a:prstGeom>
          <a:solidFill>
            <a:srgbClr val="FF000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ВСПОМНИМ</a:t>
            </a:r>
            <a:endParaRPr lang="ru-RU" sz="28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0859" y="5643563"/>
            <a:ext cx="81915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Почему Солнце не одинаково нагревает разные участки Земли?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4190172081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204864"/>
            <a:ext cx="85689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Льды Арктики имеют огромное значение для климатической системы Земли. Ледяная шапка отражает солнечные лучи и таким образом не даёт планете перегреться.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87514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Documents and Settings\дом\Мои документы\Крайний Север\КАРТА ПРИРОДНЫХ ЗОН РОССИИ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31498"/>
            <a:ext cx="8604448" cy="48442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581244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86409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Арктика – это огромное пространство Северного Ледовитого океана вместе с морями и островами. На островах находится </a:t>
            </a:r>
            <a:r>
              <a:rPr lang="ru-RU" sz="2800" b="1" dirty="0" smtClean="0"/>
              <a:t>зона арктических пустынь. </a:t>
            </a:r>
            <a:r>
              <a:rPr lang="ru-RU" sz="2800" dirty="0" smtClean="0"/>
              <a:t>Ещё её называют </a:t>
            </a:r>
            <a:r>
              <a:rPr lang="ru-RU" sz="2800" b="1" dirty="0" smtClean="0"/>
              <a:t>ледяной зоной.</a:t>
            </a:r>
            <a:endParaRPr lang="ru-RU" sz="28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47664" y="2104805"/>
            <a:ext cx="5544616" cy="4158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06805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00808"/>
            <a:ext cx="6552728" cy="328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8566" y="5040178"/>
            <a:ext cx="85689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Климат в Арктике очень суровый. Ледяной и снежный покровы держатся почти весь год.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02777" y="193780"/>
            <a:ext cx="85689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Солнце здесь никогда не поднимается высоко над горизонтом. Солнечные лучи только скользят по поверхности и поэтому дают совсем мало тепла.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298087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6903" y="3068960"/>
            <a:ext cx="4212468" cy="33189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51520" y="188640"/>
            <a:ext cx="871296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Зимой здесь долгая полярная ночь. Это очень суровое время года. Температура понижается до – 60 градусов. Дуют сильные ураганные ветры, часты бураны. Иногда в небе возникают удивительной красоты полярные сияния. Полярное сияние может длиться от нескольких минут до нескольких суток.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08004" y="3049498"/>
            <a:ext cx="4286250" cy="33346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67568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2122480"/>
            <a:ext cx="5904656" cy="44300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116632"/>
            <a:ext cx="871296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 конце февраля появляется солнце. А летом начинается полярный день – круглосуточное освещение, но тепла мало. Температура воздуха чуть выше нуля. В июле +3 градуса.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61335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88640"/>
            <a:ext cx="83529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Арктическая пустыня практически лишена растительности. Здесь нет кустарников. Лишь мхи и лишайники, но и они не образуют сплошного покрова.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2136648"/>
            <a:ext cx="3892476" cy="25884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9992" y="3861047"/>
            <a:ext cx="4032448" cy="28874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09951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88640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Кое-где растут полярный мак и другие растения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1109626"/>
            <a:ext cx="2727046" cy="29294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96524" y="1772816"/>
            <a:ext cx="3617230" cy="29799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4464078"/>
            <a:ext cx="3824839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70388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Исполнительн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346</Words>
  <Application>Microsoft Office PowerPoint</Application>
  <PresentationFormat>Экран (4:3)</PresentationFormat>
  <Paragraphs>45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Исполнительная</vt:lpstr>
      <vt:lpstr>Волна</vt:lpstr>
      <vt:lpstr>Слайд 1</vt:lpstr>
      <vt:lpstr>северный полярный круг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Teacher_110</dc:creator>
  <cp:lastModifiedBy>User</cp:lastModifiedBy>
  <cp:revision>18</cp:revision>
  <dcterms:created xsi:type="dcterms:W3CDTF">2013-10-10T16:58:07Z</dcterms:created>
  <dcterms:modified xsi:type="dcterms:W3CDTF">2023-12-14T19:11:48Z</dcterms:modified>
</cp:coreProperties>
</file>