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5"/>
  </p:notesMasterIdLst>
  <p:sldIdLst>
    <p:sldId id="256" r:id="rId2"/>
    <p:sldId id="267" r:id="rId3"/>
    <p:sldId id="299" r:id="rId4"/>
    <p:sldId id="312" r:id="rId5"/>
    <p:sldId id="351" r:id="rId6"/>
    <p:sldId id="327" r:id="rId7"/>
    <p:sldId id="326" r:id="rId8"/>
    <p:sldId id="352" r:id="rId9"/>
    <p:sldId id="311" r:id="rId10"/>
    <p:sldId id="314" r:id="rId11"/>
    <p:sldId id="328" r:id="rId12"/>
    <p:sldId id="329" r:id="rId13"/>
    <p:sldId id="313" r:id="rId14"/>
    <p:sldId id="315" r:id="rId15"/>
    <p:sldId id="316" r:id="rId16"/>
    <p:sldId id="317" r:id="rId17"/>
    <p:sldId id="353" r:id="rId18"/>
    <p:sldId id="319" r:id="rId19"/>
    <p:sldId id="330" r:id="rId20"/>
    <p:sldId id="320" r:id="rId21"/>
    <p:sldId id="321" r:id="rId22"/>
    <p:sldId id="322" r:id="rId23"/>
    <p:sldId id="331" r:id="rId24"/>
    <p:sldId id="323" r:id="rId25"/>
    <p:sldId id="324" r:id="rId26"/>
    <p:sldId id="333" r:id="rId27"/>
    <p:sldId id="342" r:id="rId28"/>
    <p:sldId id="334" r:id="rId29"/>
    <p:sldId id="343" r:id="rId30"/>
    <p:sldId id="335" r:id="rId31"/>
    <p:sldId id="332" r:id="rId32"/>
    <p:sldId id="344" r:id="rId33"/>
    <p:sldId id="336" r:id="rId34"/>
    <p:sldId id="345" r:id="rId35"/>
    <p:sldId id="337" r:id="rId36"/>
    <p:sldId id="338" r:id="rId37"/>
    <p:sldId id="339" r:id="rId38"/>
    <p:sldId id="340" r:id="rId39"/>
    <p:sldId id="325" r:id="rId40"/>
    <p:sldId id="349" r:id="rId41"/>
    <p:sldId id="346" r:id="rId42"/>
    <p:sldId id="350" r:id="rId43"/>
    <p:sldId id="306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0D3"/>
    <a:srgbClr val="0070C0"/>
    <a:srgbClr val="E5E5DA"/>
    <a:srgbClr val="E1E109"/>
    <a:srgbClr val="E72124"/>
    <a:srgbClr val="0042C5"/>
    <a:srgbClr val="8C8D86"/>
    <a:srgbClr val="3A3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1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E5F06-4694-4613-A1CD-9F36CA3A17E8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CFE45-586E-4B36-AE53-A69B1EC27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96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253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427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363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485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160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26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5055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3002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6246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9906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006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973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9008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4234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8775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6104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8309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9600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7739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7670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2440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695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2372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5990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693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297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5196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1996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5964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8389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5926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301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703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054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08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776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001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7CFE45-586E-4B36-AE53-A69B1EC2743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428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25848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34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858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845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940441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4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26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2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81930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6079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EF80B1E-E6FE-4181-9522-BB4E72935260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41B339E-5EDA-4C0E-AE13-CF2C6E9FDF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687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.jpeg"/><Relationship Id="rId4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5032" y="1716505"/>
            <a:ext cx="9865894" cy="2779775"/>
          </a:xfrm>
        </p:spPr>
        <p:txBody>
          <a:bodyPr/>
          <a:lstStyle/>
          <a:p>
            <a:r>
              <a:rPr lang="ru-RU" sz="6600" dirty="0" smtClean="0"/>
              <a:t>Великая </a:t>
            </a:r>
            <a:br>
              <a:rPr lang="ru-RU" sz="6600" dirty="0" smtClean="0"/>
            </a:br>
            <a:r>
              <a:rPr lang="ru-RU" sz="6600" dirty="0" smtClean="0"/>
              <a:t>Северная война </a:t>
            </a:r>
            <a:br>
              <a:rPr lang="ru-RU" sz="6600" dirty="0" smtClean="0"/>
            </a:br>
            <a:r>
              <a:rPr lang="ru-RU" sz="6600" dirty="0" smtClean="0"/>
              <a:t>1700-1721 гг.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79906" y="4565879"/>
            <a:ext cx="6831673" cy="46767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Занятие </a:t>
            </a:r>
            <a:r>
              <a:rPr lang="ru-RU" dirty="0" smtClean="0"/>
              <a:t>§</a:t>
            </a:r>
            <a:r>
              <a:rPr lang="ru-RU" dirty="0"/>
              <a:t>3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046720" y="6270534"/>
            <a:ext cx="4068717" cy="469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000" dirty="0"/>
              <a:t>© Андрей </a:t>
            </a:r>
            <a:r>
              <a:rPr lang="ru-RU" sz="2000" dirty="0" smtClean="0"/>
              <a:t>Александрович Неменов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6501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define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" t="139" r="27" b="-139"/>
          <a:stretch/>
        </p:blipFill>
        <p:spPr bwMode="auto">
          <a:xfrm>
            <a:off x="2956138" y="655022"/>
            <a:ext cx="6679771" cy="489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2956138" y="5868124"/>
            <a:ext cx="6679771" cy="704126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Впечатлённый стойкостью «потешных полков», Карл </a:t>
            </a:r>
            <a:r>
              <a:rPr lang="en-US" dirty="0" smtClean="0"/>
              <a:t>XII </a:t>
            </a:r>
            <a:r>
              <a:rPr lang="ru-RU" dirty="0" smtClean="0"/>
              <a:t>позволил им покинуть поле боя с оружием и знамёнами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432282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96686" y="0"/>
            <a:ext cx="2837555" cy="687466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99542" y="0"/>
            <a:ext cx="8592457" cy="7141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+mn-lt"/>
              </a:rPr>
              <a:t>Причины «Нарвской конфузии»</a:t>
            </a:r>
            <a:endParaRPr lang="ru-RU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7176" y="1609370"/>
            <a:ext cx="4185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Внезапность</a:t>
            </a:r>
            <a:r>
              <a:rPr lang="ru-RU" sz="2000" dirty="0" smtClean="0">
                <a:solidFill>
                  <a:prstClr val="black"/>
                </a:solidFill>
              </a:rPr>
              <a:t>. Никто не ожидал прихода армии Карла </a:t>
            </a:r>
            <a:r>
              <a:rPr lang="en-US" sz="2000" dirty="0" smtClean="0">
                <a:solidFill>
                  <a:prstClr val="black"/>
                </a:solidFill>
              </a:rPr>
              <a:t>XII</a:t>
            </a:r>
            <a:r>
              <a:rPr lang="ru-RU" sz="2000" dirty="0" smtClean="0">
                <a:solidFill>
                  <a:prstClr val="black"/>
                </a:solidFill>
              </a:rPr>
              <a:t> так скоро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73348" y="1650505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97177" y="2767799"/>
            <a:ext cx="3787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Плохая дисциплина</a:t>
            </a:r>
            <a:r>
              <a:rPr lang="ru-RU" sz="2000" dirty="0" smtClean="0">
                <a:solidFill>
                  <a:prstClr val="black"/>
                </a:solidFill>
              </a:rPr>
              <a:t>. Войска были плохо обучены и бежали 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97173" y="3841205"/>
            <a:ext cx="4689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Командиры-иностранцы</a:t>
            </a:r>
            <a:r>
              <a:rPr lang="ru-RU" sz="2000" dirty="0" smtClean="0">
                <a:solidFill>
                  <a:prstClr val="black"/>
                </a:solidFill>
              </a:rPr>
              <a:t>. Они не смогли остановить бегство и сами сдались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273346" y="2788367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5273346" y="3861773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97174" y="4979067"/>
            <a:ext cx="3787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Отсутствие царя</a:t>
            </a:r>
            <a:r>
              <a:rPr lang="ru-RU" sz="2000" dirty="0" smtClean="0">
                <a:solidFill>
                  <a:prstClr val="black"/>
                </a:solidFill>
              </a:rPr>
              <a:t>. Пётр </a:t>
            </a:r>
            <a:r>
              <a:rPr lang="en-US" sz="2000" dirty="0" smtClean="0">
                <a:solidFill>
                  <a:prstClr val="black"/>
                </a:solidFill>
              </a:rPr>
              <a:t>I </a:t>
            </a:r>
            <a:r>
              <a:rPr lang="ru-RU" sz="2000" dirty="0" smtClean="0">
                <a:solidFill>
                  <a:prstClr val="black"/>
                </a:solidFill>
              </a:rPr>
              <a:t>не успел подойти с подкреплением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273345" y="4999635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4098" name="Picture 2" descr="undefine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9" t="139" r="44664" b="-139"/>
          <a:stretch/>
        </p:blipFill>
        <p:spPr bwMode="auto">
          <a:xfrm>
            <a:off x="696686" y="1507"/>
            <a:ext cx="2846614" cy="686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337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23951" y="1668381"/>
            <a:ext cx="9885704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Военная реформа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68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3189501" y="5963374"/>
            <a:ext cx="6679771" cy="704126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Поражение под Нарвой указало Петру </a:t>
            </a:r>
            <a:r>
              <a:rPr lang="en-US" dirty="0" smtClean="0"/>
              <a:t>I </a:t>
            </a:r>
            <a:r>
              <a:rPr lang="ru-RU" dirty="0" smtClean="0"/>
              <a:t>на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необходимость создания </a:t>
            </a:r>
            <a:r>
              <a:rPr lang="ru-RU" b="1" dirty="0" smtClean="0"/>
              <a:t>новой боеспособной армии</a:t>
            </a:r>
          </a:p>
        </p:txBody>
      </p:sp>
      <p:pic>
        <p:nvPicPr>
          <p:cNvPr id="5122" name="Picture 2" descr="Новое слово в военном строительстве - «Военные комиссариаты России»  информационно-аналитический и методический журнал Минобороны Росс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73" y="278637"/>
            <a:ext cx="7718425" cy="541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509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Военная реформа Петра 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86445" y="1119109"/>
            <a:ext cx="3052169" cy="9917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Единая система формирования армии (</a:t>
            </a:r>
            <a:r>
              <a:rPr lang="ru-RU" sz="2000" b="1" dirty="0" smtClean="0">
                <a:solidFill>
                  <a:schemeClr val="tx1"/>
                </a:solidFill>
              </a:rPr>
              <a:t>рекрутчина</a:t>
            </a:r>
            <a:r>
              <a:rPr lang="ru-RU" sz="2000" dirty="0" smtClean="0">
                <a:solidFill>
                  <a:schemeClr val="tx1"/>
                </a:solidFill>
              </a:rPr>
              <a:t>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86442" y="4687669"/>
            <a:ext cx="3052169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Перевооружение армии </a:t>
            </a:r>
            <a:r>
              <a:rPr lang="ru-RU" sz="2000" dirty="0" smtClean="0">
                <a:solidFill>
                  <a:schemeClr val="tx1"/>
                </a:solidFill>
              </a:rPr>
              <a:t>и введение новой формы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86441" y="5505741"/>
            <a:ext cx="3052169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Создание регулярного </a:t>
            </a:r>
            <a:r>
              <a:rPr lang="ru-RU" sz="2000" b="1" dirty="0" smtClean="0">
                <a:solidFill>
                  <a:schemeClr val="tx1"/>
                </a:solidFill>
              </a:rPr>
              <a:t>военно-морского флота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86444" y="3868117"/>
            <a:ext cx="3052168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Единая </a:t>
            </a:r>
            <a:r>
              <a:rPr lang="ru-RU" sz="2000" dirty="0">
                <a:solidFill>
                  <a:schemeClr val="tx1"/>
                </a:solidFill>
              </a:rPr>
              <a:t>система </a:t>
            </a:r>
            <a:r>
              <a:rPr lang="ru-RU" sz="2000" dirty="0" smtClean="0">
                <a:solidFill>
                  <a:schemeClr val="tx1"/>
                </a:solidFill>
              </a:rPr>
              <a:t>обучения и </a:t>
            </a:r>
            <a:r>
              <a:rPr lang="ru-RU" sz="2000" b="1" dirty="0" smtClean="0">
                <a:solidFill>
                  <a:schemeClr val="tx1"/>
                </a:solidFill>
              </a:rPr>
              <a:t>военных школ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86443" y="3048565"/>
            <a:ext cx="3052169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Единая система </a:t>
            </a:r>
            <a:r>
              <a:rPr lang="ru-RU" sz="2000" b="1" dirty="0" smtClean="0">
                <a:solidFill>
                  <a:schemeClr val="tx1"/>
                </a:solidFill>
              </a:rPr>
              <a:t>прохождения службы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86443" y="2230682"/>
            <a:ext cx="3052169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Единая система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военного </a:t>
            </a:r>
            <a:r>
              <a:rPr lang="ru-RU" sz="2000" b="1" dirty="0" smtClean="0">
                <a:solidFill>
                  <a:schemeClr val="tx1"/>
                </a:solidFill>
              </a:rPr>
              <a:t>управления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1" name="Текст 2"/>
          <p:cNvSpPr txBox="1">
            <a:spLocks/>
          </p:cNvSpPr>
          <p:nvPr/>
        </p:nvSpPr>
        <p:spPr>
          <a:xfrm>
            <a:off x="2307771" y="897924"/>
            <a:ext cx="3561806" cy="5553677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766" y="625789"/>
            <a:ext cx="4397566" cy="557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68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Рекрутчина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854338" y="5580331"/>
            <a:ext cx="9596034" cy="4229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Рекрут</a:t>
            </a:r>
            <a:r>
              <a:rPr lang="ru-RU" dirty="0" smtClean="0"/>
              <a:t> – солдат-новобранец, принятый на военную службу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23525" y="897924"/>
            <a:ext cx="3560789" cy="110489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Для нового комплектования армии введена </a:t>
            </a:r>
            <a:r>
              <a:rPr lang="ru-RU" sz="2000" b="1" dirty="0" smtClean="0">
                <a:solidFill>
                  <a:schemeClr val="tx1"/>
                </a:solidFill>
              </a:rPr>
              <a:t>рекрутская повинность </a:t>
            </a:r>
            <a:r>
              <a:rPr lang="ru-RU" sz="2000" dirty="0" smtClean="0">
                <a:solidFill>
                  <a:schemeClr val="tx1"/>
                </a:solidFill>
              </a:rPr>
              <a:t>(1699-1705 гг.)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525" y="2209214"/>
            <a:ext cx="3560789" cy="100585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армию призывали по одному человеку с 20 дворов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525" y="3421463"/>
            <a:ext cx="3560789" cy="846993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Рекрут становится солдатом и служит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пожизненно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950585" y="4559627"/>
            <a:ext cx="5230599" cy="730851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Рекрутская повинность позволила в короткий срок собрать </a:t>
            </a:r>
            <a:r>
              <a:rPr lang="ru-RU" b="1" dirty="0" smtClean="0"/>
              <a:t>армию в 100 тыс. человек</a:t>
            </a:r>
          </a:p>
        </p:txBody>
      </p:sp>
      <p:pic>
        <p:nvPicPr>
          <p:cNvPr id="2050" name="Picture 2" descr="undefin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585" y="897924"/>
            <a:ext cx="5235791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123524" y="4474847"/>
            <a:ext cx="3560789" cy="815631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Армия России теперь полностью </a:t>
            </a:r>
            <a:r>
              <a:rPr lang="ru-RU" sz="2000" b="1" dirty="0" smtClean="0">
                <a:solidFill>
                  <a:schemeClr val="tx1"/>
                </a:solidFill>
              </a:rPr>
              <a:t>регулярная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854337" y="6003324"/>
            <a:ext cx="9596035" cy="4229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Регулярная армия </a:t>
            </a:r>
            <a:r>
              <a:rPr lang="ru-RU" dirty="0" smtClean="0"/>
              <a:t>– постоянно действующая армия, получающая плату за службу</a:t>
            </a:r>
          </a:p>
        </p:txBody>
      </p:sp>
    </p:spTree>
    <p:extLst>
      <p:ext uri="{BB962C8B-B14F-4D97-AF65-F5344CB8AC3E}">
        <p14:creationId xmlns:p14="http://schemas.microsoft.com/office/powerpoint/2010/main" val="229936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Военная промышленность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7422" y="4733354"/>
            <a:ext cx="3990378" cy="815631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Пётр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приказывает создать в России </a:t>
            </a:r>
            <a:r>
              <a:rPr lang="ru-RU" sz="2000" b="1" dirty="0" smtClean="0">
                <a:solidFill>
                  <a:schemeClr val="tx1"/>
                </a:solidFill>
              </a:rPr>
              <a:t>военную промышленность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36279" y="4734979"/>
            <a:ext cx="3415749" cy="815631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Россия полностью обеспечит себя ружьями и пушками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4" name="Picture 2" descr="Царь-кузнец. Как Пётр I русские победы обеспечил | ПЕРСОНА | КУЛЬТУРА | АиФ  Тул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22" y="1115592"/>
            <a:ext cx="4978316" cy="330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етр 1 в Туле» картина Наумкина Виктора маслом на холсте — купить на  ArtNow.r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2"/>
          <a:stretch/>
        </p:blipFill>
        <p:spPr bwMode="auto">
          <a:xfrm>
            <a:off x="6619324" y="1122545"/>
            <a:ext cx="5132705" cy="329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2052568" y="5860835"/>
            <a:ext cx="8803555" cy="730851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Интересный факт</a:t>
            </a:r>
            <a:r>
              <a:rPr lang="ru-RU" dirty="0" smtClean="0"/>
              <a:t>: Пётр потерял все свои пушки под Нарвой. Он приказал срочно отливать новые. Для этого начали </a:t>
            </a:r>
            <a:r>
              <a:rPr lang="ru-RU" b="1" dirty="0" smtClean="0"/>
              <a:t>плавить церковные колокола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05216" y="4733354"/>
            <a:ext cx="2583647" cy="815631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Начато строительство мануфактур и верфей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363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Новая армия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28831" y="5258304"/>
            <a:ext cx="10653023" cy="493672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Семёновский</a:t>
            </a:r>
            <a:r>
              <a:rPr lang="ru-RU" sz="2000" dirty="0" smtClean="0">
                <a:solidFill>
                  <a:schemeClr val="tx1"/>
                </a:solidFill>
              </a:rPr>
              <a:t> и </a:t>
            </a:r>
            <a:r>
              <a:rPr lang="ru-RU" sz="2000" b="1" dirty="0" smtClean="0">
                <a:solidFill>
                  <a:schemeClr val="tx1"/>
                </a:solidFill>
              </a:rPr>
              <a:t>Преображенский </a:t>
            </a:r>
            <a:r>
              <a:rPr lang="ru-RU" sz="2000" dirty="0" smtClean="0">
                <a:solidFill>
                  <a:schemeClr val="tx1"/>
                </a:solidFill>
              </a:rPr>
              <a:t>полк стали элитой российской армии, </a:t>
            </a:r>
            <a:r>
              <a:rPr lang="ru-RU" sz="2000" b="1" dirty="0" smtClean="0">
                <a:solidFill>
                  <a:schemeClr val="tx1"/>
                </a:solidFill>
              </a:rPr>
              <a:t>гвардией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911251" y="5989630"/>
            <a:ext cx="7066195" cy="4229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Гвардия </a:t>
            </a:r>
            <a:r>
              <a:rPr lang="ru-RU" dirty="0" smtClean="0"/>
              <a:t>– отборная часть войск, личная охрана правителя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21005" y="4323316"/>
            <a:ext cx="7060849" cy="71531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Для всех солдат введена новая единая форма и одинаковое вооружение. Все солдаты проходят одинаковую подготовку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171" y="1074301"/>
            <a:ext cx="2480283" cy="3093553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228831" y="4316990"/>
            <a:ext cx="3255989" cy="721643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Образцом новой </a:t>
            </a:r>
            <a:r>
              <a:rPr lang="ru-RU" dirty="0"/>
              <a:t>армии стали «потешные полки»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9309" y="1143464"/>
            <a:ext cx="796632" cy="303201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0305" y="956977"/>
            <a:ext cx="1068173" cy="32108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1359" y="1803939"/>
            <a:ext cx="1228663" cy="23562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1759" y="1143464"/>
            <a:ext cx="796632" cy="303201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3835" y="1135843"/>
            <a:ext cx="796632" cy="303201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6033" y="1135843"/>
            <a:ext cx="796632" cy="303201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483" y="1135843"/>
            <a:ext cx="796632" cy="303201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0559" y="1128222"/>
            <a:ext cx="796632" cy="303201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6266" y="1135843"/>
            <a:ext cx="796632" cy="303201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8716" y="1135843"/>
            <a:ext cx="796632" cy="303201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0792" y="1128222"/>
            <a:ext cx="796632" cy="303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40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Обучение и прохождение службы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Устав воинский» Петра Великого 1719 г. Книжные памятники. Топ 100. Новости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0" b="13891"/>
          <a:stretch/>
        </p:blipFill>
        <p:spPr bwMode="auto">
          <a:xfrm>
            <a:off x="1100455" y="1280160"/>
            <a:ext cx="2465705" cy="391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00455" y="5404487"/>
            <a:ext cx="2465705" cy="815631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Воинский устав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(1716 г.)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72852" y="5404486"/>
            <a:ext cx="2346352" cy="815631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Морской устав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(1720 г.)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124" name="Picture 4" descr="Книга Устав морской 17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852" y="1280160"/>
            <a:ext cx="2346352" cy="3908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525896" y="1280160"/>
            <a:ext cx="5224144" cy="822960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Жизнь в армии регулируют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единые своды правил – </a:t>
            </a:r>
            <a:r>
              <a:rPr lang="ru-RU" sz="2000" b="1" dirty="0" smtClean="0">
                <a:solidFill>
                  <a:schemeClr val="tx1"/>
                </a:solidFill>
              </a:rPr>
              <a:t>уставы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25896" y="2485356"/>
            <a:ext cx="5224144" cy="1355124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Для офицеров создают специальные </a:t>
            </a:r>
            <a:r>
              <a:rPr lang="ru-RU" sz="2000" b="1" dirty="0" smtClean="0">
                <a:solidFill>
                  <a:schemeClr val="tx1"/>
                </a:solidFill>
              </a:rPr>
              <a:t>военные школы </a:t>
            </a:r>
            <a:r>
              <a:rPr lang="ru-RU" sz="2000" dirty="0" smtClean="0">
                <a:solidFill>
                  <a:schemeClr val="tx1"/>
                </a:solidFill>
              </a:rPr>
              <a:t>(инженерная, артиллерийская, навигацкая) и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отправляют учиться за границу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54346" y="5699759"/>
            <a:ext cx="5224144" cy="520357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Дворяне стремятся попасть в гвардию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2229" y="3962399"/>
            <a:ext cx="444900" cy="16933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7761" y="3873520"/>
            <a:ext cx="596549" cy="17931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66138" y="4339771"/>
            <a:ext cx="686179" cy="13159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4679" y="3962399"/>
            <a:ext cx="444900" cy="16933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6755" y="3954778"/>
            <a:ext cx="444900" cy="16933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292" y="3954778"/>
            <a:ext cx="444900" cy="16933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1742" y="3954778"/>
            <a:ext cx="444900" cy="169330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3818" y="3947157"/>
            <a:ext cx="444900" cy="169330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6020" y="3955722"/>
            <a:ext cx="444900" cy="16933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8470" y="3955722"/>
            <a:ext cx="444900" cy="169330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0546" y="3948101"/>
            <a:ext cx="444900" cy="169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25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1668381"/>
            <a:ext cx="10095255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Первые Победы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854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396683" y="1668381"/>
            <a:ext cx="9612971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Война с </a:t>
            </a:r>
            <a:br>
              <a:rPr lang="ru-RU" dirty="0" smtClean="0"/>
            </a:br>
            <a:r>
              <a:rPr lang="ru-RU" dirty="0" smtClean="0"/>
              <a:t>северным соседом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316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Бои на севере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36895" y="897924"/>
            <a:ext cx="4527422" cy="1103585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Карл </a:t>
            </a:r>
            <a:r>
              <a:rPr lang="en-US" sz="2000" dirty="0" smtClean="0">
                <a:solidFill>
                  <a:schemeClr val="tx1"/>
                </a:solidFill>
              </a:rPr>
              <a:t>XII </a:t>
            </a:r>
            <a:r>
              <a:rPr lang="ru-RU" sz="2000" dirty="0" smtClean="0">
                <a:solidFill>
                  <a:schemeClr val="tx1"/>
                </a:solidFill>
              </a:rPr>
              <a:t>не стал преследовать армию Петра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после Нарвы и повернул на юг, в Польшу. Это была </a:t>
            </a:r>
            <a:r>
              <a:rPr lang="ru-RU" sz="2000" b="1" dirty="0" smtClean="0">
                <a:solidFill>
                  <a:schemeClr val="tx1"/>
                </a:solidFill>
              </a:rPr>
              <a:t>большая ошибка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6895" y="2244514"/>
            <a:ext cx="4527422" cy="1103585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Благодаря реформам Пётр </a:t>
            </a:r>
            <a:r>
              <a:rPr lang="en-US" sz="2000" dirty="0" smtClean="0">
                <a:solidFill>
                  <a:schemeClr val="tx1"/>
                </a:solidFill>
              </a:rPr>
              <a:t>I</a:t>
            </a:r>
            <a:r>
              <a:rPr lang="ru-RU" sz="2000" dirty="0" smtClean="0">
                <a:solidFill>
                  <a:schemeClr val="tx1"/>
                </a:solidFill>
              </a:rPr>
              <a:t> собрал новую армию, она </a:t>
            </a:r>
            <a:r>
              <a:rPr lang="ru-RU" sz="2000" b="1" dirty="0" smtClean="0">
                <a:solidFill>
                  <a:schemeClr val="tx1"/>
                </a:solidFill>
              </a:rPr>
              <a:t>училась на своих ошибках</a:t>
            </a:r>
            <a:r>
              <a:rPr lang="ru-RU" sz="2000" dirty="0" smtClean="0">
                <a:solidFill>
                  <a:schemeClr val="tx1"/>
                </a:solidFill>
              </a:rPr>
              <a:t> и начала побеждать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8" name="Picture 4" descr="undefine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" r="1003"/>
          <a:stretch/>
        </p:blipFill>
        <p:spPr bwMode="auto">
          <a:xfrm>
            <a:off x="6454345" y="897924"/>
            <a:ext cx="5156157" cy="575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63019" y="3743694"/>
            <a:ext cx="4275174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Борис Шереметев </a:t>
            </a:r>
            <a:r>
              <a:rPr lang="ru-RU" sz="2000" dirty="0" smtClean="0">
                <a:solidFill>
                  <a:schemeClr val="tx1"/>
                </a:solidFill>
              </a:rPr>
              <a:t>победил под Дерптом (1701 г.)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1636895" y="3591104"/>
            <a:ext cx="4527422" cy="3061944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63019" y="4608341"/>
            <a:ext cx="4275174" cy="4074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Взята крепость </a:t>
            </a:r>
            <a:r>
              <a:rPr lang="ru-RU" sz="2000" b="1" dirty="0" smtClean="0">
                <a:solidFill>
                  <a:schemeClr val="tx1"/>
                </a:solidFill>
              </a:rPr>
              <a:t>Мариенбург</a:t>
            </a:r>
            <a:r>
              <a:rPr lang="ru-RU" sz="2000" dirty="0" smtClean="0">
                <a:solidFill>
                  <a:schemeClr val="tx1"/>
                </a:solidFill>
              </a:rPr>
              <a:t> (1702 г.)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019" y="5180747"/>
            <a:ext cx="4275174" cy="7306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Взята крепость </a:t>
            </a:r>
            <a:r>
              <a:rPr lang="ru-RU" sz="2000" b="1" dirty="0" smtClean="0">
                <a:solidFill>
                  <a:schemeClr val="tx1"/>
                </a:solidFill>
              </a:rPr>
              <a:t>Нотебург</a:t>
            </a:r>
            <a:r>
              <a:rPr lang="ru-RU" sz="2000" dirty="0" smtClean="0">
                <a:solidFill>
                  <a:schemeClr val="tx1"/>
                </a:solidFill>
              </a:rPr>
              <a:t> в истоке Невы (1702 г.)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019" y="6076315"/>
            <a:ext cx="4275174" cy="4383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Взяты </a:t>
            </a:r>
            <a:r>
              <a:rPr lang="ru-RU" sz="2000" b="1" dirty="0" smtClean="0">
                <a:solidFill>
                  <a:schemeClr val="tx1"/>
                </a:solidFill>
              </a:rPr>
              <a:t>Нарва</a:t>
            </a:r>
            <a:r>
              <a:rPr lang="ru-RU" sz="2000" dirty="0" smtClean="0">
                <a:solidFill>
                  <a:schemeClr val="tx1"/>
                </a:solidFill>
              </a:rPr>
              <a:t> и </a:t>
            </a:r>
            <a:r>
              <a:rPr lang="ru-RU" sz="2000" b="1" dirty="0" smtClean="0">
                <a:solidFill>
                  <a:schemeClr val="tx1"/>
                </a:solidFill>
              </a:rPr>
              <a:t>Дерпт</a:t>
            </a:r>
            <a:r>
              <a:rPr lang="ru-RU" sz="2000" dirty="0" smtClean="0">
                <a:solidFill>
                  <a:schemeClr val="tx1"/>
                </a:solidFill>
              </a:rPr>
              <a:t> (1704 г.)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10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еликая цитадель Шлиссельбурга: крепость &quot;Орешек&quot;, 1 ден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30" y="536028"/>
            <a:ext cx="10162451" cy="461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227629" y="5505557"/>
            <a:ext cx="10162451" cy="730851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Нотебург</a:t>
            </a:r>
            <a:r>
              <a:rPr lang="ru-RU" dirty="0" smtClean="0"/>
              <a:t> (древнерусская крепость Орешек до 1611 г.) была взята. </a:t>
            </a:r>
            <a:br>
              <a:rPr lang="ru-RU" dirty="0" smtClean="0"/>
            </a:br>
            <a:r>
              <a:rPr lang="ru-RU" dirty="0" smtClean="0"/>
              <a:t>Пётр </a:t>
            </a:r>
            <a:r>
              <a:rPr lang="en-US" dirty="0" smtClean="0"/>
              <a:t>I </a:t>
            </a:r>
            <a:r>
              <a:rPr lang="ru-RU" dirty="0" smtClean="0"/>
              <a:t>повелел переименовать крепость в </a:t>
            </a:r>
            <a:r>
              <a:rPr lang="ru-RU" b="1" dirty="0" smtClean="0"/>
              <a:t>Шлиссельбург</a:t>
            </a:r>
            <a:r>
              <a:rPr lang="ru-RU" dirty="0" smtClean="0"/>
              <a:t> (нем. «Ключ-город»)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033168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Правда и ложь о строительстве Питера - Узнай Росси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67" y="1324302"/>
            <a:ext cx="4048827" cy="353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164567" y="5127184"/>
            <a:ext cx="10605629" cy="730851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16 мая 1703 г. </a:t>
            </a:r>
            <a:r>
              <a:rPr lang="ru-RU" dirty="0" smtClean="0"/>
              <a:t>в устье р. Невы, на Заячьем острове, была заложена </a:t>
            </a:r>
            <a:br>
              <a:rPr lang="ru-RU" dirty="0" smtClean="0"/>
            </a:br>
            <a:r>
              <a:rPr lang="ru-RU" b="1" dirty="0" smtClean="0"/>
              <a:t>Петропавловская крепость</a:t>
            </a:r>
            <a:r>
              <a:rPr lang="ru-RU" dirty="0" smtClean="0"/>
              <a:t>. Это день основания</a:t>
            </a:r>
            <a:r>
              <a:rPr lang="ru-RU" b="1" dirty="0" smtClean="0"/>
              <a:t> Санкт-Петербурга</a:t>
            </a:r>
          </a:p>
        </p:txBody>
      </p:sp>
      <p:pic>
        <p:nvPicPr>
          <p:cNvPr id="8" name="Picture 4" descr="И С Т О Р И Я. Р Ф 🇷🇺 on Twitter: &quot;6 сентября 1991 Указом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878" y="1324301"/>
            <a:ext cx="6320318" cy="353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082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1668381"/>
            <a:ext cx="10095255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Поход Карла </a:t>
            </a:r>
            <a:r>
              <a:rPr lang="en-US" dirty="0" smtClean="0"/>
              <a:t>XII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Россию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11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Северная война 1700-172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1" r="35961" b="1"/>
          <a:stretch/>
        </p:blipFill>
        <p:spPr bwMode="auto">
          <a:xfrm>
            <a:off x="1186866" y="964324"/>
            <a:ext cx="4987644" cy="552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Поход на восток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91284" y="964324"/>
            <a:ext cx="4613047" cy="1229710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Армия Карла </a:t>
            </a:r>
            <a:r>
              <a:rPr lang="en-US" sz="2000" dirty="0" smtClean="0">
                <a:solidFill>
                  <a:schemeClr val="tx1"/>
                </a:solidFill>
              </a:rPr>
              <a:t>XII </a:t>
            </a:r>
            <a:r>
              <a:rPr lang="ru-RU" sz="2000" dirty="0" smtClean="0">
                <a:solidFill>
                  <a:schemeClr val="tx1"/>
                </a:solidFill>
              </a:rPr>
              <a:t>громит Августа </a:t>
            </a:r>
            <a:r>
              <a:rPr lang="en-US" sz="2000" dirty="0" smtClean="0">
                <a:solidFill>
                  <a:schemeClr val="tx1"/>
                </a:solidFill>
              </a:rPr>
              <a:t>II </a:t>
            </a:r>
            <a:r>
              <a:rPr lang="ru-RU" sz="2000" dirty="0" smtClean="0">
                <a:solidFill>
                  <a:schemeClr val="tx1"/>
                </a:solidFill>
              </a:rPr>
              <a:t>в Польше и Саксонии. Шведы вынуждают его отказаться от польской короны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91284" y="2377966"/>
            <a:ext cx="4613047" cy="55775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Россия осталась без союзников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24832" y="3586162"/>
            <a:ext cx="3745945" cy="7711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Карл </a:t>
            </a:r>
            <a:r>
              <a:rPr lang="en-US" sz="2000" b="1" dirty="0">
                <a:solidFill>
                  <a:schemeClr val="tx1"/>
                </a:solidFill>
              </a:rPr>
              <a:t>XII </a:t>
            </a:r>
            <a:r>
              <a:rPr lang="ru-RU" sz="2000" dirty="0">
                <a:solidFill>
                  <a:schemeClr val="tx1"/>
                </a:solidFill>
              </a:rPr>
              <a:t>во главе армии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идёт </a:t>
            </a:r>
            <a:r>
              <a:rPr lang="ru-RU" sz="2000" dirty="0">
                <a:solidFill>
                  <a:schemeClr val="tx1"/>
                </a:solidFill>
              </a:rPr>
              <a:t>на </a:t>
            </a:r>
            <a:r>
              <a:rPr lang="ru-RU" sz="2000" b="1" dirty="0">
                <a:solidFill>
                  <a:schemeClr val="tx1"/>
                </a:solidFill>
              </a:rPr>
              <a:t>Смоленск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24832" y="5458629"/>
            <a:ext cx="3745945" cy="7767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14-тысячный корпус шведов идёт на </a:t>
            </a:r>
            <a:r>
              <a:rPr lang="ru-RU" sz="2000" b="1" dirty="0" smtClean="0">
                <a:solidFill>
                  <a:schemeClr val="tx1"/>
                </a:solidFill>
              </a:rPr>
              <a:t>Петербург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6391284" y="3119657"/>
            <a:ext cx="4613047" cy="3368230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r>
              <a:rPr lang="ru-RU" sz="2000" b="1" dirty="0" smtClean="0"/>
              <a:t>Русская кампания 1708-1709 гг.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24832" y="4541220"/>
            <a:ext cx="3745945" cy="7334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Корпус генерала </a:t>
            </a:r>
            <a:r>
              <a:rPr lang="ru-RU" sz="2000" b="1" dirty="0" smtClean="0">
                <a:solidFill>
                  <a:schemeClr val="tx1"/>
                </a:solidFill>
              </a:rPr>
              <a:t>Левенгаупта</a:t>
            </a:r>
            <a:r>
              <a:rPr lang="ru-RU" sz="2000" dirty="0" smtClean="0">
                <a:solidFill>
                  <a:schemeClr val="tx1"/>
                </a:solidFill>
              </a:rPr>
              <a:t> выступил из Риги на подмогу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861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tx1"/>
                </a:solidFill>
              </a:rPr>
              <a:t>Поход на восток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95528" y="897924"/>
            <a:ext cx="5543213" cy="88357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Пётр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отдал приказ вывозить зерно и оставлять шведам только выжженную землю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95527" y="1968558"/>
            <a:ext cx="5543213" cy="88357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Шведы поворачивают на юг, чтобы перезимовать. </a:t>
            </a:r>
            <a:r>
              <a:rPr lang="ru-RU" sz="2000" b="1" dirty="0" smtClean="0">
                <a:solidFill>
                  <a:schemeClr val="tx1"/>
                </a:solidFill>
              </a:rPr>
              <a:t>Они идут на Украину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595527" y="3160903"/>
            <a:ext cx="5543214" cy="1024759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Запорожский гетман, </a:t>
            </a:r>
            <a:r>
              <a:rPr lang="ru-RU" b="1" dirty="0" smtClean="0"/>
              <a:t>Иван Мазепа</a:t>
            </a:r>
            <a:r>
              <a:rPr lang="ru-RU" dirty="0" smtClean="0"/>
              <a:t>, предал Петра </a:t>
            </a:r>
            <a:r>
              <a:rPr lang="en-US" dirty="0" smtClean="0"/>
              <a:t>I </a:t>
            </a:r>
            <a:r>
              <a:rPr lang="ru-RU" dirty="0" smtClean="0"/>
              <a:t>и предложил шведам помощь в обмен на независимость Украины</a:t>
            </a:r>
            <a:endParaRPr lang="ru-RU" b="1" dirty="0" smtClean="0"/>
          </a:p>
        </p:txBody>
      </p:sp>
      <p:grpSp>
        <p:nvGrpSpPr>
          <p:cNvPr id="2" name="Группа 1"/>
          <p:cNvGrpSpPr/>
          <p:nvPr/>
        </p:nvGrpSpPr>
        <p:grpSpPr>
          <a:xfrm>
            <a:off x="5253137" y="4627631"/>
            <a:ext cx="1696235" cy="2024528"/>
            <a:chOff x="8999290" y="2489746"/>
            <a:chExt cx="1696235" cy="2024528"/>
          </a:xfrm>
        </p:grpSpPr>
        <p:pic>
          <p:nvPicPr>
            <p:cNvPr id="5122" name="Picture 2" descr="Герой Руси. Гетман Иван Мазепа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78" t="776" r="15249" b="53982"/>
            <a:stretch/>
          </p:blipFill>
          <p:spPr bwMode="auto">
            <a:xfrm>
              <a:off x="9193427" y="2516289"/>
              <a:ext cx="1307886" cy="134599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Группа 8"/>
            <p:cNvGrpSpPr/>
            <p:nvPr/>
          </p:nvGrpSpPr>
          <p:grpSpPr>
            <a:xfrm>
              <a:off x="8999290" y="2489746"/>
              <a:ext cx="1696235" cy="2024528"/>
              <a:chOff x="7412282" y="961454"/>
              <a:chExt cx="1696235" cy="2024528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7412282" y="2339651"/>
                <a:ext cx="169623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dirty="0" smtClean="0"/>
                  <a:t>Иван Мазепа</a:t>
                </a:r>
              </a:p>
              <a:p>
                <a:pPr algn="ctr"/>
                <a:r>
                  <a:rPr lang="ru-RU" dirty="0" smtClean="0"/>
                  <a:t>(1639-1709 гг.)</a:t>
                </a:r>
                <a:endParaRPr lang="ru-RU" dirty="0"/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2" name="Прямоугольник 11"/>
          <p:cNvSpPr/>
          <p:nvPr/>
        </p:nvSpPr>
        <p:spPr>
          <a:xfrm>
            <a:off x="1863541" y="4760776"/>
            <a:ext cx="2850349" cy="16207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Большая часть казаков не поддержала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Мазепу и сохранила верность Петру </a:t>
            </a:r>
            <a:r>
              <a:rPr lang="en-US" sz="2000" dirty="0" smtClean="0">
                <a:solidFill>
                  <a:schemeClr val="tx1"/>
                </a:solidFill>
              </a:rPr>
              <a:t>I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124" name="Picture 4" descr="Осада Полтавы и решающая дохлая кошка | Пикаб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979" y="897925"/>
            <a:ext cx="4104247" cy="2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Густав Седерстрем. Мазепа и Карл XII после Полтавской битвы - ИА REGN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979" y="3837335"/>
            <a:ext cx="4104247" cy="278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087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Сражение у Лесной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012268" y="4750004"/>
            <a:ext cx="10912283" cy="402103"/>
          </a:xfrm>
          <a:prstGeom prst="rect">
            <a:avLst/>
          </a:prstGeom>
          <a:solidFill>
            <a:srgbClr val="E0E0D3"/>
          </a:solidFill>
          <a:ln w="28575">
            <a:noFill/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28 сентября 1708 г. </a:t>
            </a:r>
            <a:r>
              <a:rPr lang="ru-RU" dirty="0" smtClean="0"/>
              <a:t>состоялось </a:t>
            </a:r>
            <a:r>
              <a:rPr lang="ru-RU" b="1" dirty="0" smtClean="0"/>
              <a:t>сражение у деревни Лесной</a:t>
            </a:r>
          </a:p>
        </p:txBody>
      </p:sp>
      <p:pic>
        <p:nvPicPr>
          <p:cNvPr id="7" name="Picture 6" descr="ЛЕСНАЯ • Большая российская энциклопедия - электронная верс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268" y="897925"/>
            <a:ext cx="6019154" cy="364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Битва при Лесной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026" y="897924"/>
            <a:ext cx="4501525" cy="364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69469" y="5363954"/>
            <a:ext cx="5561953" cy="88357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Под Лесной был разбит шведский обоз, вёзший подкрепление и припасы армии короля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23026" y="5363954"/>
            <a:ext cx="3936123" cy="88357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Эту победу Пётр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назовёт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</a:rPr>
              <a:t>матерью Полтавской баталии</a:t>
            </a:r>
            <a:r>
              <a:rPr lang="ru-RU" sz="2000" dirty="0" smtClean="0">
                <a:solidFill>
                  <a:schemeClr val="tx1"/>
                </a:solidFill>
              </a:rPr>
              <a:t>»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409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A3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Портрет Петра I кисти Жана-Марка Натье, 1717 го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5" t="10502" r="23207" b="60423"/>
          <a:stretch/>
        </p:blipFill>
        <p:spPr bwMode="auto">
          <a:xfrm>
            <a:off x="8535619" y="1791793"/>
            <a:ext cx="2441944" cy="24521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8054" y="2137584"/>
            <a:ext cx="5662467" cy="9983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>
                <a:solidFill>
                  <a:srgbClr val="E5E5DA"/>
                </a:solidFill>
                <a:latin typeface="Garamond" panose="02020404030301010803" pitchFamily="18" charset="0"/>
                <a:ea typeface="Theano Didot" panose="02060603060706020203" pitchFamily="18" charset="0"/>
              </a:rPr>
              <a:t>Воины! Вот пришел час, который решит судьбу Отечества. И так не должны вы помышлять, что сражаетесь за Петра, но 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heano Didot" panose="02060603060706020203" pitchFamily="18" charset="0"/>
              </a:rPr>
              <a:t>за государство, Петру врученное</a:t>
            </a:r>
            <a:r>
              <a:rPr lang="ru-RU" sz="2800" i="1" dirty="0">
                <a:solidFill>
                  <a:srgbClr val="E5E5DA"/>
                </a:solidFill>
                <a:latin typeface="Garamond" panose="02020404030301010803" pitchFamily="18" charset="0"/>
                <a:ea typeface="Theano Didot" panose="02060603060706020203" pitchFamily="18" charset="0"/>
              </a:rPr>
              <a:t>, за род свой, за отечество, за православную нашу веру и церковь.</a:t>
            </a:r>
            <a:endParaRPr lang="ru-RU" sz="2800" i="1" dirty="0">
              <a:latin typeface="Garamond" panose="020204040303010108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432" y="1402217"/>
            <a:ext cx="864339" cy="17336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914377"/>
            <a:r>
              <a:rPr lang="ru-RU" sz="10666" dirty="0">
                <a:solidFill>
                  <a:srgbClr val="E5E5DA">
                    <a:alpha val="50000"/>
                  </a:srgbClr>
                </a:solidFill>
                <a:ea typeface="Theano Didot" panose="02060603060706020203" pitchFamily="18" charset="0"/>
              </a:rPr>
              <a:t>«</a:t>
            </a:r>
          </a:p>
        </p:txBody>
      </p:sp>
      <p:sp>
        <p:nvSpPr>
          <p:cNvPr id="6" name="TextBox 5"/>
          <p:cNvSpPr txBox="1"/>
          <p:nvPr/>
        </p:nvSpPr>
        <p:spPr>
          <a:xfrm rot="10800000">
            <a:off x="6928161" y="3665296"/>
            <a:ext cx="784720" cy="1733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914377"/>
            <a:r>
              <a:rPr lang="ru-RU" sz="10666" dirty="0">
                <a:solidFill>
                  <a:srgbClr val="E5E5DA">
                    <a:alpha val="50000"/>
                  </a:srgbClr>
                </a:solidFill>
                <a:ea typeface="Theano Didot" panose="02060603060706020203" pitchFamily="18" charset="0"/>
              </a:rPr>
              <a:t>«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05434" y="4829077"/>
            <a:ext cx="4102315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933" dirty="0" smtClean="0">
                <a:solidFill>
                  <a:srgbClr val="E5E5DA"/>
                </a:solidFill>
                <a:latin typeface="PF Centro Slab Pro"/>
                <a:ea typeface="Theano Didot" panose="02060603060706020203" pitchFamily="18" charset="0"/>
              </a:rPr>
              <a:t>Пётр </a:t>
            </a:r>
            <a:r>
              <a:rPr lang="en-US" sz="2933" dirty="0" smtClean="0">
                <a:solidFill>
                  <a:srgbClr val="E5E5DA"/>
                </a:solidFill>
                <a:latin typeface="PF Centro Slab Pro"/>
                <a:ea typeface="Theano Didot" panose="02060603060706020203" pitchFamily="18" charset="0"/>
              </a:rPr>
              <a:t>I</a:t>
            </a:r>
            <a:endParaRPr lang="ru-RU" sz="2933" dirty="0">
              <a:solidFill>
                <a:srgbClr val="E5E5DA"/>
              </a:solidFill>
              <a:latin typeface="PF Centro Slab Pro"/>
              <a:ea typeface="Theano Didot" panose="020606030607060202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20151" y="5483459"/>
            <a:ext cx="187288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1867" dirty="0" smtClean="0">
                <a:solidFill>
                  <a:srgbClr val="E5E5DA"/>
                </a:solidFill>
              </a:rPr>
              <a:t>1</a:t>
            </a:r>
            <a:r>
              <a:rPr lang="ru-RU" sz="1867" dirty="0" smtClean="0">
                <a:solidFill>
                  <a:srgbClr val="E5E5DA"/>
                </a:solidFill>
              </a:rPr>
              <a:t>6</a:t>
            </a:r>
            <a:r>
              <a:rPr lang="en-US" sz="1867" dirty="0" smtClean="0">
                <a:solidFill>
                  <a:srgbClr val="E5E5DA"/>
                </a:solidFill>
              </a:rPr>
              <a:t>7</a:t>
            </a:r>
            <a:r>
              <a:rPr lang="ru-RU" sz="1867" dirty="0" smtClean="0">
                <a:solidFill>
                  <a:srgbClr val="E5E5DA"/>
                </a:solidFill>
              </a:rPr>
              <a:t>2-17</a:t>
            </a:r>
            <a:r>
              <a:rPr lang="en-US" sz="1867" dirty="0" smtClean="0">
                <a:solidFill>
                  <a:srgbClr val="E5E5DA"/>
                </a:solidFill>
              </a:rPr>
              <a:t>25</a:t>
            </a:r>
            <a:r>
              <a:rPr lang="ru-RU" sz="1867" dirty="0" smtClean="0">
                <a:solidFill>
                  <a:srgbClr val="E5E5DA"/>
                </a:solidFill>
              </a:rPr>
              <a:t> </a:t>
            </a:r>
            <a:r>
              <a:rPr lang="ru-RU" sz="1867" dirty="0">
                <a:solidFill>
                  <a:srgbClr val="E5E5DA"/>
                </a:solidFill>
              </a:rPr>
              <a:t>гг.</a:t>
            </a:r>
          </a:p>
        </p:txBody>
      </p:sp>
      <p:sp>
        <p:nvSpPr>
          <p:cNvPr id="13" name="Овал 12"/>
          <p:cNvSpPr/>
          <p:nvPr/>
        </p:nvSpPr>
        <p:spPr>
          <a:xfrm>
            <a:off x="8496591" y="1757889"/>
            <a:ext cx="2520000" cy="2520000"/>
          </a:xfrm>
          <a:prstGeom prst="ellipse">
            <a:avLst/>
          </a:prstGeom>
          <a:noFill/>
          <a:ln w="57150">
            <a:solidFill>
              <a:srgbClr val="E0E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12191999" cy="7141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E5E5DA"/>
                </a:solidFill>
              </a:rPr>
              <a:t>Обращение Петра </a:t>
            </a:r>
            <a:r>
              <a:rPr lang="en-US" dirty="0" smtClean="0">
                <a:solidFill>
                  <a:srgbClr val="E5E5DA"/>
                </a:solidFill>
              </a:rPr>
              <a:t>I </a:t>
            </a:r>
            <a:r>
              <a:rPr lang="ru-RU" dirty="0" smtClean="0">
                <a:solidFill>
                  <a:srgbClr val="E5E5DA"/>
                </a:solidFill>
              </a:rPr>
              <a:t>перед битвой</a:t>
            </a:r>
            <a:endParaRPr lang="ru-RU" dirty="0">
              <a:solidFill>
                <a:srgbClr val="E5E5D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553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Полтавская битва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2141" y="897924"/>
            <a:ext cx="6949317" cy="520973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27 июня 1709 г. </a:t>
            </a:r>
            <a:r>
              <a:rPr lang="ru-RU" sz="2000" dirty="0" smtClean="0">
                <a:solidFill>
                  <a:schemeClr val="tx1"/>
                </a:solidFill>
              </a:rPr>
              <a:t>состоялась </a:t>
            </a:r>
            <a:r>
              <a:rPr lang="ru-RU" sz="2000" b="1" dirty="0" smtClean="0">
                <a:solidFill>
                  <a:schemeClr val="tx1"/>
                </a:solidFill>
              </a:rPr>
              <a:t>Полтавская битва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2141" y="1658007"/>
            <a:ext cx="3383337" cy="8171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армия Петра </a:t>
            </a:r>
            <a:r>
              <a:rPr lang="en-US" sz="2000" b="1" dirty="0" smtClean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40 тыс. солдат и 100 орудий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28121" y="1658007"/>
            <a:ext cx="3383337" cy="8171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армия Карла </a:t>
            </a:r>
            <a:r>
              <a:rPr lang="en-US" sz="2000" b="1" dirty="0" smtClean="0">
                <a:solidFill>
                  <a:schemeClr val="tx1"/>
                </a:solidFill>
              </a:rPr>
              <a:t>XII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28 </a:t>
            </a:r>
            <a:r>
              <a:rPr lang="ru-RU" sz="2000" dirty="0" smtClean="0">
                <a:solidFill>
                  <a:schemeClr val="tx1"/>
                </a:solidFill>
              </a:rPr>
              <a:t>тыс. солдат и </a:t>
            </a:r>
            <a:r>
              <a:rPr lang="en-US" sz="2000" dirty="0" smtClean="0">
                <a:solidFill>
                  <a:schemeClr val="tx1"/>
                </a:solidFill>
              </a:rPr>
              <a:t>34</a:t>
            </a:r>
            <a:r>
              <a:rPr lang="ru-RU" sz="2000" dirty="0" smtClean="0">
                <a:solidFill>
                  <a:schemeClr val="tx1"/>
                </a:solidFill>
              </a:rPr>
              <a:t> орудия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55895" y="2714296"/>
            <a:ext cx="6949317" cy="520973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Пётр </a:t>
            </a:r>
            <a:r>
              <a:rPr lang="en-US" sz="2000" b="1" dirty="0" smtClean="0">
                <a:solidFill>
                  <a:schemeClr val="tx1"/>
                </a:solidFill>
              </a:rPr>
              <a:t>I </a:t>
            </a:r>
            <a:r>
              <a:rPr lang="ru-RU" sz="2000" b="1" dirty="0" smtClean="0">
                <a:solidFill>
                  <a:schemeClr val="tx1"/>
                </a:solidFill>
              </a:rPr>
              <a:t>лично командует войсками на поле боя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7898" y="3510098"/>
            <a:ext cx="6949317" cy="781460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Шведы не смогли опрокинуть ряды русских и отступили.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Под натиском русской армии шведы бежали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55893" y="4566387"/>
            <a:ext cx="6949317" cy="781460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Конница Меншикова настигла отступающих шведов.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Русские захватили королевскую казну и 17 тыс. пленных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55892" y="6100544"/>
            <a:ext cx="6949317" cy="520973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Карл </a:t>
            </a:r>
            <a:r>
              <a:rPr lang="en-US" sz="2000" dirty="0" smtClean="0">
                <a:solidFill>
                  <a:schemeClr val="tx1"/>
                </a:solidFill>
              </a:rPr>
              <a:t>XII </a:t>
            </a:r>
            <a:r>
              <a:rPr lang="ru-RU" sz="2000" dirty="0" smtClean="0">
                <a:solidFill>
                  <a:schemeClr val="tx1"/>
                </a:solidFill>
              </a:rPr>
              <a:t>бежал на территорию Османской империи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4525" y="897924"/>
            <a:ext cx="3920165" cy="572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399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Полтавская битва — Википеди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32" t="277" r="9124" b="-277"/>
          <a:stretch/>
        </p:blipFill>
        <p:spPr bwMode="auto">
          <a:xfrm>
            <a:off x="696687" y="0"/>
            <a:ext cx="2846613" cy="687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599542" y="0"/>
            <a:ext cx="8592457" cy="7141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+mn-lt"/>
              </a:rPr>
              <a:t>Итоги Полтавской победы</a:t>
            </a:r>
            <a:endParaRPr lang="ru-RU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2876" y="1561745"/>
            <a:ext cx="4242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Разгром на суше</a:t>
            </a:r>
            <a:r>
              <a:rPr lang="ru-RU" sz="2000" dirty="0" smtClean="0">
                <a:solidFill>
                  <a:prstClr val="black"/>
                </a:solidFill>
              </a:rPr>
              <a:t>. Шведская армия разбита и более не опасна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159048" y="1602880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82877" y="2720174"/>
            <a:ext cx="4242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Перелом в войне</a:t>
            </a:r>
            <a:r>
              <a:rPr lang="ru-RU" sz="2000" dirty="0" smtClean="0">
                <a:solidFill>
                  <a:prstClr val="black"/>
                </a:solidFill>
              </a:rPr>
              <a:t>. Победа привела к коренному перелому в ходе войны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2873" y="3793580"/>
            <a:ext cx="4985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Восстановлен союз</a:t>
            </a:r>
            <a:r>
              <a:rPr lang="ru-RU" sz="2000" dirty="0" smtClean="0">
                <a:solidFill>
                  <a:prstClr val="black"/>
                </a:solidFill>
              </a:rPr>
              <a:t>. Победа над Карлом </a:t>
            </a:r>
            <a:r>
              <a:rPr lang="en-US" sz="2000" dirty="0" smtClean="0">
                <a:solidFill>
                  <a:prstClr val="black"/>
                </a:solidFill>
              </a:rPr>
              <a:t>XII </a:t>
            </a:r>
            <a:r>
              <a:rPr lang="ru-RU" sz="2000" dirty="0" smtClean="0">
                <a:solidFill>
                  <a:prstClr val="black"/>
                </a:solidFill>
              </a:rPr>
              <a:t>восстановила Северный союз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159046" y="2740742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5159046" y="3814148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82874" y="4931442"/>
            <a:ext cx="4908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Великая держава</a:t>
            </a:r>
            <a:r>
              <a:rPr lang="ru-RU" sz="2000" dirty="0" smtClean="0">
                <a:solidFill>
                  <a:prstClr val="black"/>
                </a:solidFill>
              </a:rPr>
              <a:t>. Россия заявила о себе как сила, с которой стоит считаться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159045" y="4952010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94618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Антишведская коалиция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9738" y="905131"/>
            <a:ext cx="7062951" cy="803876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Пётр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не нашёл в Европе союзников для войны с Османской империей, но нашёл союзников для борьбы со </a:t>
            </a:r>
            <a:r>
              <a:rPr lang="ru-RU" sz="2000" b="1" dirty="0" smtClean="0">
                <a:solidFill>
                  <a:schemeClr val="tx1"/>
                </a:solidFill>
              </a:rPr>
              <a:t>Швецией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6889129" y="3099970"/>
            <a:ext cx="4267200" cy="3477623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r>
              <a:rPr lang="ru-RU" sz="2000" b="1" dirty="0" smtClean="0"/>
              <a:t>Северный союз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10882" y="6010870"/>
            <a:ext cx="1131339" cy="430043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Россия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" name="Picture 4" descr="https://upload.wikimedia.org/wikipedia/commons/thumb/7/74/Union_Sachsen-Polen-Litauen.png/1920px-Union_Sachsen-Polen-Litauen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" t="253" b="211"/>
          <a:stretch/>
        </p:blipFill>
        <p:spPr bwMode="auto">
          <a:xfrm>
            <a:off x="7456955" y="3558069"/>
            <a:ext cx="1356342" cy="81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ussian Imperial Standart 173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955" y="5061348"/>
            <a:ext cx="1239194" cy="825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Флаг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319" y="3556069"/>
            <a:ext cx="1230751" cy="8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lag of Denmark.sv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3714" y="5051624"/>
            <a:ext cx="1097337" cy="83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116401" y="4502777"/>
            <a:ext cx="2037449" cy="430043"/>
          </a:xfrm>
          <a:prstGeom prst="rect">
            <a:avLst/>
          </a:prstGeom>
          <a:solidFill>
            <a:srgbClr val="E0E0D3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Речь Посполитая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642920" y="4502776"/>
            <a:ext cx="1335550" cy="430043"/>
          </a:xfrm>
          <a:prstGeom prst="rect">
            <a:avLst/>
          </a:prstGeom>
          <a:solidFill>
            <a:srgbClr val="E0E0D3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Саксония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624608" y="6010870"/>
            <a:ext cx="1335550" cy="430043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Дания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9738" y="1850229"/>
            <a:ext cx="7062951" cy="915415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Россия перестраивается с южного направления на северное. Теперь её цель – получить выход в </a:t>
            </a:r>
            <a:r>
              <a:rPr lang="ru-RU" sz="2000" b="1" dirty="0" smtClean="0">
                <a:solidFill>
                  <a:schemeClr val="tx1"/>
                </a:solidFill>
              </a:rPr>
              <a:t>Балтийское море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362950" y="897924"/>
            <a:ext cx="2793379" cy="18605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</a:t>
            </a:r>
            <a:r>
              <a:rPr lang="ru-RU" sz="2000" b="1" dirty="0" smtClean="0">
                <a:solidFill>
                  <a:schemeClr val="tx1"/>
                </a:solidFill>
              </a:rPr>
              <a:t>1699 г.</a:t>
            </a:r>
            <a:r>
              <a:rPr lang="ru-RU" sz="2000" dirty="0" smtClean="0">
                <a:solidFill>
                  <a:schemeClr val="tx1"/>
                </a:solidFill>
              </a:rPr>
              <a:t> подписан </a:t>
            </a:r>
            <a:r>
              <a:rPr lang="ru-RU" sz="2000" b="1" dirty="0" smtClean="0">
                <a:solidFill>
                  <a:schemeClr val="tx1"/>
                </a:solidFill>
              </a:rPr>
              <a:t>Преображенский договор </a:t>
            </a:r>
            <a:r>
              <a:rPr lang="ru-RU" sz="2000" dirty="0" smtClean="0">
                <a:solidFill>
                  <a:schemeClr val="tx1"/>
                </a:solidFill>
              </a:rPr>
              <a:t>и образован </a:t>
            </a:r>
            <a:r>
              <a:rPr lang="ru-RU" sz="2000" b="1" dirty="0" smtClean="0">
                <a:solidFill>
                  <a:schemeClr val="tx1"/>
                </a:solidFill>
              </a:rPr>
              <a:t>Северный союз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979405" y="3099970"/>
            <a:ext cx="1696235" cy="2024528"/>
            <a:chOff x="3030841" y="3099970"/>
            <a:chExt cx="1696235" cy="2024528"/>
          </a:xfrm>
        </p:grpSpPr>
        <p:pic>
          <p:nvPicPr>
            <p:cNvPr id="1032" name="Picture 8" descr="Портрет Петра I кисти Жана-Марка Натье, 1717 год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15" t="10502" r="23207" b="60423"/>
            <a:stretch/>
          </p:blipFill>
          <p:spPr bwMode="auto">
            <a:xfrm>
              <a:off x="3225801" y="3119789"/>
              <a:ext cx="1306236" cy="135944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" name="Группа 17"/>
            <p:cNvGrpSpPr/>
            <p:nvPr/>
          </p:nvGrpSpPr>
          <p:grpSpPr>
            <a:xfrm>
              <a:off x="3030841" y="3099970"/>
              <a:ext cx="1696235" cy="2024528"/>
              <a:chOff x="7412284" y="961454"/>
              <a:chExt cx="1696235" cy="2024528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7412284" y="2339651"/>
                <a:ext cx="169623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dirty="0" smtClean="0"/>
                  <a:t>Пётр </a:t>
                </a:r>
                <a:r>
                  <a:rPr lang="en-US" dirty="0" smtClean="0"/>
                  <a:t>I</a:t>
                </a:r>
                <a:endParaRPr lang="ru-RU" dirty="0" smtClean="0"/>
              </a:p>
              <a:p>
                <a:pPr algn="ctr"/>
                <a:r>
                  <a:rPr lang="ru-RU" dirty="0" smtClean="0"/>
                  <a:t>(1</a:t>
                </a:r>
                <a:r>
                  <a:rPr lang="en-US" dirty="0" smtClean="0"/>
                  <a:t>672</a:t>
                </a:r>
                <a:r>
                  <a:rPr lang="ru-RU" dirty="0" smtClean="0"/>
                  <a:t>-1</a:t>
                </a:r>
                <a:r>
                  <a:rPr lang="en-US" dirty="0" smtClean="0"/>
                  <a:t>725</a:t>
                </a:r>
                <a:r>
                  <a:rPr lang="ru-RU" dirty="0" smtClean="0"/>
                  <a:t> гг.)</a:t>
                </a:r>
                <a:endParaRPr lang="ru-RU" dirty="0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1194723" y="4499050"/>
            <a:ext cx="1696234" cy="2024528"/>
            <a:chOff x="1091548" y="4504278"/>
            <a:chExt cx="1696234" cy="2024528"/>
          </a:xfrm>
        </p:grpSpPr>
        <p:pic>
          <p:nvPicPr>
            <p:cNvPr id="1030" name="Picture 6" descr="Саксонский курфюрст и одновременно польский король Август II Сильный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33" t="2480" r="17977" b="48990"/>
            <a:stretch/>
          </p:blipFill>
          <p:spPr bwMode="auto">
            <a:xfrm>
              <a:off x="1283685" y="4532368"/>
              <a:ext cx="1311878" cy="134290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1" name="Группа 20"/>
            <p:cNvGrpSpPr/>
            <p:nvPr/>
          </p:nvGrpSpPr>
          <p:grpSpPr>
            <a:xfrm>
              <a:off x="1091548" y="4504278"/>
              <a:ext cx="1696234" cy="2024528"/>
              <a:chOff x="7412286" y="961454"/>
              <a:chExt cx="1696234" cy="2024528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7412286" y="2339651"/>
                <a:ext cx="169623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dirty="0" smtClean="0"/>
                  <a:t>Август </a:t>
                </a:r>
                <a:r>
                  <a:rPr lang="en-US" dirty="0" smtClean="0"/>
                  <a:t>II</a:t>
                </a:r>
                <a:endParaRPr lang="ru-RU" dirty="0" smtClean="0"/>
              </a:p>
              <a:p>
                <a:pPr algn="ctr"/>
                <a:r>
                  <a:rPr lang="ru-RU" dirty="0" smtClean="0"/>
                  <a:t>(1</a:t>
                </a:r>
                <a:r>
                  <a:rPr lang="en-US" dirty="0" smtClean="0"/>
                  <a:t>67</a:t>
                </a:r>
                <a:r>
                  <a:rPr lang="ru-RU" dirty="0" smtClean="0"/>
                  <a:t>0-1</a:t>
                </a:r>
                <a:r>
                  <a:rPr lang="en-US" dirty="0" smtClean="0"/>
                  <a:t>7</a:t>
                </a:r>
                <a:r>
                  <a:rPr lang="ru-RU" dirty="0" smtClean="0"/>
                  <a:t>33 гг.)</a:t>
                </a:r>
                <a:endParaRPr lang="ru-RU" dirty="0"/>
              </a:p>
            </p:txBody>
          </p:sp>
          <p:sp>
            <p:nvSpPr>
              <p:cNvPr id="23" name="Овал 22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7" name="Группа 26"/>
          <p:cNvGrpSpPr/>
          <p:nvPr/>
        </p:nvGrpSpPr>
        <p:grpSpPr>
          <a:xfrm>
            <a:off x="4693454" y="4478167"/>
            <a:ext cx="1696235" cy="2024528"/>
            <a:chOff x="4777952" y="4478167"/>
            <a:chExt cx="1696235" cy="2024528"/>
          </a:xfrm>
        </p:grpSpPr>
        <p:pic>
          <p:nvPicPr>
            <p:cNvPr id="1034" name="Picture 10" descr="Портрет работы Гиацинта Риго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20" t="5605" r="22445" b="58614"/>
            <a:stretch/>
          </p:blipFill>
          <p:spPr bwMode="auto">
            <a:xfrm>
              <a:off x="4969052" y="4499050"/>
              <a:ext cx="1310304" cy="135731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Группа 23"/>
            <p:cNvGrpSpPr/>
            <p:nvPr/>
          </p:nvGrpSpPr>
          <p:grpSpPr>
            <a:xfrm>
              <a:off x="4777952" y="4478167"/>
              <a:ext cx="1696235" cy="2024528"/>
              <a:chOff x="7412284" y="961454"/>
              <a:chExt cx="1696235" cy="2024528"/>
            </a:xfrm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7412284" y="2339651"/>
                <a:ext cx="169623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dirty="0" smtClean="0"/>
                  <a:t>Фредерик </a:t>
                </a:r>
                <a:r>
                  <a:rPr lang="en-US" dirty="0" smtClean="0"/>
                  <a:t>IV</a:t>
                </a:r>
                <a:endParaRPr lang="ru-RU" dirty="0" smtClean="0"/>
              </a:p>
              <a:p>
                <a:pPr algn="ctr"/>
                <a:r>
                  <a:rPr lang="ru-RU" dirty="0" smtClean="0"/>
                  <a:t>(1</a:t>
                </a:r>
                <a:r>
                  <a:rPr lang="en-US" dirty="0" smtClean="0"/>
                  <a:t>671</a:t>
                </a:r>
                <a:r>
                  <a:rPr lang="ru-RU" dirty="0" smtClean="0"/>
                  <a:t>-1</a:t>
                </a:r>
                <a:r>
                  <a:rPr lang="en-US" dirty="0" smtClean="0"/>
                  <a:t>7</a:t>
                </a:r>
                <a:r>
                  <a:rPr lang="ru-RU" dirty="0" smtClean="0"/>
                  <a:t>3</a:t>
                </a:r>
                <a:r>
                  <a:rPr lang="en-US" dirty="0" smtClean="0"/>
                  <a:t>0</a:t>
                </a:r>
                <a:r>
                  <a:rPr lang="ru-RU" dirty="0" smtClean="0"/>
                  <a:t> гг.)</a:t>
                </a:r>
                <a:endParaRPr lang="ru-RU" dirty="0"/>
              </a:p>
            </p:txBody>
          </p:sp>
          <p:sp>
            <p:nvSpPr>
              <p:cNvPr id="26" name="Овал 25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cxnSp>
        <p:nvCxnSpPr>
          <p:cNvPr id="16" name="Прямая соединительная линия 15"/>
          <p:cNvCxnSpPr>
            <a:stCxn id="11" idx="3"/>
            <a:endCxn id="12" idx="1"/>
          </p:cNvCxnSpPr>
          <p:nvPr/>
        </p:nvCxnSpPr>
        <p:spPr>
          <a:xfrm flipV="1">
            <a:off x="9153850" y="4717798"/>
            <a:ext cx="489070" cy="1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9187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Заздравный кубок за учителей | Warspot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729932"/>
            <a:ext cx="6492875" cy="441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Заздравный кубок за учителей | Warspot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575" y="729932"/>
            <a:ext cx="3936847" cy="441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2270125" y="5390411"/>
            <a:ext cx="8359775" cy="686539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Пётр </a:t>
            </a:r>
            <a:r>
              <a:rPr lang="en-US" dirty="0" smtClean="0"/>
              <a:t>I</a:t>
            </a:r>
            <a:r>
              <a:rPr lang="ru-RU" dirty="0" smtClean="0"/>
              <a:t> пригласил пленных шведских генералов в свой шатёр и поднял тост «</a:t>
            </a:r>
            <a:r>
              <a:rPr lang="ru-RU" b="1" dirty="0" smtClean="0"/>
              <a:t>За здравие учителей, научивших меня воевать!</a:t>
            </a:r>
            <a:r>
              <a:rPr lang="ru-RU" dirty="0" smtClean="0"/>
              <a:t>»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015565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126" y="342860"/>
            <a:ext cx="9158321" cy="5112008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073126" y="5809511"/>
            <a:ext cx="9158321" cy="402103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После Полтавской победы Пётр </a:t>
            </a:r>
            <a:r>
              <a:rPr lang="en-US" dirty="0" smtClean="0"/>
              <a:t>I </a:t>
            </a:r>
            <a:r>
              <a:rPr lang="ru-RU" dirty="0" smtClean="0"/>
              <a:t>учредит для Мазепы </a:t>
            </a:r>
            <a:r>
              <a:rPr lang="ru-RU" b="1" dirty="0" smtClean="0"/>
              <a:t>орден Иуды</a:t>
            </a:r>
          </a:p>
        </p:txBody>
      </p:sp>
    </p:spTree>
    <p:extLst>
      <p:ext uri="{BB962C8B-B14F-4D97-AF65-F5344CB8AC3E}">
        <p14:creationId xmlns:p14="http://schemas.microsoft.com/office/powerpoint/2010/main" val="3832598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1668381"/>
            <a:ext cx="10095255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Прутский поход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75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Война с турками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9299" y="897923"/>
            <a:ext cx="5348467" cy="781460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Карл </a:t>
            </a:r>
            <a:r>
              <a:rPr lang="en-US" sz="2000" dirty="0" smtClean="0">
                <a:solidFill>
                  <a:schemeClr val="tx1"/>
                </a:solidFill>
              </a:rPr>
              <a:t>XII </a:t>
            </a:r>
            <a:r>
              <a:rPr lang="ru-RU" sz="2000" dirty="0" smtClean="0">
                <a:solidFill>
                  <a:schemeClr val="tx1"/>
                </a:solidFill>
              </a:rPr>
              <a:t>нашёл убежище во владениях турецкого султана Ахмеда </a:t>
            </a:r>
            <a:r>
              <a:rPr lang="en-US" sz="2000" dirty="0" smtClean="0">
                <a:solidFill>
                  <a:schemeClr val="tx1"/>
                </a:solidFill>
              </a:rPr>
              <a:t>III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89300" y="1858333"/>
            <a:ext cx="5348466" cy="402103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Началась </a:t>
            </a:r>
            <a:r>
              <a:rPr lang="ru-RU" b="1" dirty="0" smtClean="0"/>
              <a:t>Русско-турецкая война 1710-1713 гг.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89298" y="2439386"/>
            <a:ext cx="5348467" cy="781460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1711 г. Пётр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во главе армии отправился в поход на реку Прут и </a:t>
            </a:r>
            <a:r>
              <a:rPr lang="ru-RU" sz="2000" b="1" dirty="0" smtClean="0">
                <a:solidFill>
                  <a:schemeClr val="tx1"/>
                </a:solidFill>
              </a:rPr>
              <a:t>попал в окружение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Прутский поход Петра I 1711 года | ВКонтакт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143" y="897923"/>
            <a:ext cx="1514495" cy="183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06070" y="5128415"/>
            <a:ext cx="4857769" cy="469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Россия возвращает Турции </a:t>
            </a:r>
            <a:r>
              <a:rPr lang="ru-RU" sz="2000" b="1" dirty="0" smtClean="0">
                <a:solidFill>
                  <a:schemeClr val="tx1"/>
                </a:solidFill>
              </a:rPr>
              <a:t>крепость Азов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089297" y="4661912"/>
            <a:ext cx="5348467" cy="2052112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r>
              <a:rPr lang="ru-RU" sz="2000" b="1" dirty="0" smtClean="0"/>
              <a:t>Адрианопольский мир (1713 г.)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306070" y="5837375"/>
            <a:ext cx="4857769" cy="6976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Россия отказывается от вмешательства в польские дела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4" name="Picture 6" descr="undefine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3" y="902222"/>
            <a:ext cx="3110893" cy="183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89297" y="3441481"/>
            <a:ext cx="5348466" cy="1002752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Стороны заключили перемирие. Карлу </a:t>
            </a:r>
            <a:r>
              <a:rPr lang="en-US" sz="2000" dirty="0" smtClean="0">
                <a:solidFill>
                  <a:schemeClr val="tx1"/>
                </a:solidFill>
              </a:rPr>
              <a:t>XII </a:t>
            </a:r>
            <a:r>
              <a:rPr lang="ru-RU" sz="2000" dirty="0" smtClean="0">
                <a:solidFill>
                  <a:schemeClr val="tx1"/>
                </a:solidFill>
              </a:rPr>
              <a:t>дадут проход до Швеции, взамен султан отпускает Петра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с войском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0373" y="3025640"/>
            <a:ext cx="4875572" cy="32725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10373" y="6344691"/>
            <a:ext cx="48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Прутский поход 1711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185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1668381"/>
            <a:ext cx="10095255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Победы на море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8055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Рождение Балтийского флота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Балтийский флот ВМФ России: состав кораблей, базы и штаб в Калининград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24" y="1069374"/>
            <a:ext cx="7340601" cy="3670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79524" y="4977799"/>
            <a:ext cx="10263167" cy="819152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На верфях Прибалтики и Карелии строят </a:t>
            </a:r>
            <a:r>
              <a:rPr lang="ru-RU" sz="2000" b="1" dirty="0" smtClean="0">
                <a:solidFill>
                  <a:schemeClr val="tx1"/>
                </a:solidFill>
              </a:rPr>
              <a:t>Балтийский флот. 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 1702 г. на воду был спущен первый фрегат «Штандарт»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9524" y="5987450"/>
            <a:ext cx="10263167" cy="422875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Финском заливе закладывают крепости </a:t>
            </a:r>
            <a:r>
              <a:rPr lang="ru-RU" sz="2000" b="1" dirty="0" smtClean="0">
                <a:solidFill>
                  <a:schemeClr val="tx1"/>
                </a:solidFill>
              </a:rPr>
              <a:t>Кроншлот</a:t>
            </a:r>
            <a:r>
              <a:rPr lang="ru-RU" sz="2000" dirty="0" smtClean="0">
                <a:solidFill>
                  <a:schemeClr val="tx1"/>
                </a:solidFill>
              </a:rPr>
              <a:t> и </a:t>
            </a:r>
            <a:r>
              <a:rPr lang="ru-RU" sz="2000" b="1" dirty="0" smtClean="0">
                <a:solidFill>
                  <a:schemeClr val="tx1"/>
                </a:solidFill>
              </a:rPr>
              <a:t>Кронштадт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Picture 6" descr="Балтийский флот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" t="968" r="2054" b="968"/>
          <a:stretch/>
        </p:blipFill>
        <p:spPr bwMode="auto">
          <a:xfrm>
            <a:off x="8900681" y="1071564"/>
            <a:ext cx="2642010" cy="366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065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Победы на море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84549" y="897924"/>
            <a:ext cx="3921126" cy="790575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Шведы разбиты на суше, но у них всё ещё оставался могучий флот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 descr="modal_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499" y="897924"/>
            <a:ext cx="4168775" cy="566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84549" y="1926624"/>
            <a:ext cx="3921126" cy="1647825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Молодой Балтийский флот участвует в боях у побережья </a:t>
            </a:r>
            <a:r>
              <a:rPr lang="ru-RU" sz="2000" b="1" dirty="0" smtClean="0">
                <a:solidFill>
                  <a:schemeClr val="tx1"/>
                </a:solidFill>
              </a:rPr>
              <a:t>Померании</a:t>
            </a:r>
            <a:r>
              <a:rPr lang="ru-RU" sz="2000" dirty="0" smtClean="0">
                <a:solidFill>
                  <a:schemeClr val="tx1"/>
                </a:solidFill>
              </a:rPr>
              <a:t> (Германия) и </a:t>
            </a:r>
            <a:r>
              <a:rPr lang="ru-RU" sz="2000" b="1" dirty="0" smtClean="0">
                <a:solidFill>
                  <a:schemeClr val="tx1"/>
                </a:solidFill>
              </a:rPr>
              <a:t>Финляндии</a:t>
            </a:r>
            <a:r>
              <a:rPr lang="ru-RU" sz="2000" dirty="0" smtClean="0">
                <a:solidFill>
                  <a:schemeClr val="tx1"/>
                </a:solidFill>
              </a:rPr>
              <a:t> в 1711-1715 гг.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897923"/>
            <a:ext cx="1609725" cy="1073149"/>
          </a:xfrm>
          <a:prstGeom prst="rect">
            <a:avLst/>
          </a:prstGeom>
        </p:spPr>
      </p:pic>
      <p:pic>
        <p:nvPicPr>
          <p:cNvPr id="4106" name="Picture 10" descr="Ответы Mail.ru: При Петре I на гербе Российской империи был изображён орёл,  держащий в лапах карты четырёх морей. Перечислите их?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8" y="2304593"/>
            <a:ext cx="1609725" cy="120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Флаг России — Википед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8" y="3848088"/>
            <a:ext cx="1609725" cy="107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Naval Jack of Russia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8" y="5254757"/>
            <a:ext cx="1609725" cy="107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/>
          <a:srcRect l="50107" b="41296"/>
          <a:stretch/>
        </p:blipFill>
        <p:spPr>
          <a:xfrm>
            <a:off x="5368941" y="3848088"/>
            <a:ext cx="1936734" cy="24794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/>
          <a:srcRect l="1" r="49241" b="41787"/>
          <a:stretch/>
        </p:blipFill>
        <p:spPr>
          <a:xfrm>
            <a:off x="3373436" y="3848088"/>
            <a:ext cx="1986929" cy="24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36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Гангутское сражение (1714 г.)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modal_pictu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75" y="993174"/>
            <a:ext cx="6102350" cy="3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6674" y="993174"/>
            <a:ext cx="3987801" cy="7810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27 июля 1714 г. </a:t>
            </a:r>
            <a:r>
              <a:rPr lang="ru-RU" sz="2000" dirty="0" smtClean="0">
                <a:solidFill>
                  <a:schemeClr val="tx1"/>
                </a:solidFill>
              </a:rPr>
              <a:t>состоялось </a:t>
            </a:r>
            <a:r>
              <a:rPr lang="ru-RU" sz="2000" dirty="0" smtClean="0">
                <a:solidFill>
                  <a:schemeClr val="tx1"/>
                </a:solidFill>
              </a:rPr>
              <a:t>морское </a:t>
            </a:r>
            <a:r>
              <a:rPr lang="ru-RU" sz="2000" b="1" dirty="0" smtClean="0">
                <a:solidFill>
                  <a:schemeClr val="tx1"/>
                </a:solidFill>
              </a:rPr>
              <a:t>сражение у мыса Гангут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124" name="Picture 4" descr="http://guardcrew.com/sites/default/files/common_resourses/grebcar/Carskiegrebci/bogolubov%2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40"/>
          <a:stretch/>
        </p:blipFill>
        <p:spPr bwMode="auto">
          <a:xfrm>
            <a:off x="9042400" y="4491343"/>
            <a:ext cx="2892425" cy="221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32753" y="2171939"/>
            <a:ext cx="3987801" cy="78104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Русские галеры взяли шведские корабли на абордаж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589373" y="4491343"/>
            <a:ext cx="1696235" cy="2024528"/>
            <a:chOff x="3030841" y="3099970"/>
            <a:chExt cx="1696235" cy="2024528"/>
          </a:xfrm>
        </p:grpSpPr>
        <p:pic>
          <p:nvPicPr>
            <p:cNvPr id="10" name="Picture 8" descr="Портрет Петра I кисти Жана-Марка Натье, 1717 год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15" t="10502" r="23207" b="60423"/>
            <a:stretch/>
          </p:blipFill>
          <p:spPr bwMode="auto">
            <a:xfrm>
              <a:off x="3225801" y="3119789"/>
              <a:ext cx="1306236" cy="135944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Группа 10"/>
            <p:cNvGrpSpPr/>
            <p:nvPr/>
          </p:nvGrpSpPr>
          <p:grpSpPr>
            <a:xfrm>
              <a:off x="3030841" y="3099970"/>
              <a:ext cx="1696235" cy="2024528"/>
              <a:chOff x="7412284" y="961454"/>
              <a:chExt cx="1696235" cy="2024528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7412284" y="2339651"/>
                <a:ext cx="169623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dirty="0" smtClean="0"/>
                  <a:t>Пётр </a:t>
                </a:r>
                <a:r>
                  <a:rPr lang="en-US" dirty="0" smtClean="0"/>
                  <a:t>I</a:t>
                </a:r>
                <a:endParaRPr lang="ru-RU" dirty="0" smtClean="0"/>
              </a:p>
              <a:p>
                <a:pPr algn="ctr"/>
                <a:r>
                  <a:rPr lang="ru-RU" dirty="0" smtClean="0"/>
                  <a:t>(1</a:t>
                </a:r>
                <a:r>
                  <a:rPr lang="en-US" dirty="0" smtClean="0"/>
                  <a:t>672</a:t>
                </a:r>
                <a:r>
                  <a:rPr lang="ru-RU" dirty="0" smtClean="0"/>
                  <a:t>-1</a:t>
                </a:r>
                <a:r>
                  <a:rPr lang="en-US" dirty="0" smtClean="0"/>
                  <a:t>725</a:t>
                </a:r>
                <a:r>
                  <a:rPr lang="ru-RU" dirty="0" smtClean="0"/>
                  <a:t> гг.)</a:t>
                </a:r>
                <a:endParaRPr lang="ru-RU" dirty="0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1413627" y="4491343"/>
            <a:ext cx="1835567" cy="2024528"/>
            <a:chOff x="3529351" y="4335053"/>
            <a:chExt cx="1835567" cy="2024528"/>
          </a:xfrm>
        </p:grpSpPr>
        <p:pic>
          <p:nvPicPr>
            <p:cNvPr id="5126" name="Picture 6" descr="Апраксин Федор Матвеевич | Адресный реестр Муниципального образования  Выборгский район Ленинградской области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6" t="3740" r="18626" b="28375"/>
            <a:stretch/>
          </p:blipFill>
          <p:spPr bwMode="auto">
            <a:xfrm>
              <a:off x="3788790" y="4355936"/>
              <a:ext cx="1316610" cy="135731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Группа 15"/>
            <p:cNvGrpSpPr/>
            <p:nvPr/>
          </p:nvGrpSpPr>
          <p:grpSpPr>
            <a:xfrm>
              <a:off x="3529351" y="4335053"/>
              <a:ext cx="1835567" cy="2024528"/>
              <a:chOff x="7342618" y="961454"/>
              <a:chExt cx="1835567" cy="202452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7342618" y="2339651"/>
                <a:ext cx="183556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dirty="0" smtClean="0"/>
                  <a:t>Фёдор Апраксин</a:t>
                </a:r>
              </a:p>
              <a:p>
                <a:pPr algn="ctr"/>
                <a:r>
                  <a:rPr lang="ru-RU" dirty="0" smtClean="0"/>
                  <a:t>(1</a:t>
                </a:r>
                <a:r>
                  <a:rPr lang="en-US" dirty="0" smtClean="0"/>
                  <a:t>6</a:t>
                </a:r>
                <a:r>
                  <a:rPr lang="ru-RU" dirty="0" smtClean="0"/>
                  <a:t>61-1</a:t>
                </a:r>
                <a:r>
                  <a:rPr lang="en-US" dirty="0" smtClean="0"/>
                  <a:t>72</a:t>
                </a:r>
                <a:r>
                  <a:rPr lang="ru-RU" dirty="0" smtClean="0"/>
                  <a:t>8 гг.)</a:t>
                </a:r>
                <a:endParaRPr lang="ru-RU" dirty="0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0" name="Прямоугольник 19"/>
          <p:cNvSpPr/>
          <p:nvPr/>
        </p:nvSpPr>
        <p:spPr>
          <a:xfrm>
            <a:off x="1332753" y="3350704"/>
            <a:ext cx="3987801" cy="78104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Это первая по-настоящему </a:t>
            </a:r>
            <a:r>
              <a:rPr lang="ru-RU" sz="2000" b="1" dirty="0" smtClean="0">
                <a:solidFill>
                  <a:schemeClr val="tx1"/>
                </a:solidFill>
              </a:rPr>
              <a:t>крупная победа русского флота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128" name="Picture 8" descr="Гангутское сражение — Википедия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3" r="8413"/>
          <a:stretch/>
        </p:blipFill>
        <p:spPr bwMode="auto">
          <a:xfrm>
            <a:off x="5832475" y="4496885"/>
            <a:ext cx="2869746" cy="220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670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Смерть короля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67888" y="978558"/>
            <a:ext cx="4044546" cy="62922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Швеция проигрывает и уже готовится к мирным переговорам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67888" y="1925973"/>
            <a:ext cx="4044546" cy="66919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1718 г. от шальной пули погибает король </a:t>
            </a:r>
            <a:r>
              <a:rPr lang="ru-RU" sz="2000" b="1" dirty="0" smtClean="0">
                <a:solidFill>
                  <a:schemeClr val="tx1"/>
                </a:solidFill>
              </a:rPr>
              <a:t>Карл </a:t>
            </a:r>
            <a:r>
              <a:rPr lang="en-US" sz="2000" b="1" dirty="0" smtClean="0">
                <a:solidFill>
                  <a:schemeClr val="tx1"/>
                </a:solidFill>
              </a:rPr>
              <a:t>XII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eath of King Charles XII, Artur Grottger | Lviv National Art Gall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27" y="978558"/>
            <a:ext cx="5971490" cy="470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56326" y="5869577"/>
            <a:ext cx="10256107" cy="702176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Переговоры о мире были сорваны из-за поддержки </a:t>
            </a:r>
            <a:r>
              <a:rPr lang="ru-RU" sz="2000" b="1" dirty="0" smtClean="0">
                <a:solidFill>
                  <a:schemeClr val="tx1"/>
                </a:solidFill>
              </a:rPr>
              <a:t>Великобритании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</a:t>
            </a:r>
            <a:r>
              <a:rPr lang="ru-RU" sz="2000" dirty="0" smtClean="0">
                <a:solidFill>
                  <a:schemeClr val="tx1"/>
                </a:solidFill>
              </a:rPr>
              <a:t>ойна </a:t>
            </a:r>
            <a:r>
              <a:rPr lang="ru-RU" sz="2000" dirty="0" smtClean="0">
                <a:solidFill>
                  <a:schemeClr val="tx1"/>
                </a:solidFill>
              </a:rPr>
              <a:t>затягивается ещё на 3 года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8" name="Picture 4" descr="Bringing Home the Body of King Charles XII - Wikipe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888" y="2913350"/>
            <a:ext cx="4050429" cy="277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469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Гренгамское сражение</a:t>
            </a:r>
            <a:r>
              <a:rPr lang="en-US" dirty="0" smtClean="0">
                <a:solidFill>
                  <a:schemeClr val="tx1"/>
                </a:solidFill>
              </a:rPr>
              <a:t> (1720 </a:t>
            </a:r>
            <a:r>
              <a:rPr lang="ru-RU" dirty="0" smtClean="0">
                <a:solidFill>
                  <a:schemeClr val="tx1"/>
                </a:solidFill>
              </a:rPr>
              <a:t>г.)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4" descr="https://bigenc.ru/media/2016/10/27/1235171323/%D0%B3%D1%80%D0%B5%D0%BD%D0%B3%D0%B0%D0%BC%D1%81%D0%BA%D0%BE%D0%B5%20%D1%81%D1%80%D0%B0%D0%B6%D0%B5%D0%BD%D0%B8%D0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343" y="897924"/>
            <a:ext cx="4044871" cy="564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60065" y="897924"/>
            <a:ext cx="4393421" cy="7810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27 июля 1720 г. </a:t>
            </a:r>
            <a:r>
              <a:rPr lang="ru-RU" sz="2000" dirty="0" smtClean="0">
                <a:solidFill>
                  <a:schemeClr val="tx1"/>
                </a:solidFill>
              </a:rPr>
              <a:t>состоялась морское </a:t>
            </a:r>
            <a:r>
              <a:rPr lang="ru-RU" sz="2000" b="1" dirty="0" smtClean="0">
                <a:solidFill>
                  <a:schemeClr val="tx1"/>
                </a:solidFill>
              </a:rPr>
              <a:t>сражение у острова Гренгам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60064" y="1864874"/>
            <a:ext cx="4393421" cy="78104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Победу вновь добыли галеры, взявшие корабли на абордаж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60064" y="4868345"/>
            <a:ext cx="4393421" cy="5155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Шведское господство окончено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60064" y="5539761"/>
            <a:ext cx="4393421" cy="969471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течении 1719-1721 гг. русские корабли опустошают побережье </a:t>
            </a:r>
            <a:r>
              <a:rPr lang="ru-RU" sz="2000" dirty="0" smtClean="0">
                <a:solidFill>
                  <a:schemeClr val="tx1"/>
                </a:solidFill>
              </a:rPr>
              <a:t>Финляндии и Швеции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071139" y="2750631"/>
            <a:ext cx="2771272" cy="2024528"/>
            <a:chOff x="10127876" y="4758712"/>
            <a:chExt cx="2771272" cy="2024528"/>
          </a:xfrm>
        </p:grpSpPr>
        <p:pic>
          <p:nvPicPr>
            <p:cNvPr id="8194" name="Picture 2" descr="Портрет фельдмаршала князя Михаила Михайловича Голицына Старшего, кисти Иоганна Готфрида Таннауера, нач. XVIII, раньше считался портретом светлейшего князя Александра Даниловича Меншикова[11]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34" t="6453" r="24956" b="55359"/>
            <a:stretch/>
          </p:blipFill>
          <p:spPr bwMode="auto">
            <a:xfrm>
              <a:off x="10856373" y="4776788"/>
              <a:ext cx="1314196" cy="135483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Группа 12"/>
            <p:cNvGrpSpPr/>
            <p:nvPr/>
          </p:nvGrpSpPr>
          <p:grpSpPr>
            <a:xfrm>
              <a:off x="10127876" y="4758712"/>
              <a:ext cx="2771272" cy="2024528"/>
              <a:chOff x="6874767" y="961454"/>
              <a:chExt cx="2771272" cy="202452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6874767" y="2339651"/>
                <a:ext cx="27712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dirty="0" smtClean="0"/>
                  <a:t>Михаил Голицын </a:t>
                </a:r>
                <a:r>
                  <a:rPr lang="ru-RU" i="1" dirty="0" smtClean="0"/>
                  <a:t>Старший</a:t>
                </a:r>
              </a:p>
              <a:p>
                <a:pPr algn="ctr"/>
                <a:r>
                  <a:rPr lang="ru-RU" dirty="0" smtClean="0"/>
                  <a:t>(1</a:t>
                </a:r>
                <a:r>
                  <a:rPr lang="en-US" dirty="0" smtClean="0"/>
                  <a:t>6</a:t>
                </a:r>
                <a:r>
                  <a:rPr lang="ru-RU" dirty="0" smtClean="0"/>
                  <a:t>75-1</a:t>
                </a:r>
                <a:r>
                  <a:rPr lang="en-US" dirty="0" smtClean="0"/>
                  <a:t>7</a:t>
                </a:r>
                <a:r>
                  <a:rPr lang="ru-RU" dirty="0" smtClean="0"/>
                  <a:t>30 гг.)</a:t>
                </a:r>
                <a:endParaRPr lang="ru-RU" dirty="0"/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1959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2867025" y="366296"/>
            <a:ext cx="7010400" cy="1633954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r>
              <a:rPr lang="ru-RU" sz="2000" b="1" dirty="0" smtClean="0"/>
              <a:t>Главная цель войны для России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341984" y="990601"/>
            <a:ext cx="2328481" cy="76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Завоевать выход в </a:t>
            </a:r>
            <a:r>
              <a:rPr lang="ru-RU" sz="2000" b="1" dirty="0" smtClean="0">
                <a:solidFill>
                  <a:schemeClr val="tx1"/>
                </a:solidFill>
              </a:rPr>
              <a:t>Балтийское море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28950" y="990601"/>
            <a:ext cx="2962274" cy="76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Вернуть утраченные ещё в </a:t>
            </a:r>
            <a:r>
              <a:rPr lang="en-US" sz="2000" dirty="0" smtClean="0">
                <a:solidFill>
                  <a:schemeClr val="tx1"/>
                </a:solidFill>
              </a:rPr>
              <a:t>XVII </a:t>
            </a:r>
            <a:r>
              <a:rPr lang="ru-RU" sz="2000" dirty="0" smtClean="0">
                <a:solidFill>
                  <a:schemeClr val="tx1"/>
                </a:solidFill>
              </a:rPr>
              <a:t>в. земли (</a:t>
            </a:r>
            <a:r>
              <a:rPr lang="ru-RU" sz="2000" b="1" dirty="0" smtClean="0">
                <a:solidFill>
                  <a:schemeClr val="tx1"/>
                </a:solidFill>
              </a:rPr>
              <a:t>Ингрия</a:t>
            </a:r>
            <a:r>
              <a:rPr lang="ru-RU" sz="2000" dirty="0" smtClean="0">
                <a:solidFill>
                  <a:schemeClr val="tx1"/>
                </a:solidFill>
              </a:rPr>
              <a:t>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6320218" y="1129285"/>
            <a:ext cx="692772" cy="4846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b="9869"/>
          <a:stretch/>
        </p:blipFill>
        <p:spPr>
          <a:xfrm>
            <a:off x="3367020" y="2167356"/>
            <a:ext cx="5906396" cy="451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671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1668381"/>
            <a:ext cx="10095255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Итоги войны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384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ykl-res.azureedge.net/4ffcbc17-5378-4e45-850e-c14d3178e789/map1istoria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23"/>
          <a:stretch/>
        </p:blipFill>
        <p:spPr bwMode="auto">
          <a:xfrm>
            <a:off x="6734175" y="897924"/>
            <a:ext cx="5145881" cy="573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Ништадтский мир (1721 г.)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7665" y="897924"/>
            <a:ext cx="5382660" cy="78104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30 сентября 1721 г. </a:t>
            </a:r>
            <a:r>
              <a:rPr lang="ru-RU" sz="2000" dirty="0" smtClean="0">
                <a:solidFill>
                  <a:schemeClr val="tx1"/>
                </a:solidFill>
              </a:rPr>
              <a:t>был подписан </a:t>
            </a:r>
            <a:r>
              <a:rPr lang="ru-RU" sz="2000" b="1" dirty="0" smtClean="0">
                <a:solidFill>
                  <a:schemeClr val="tx1"/>
                </a:solidFill>
              </a:rPr>
              <a:t>Ништадтский мирный договор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1089297" y="2266950"/>
            <a:ext cx="5348467" cy="3514725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r>
              <a:rPr lang="ru-RU" sz="2000" b="1" dirty="0" smtClean="0"/>
              <a:t>Ништадтский мир (1721 г.)</a:t>
            </a:r>
            <a:endParaRPr lang="ru-RU" sz="2000" b="1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262466" y="2769044"/>
            <a:ext cx="4976410" cy="1822006"/>
          </a:xfrm>
          <a:prstGeom prst="rect">
            <a:avLst/>
          </a:prstGeom>
          <a:solidFill>
            <a:srgbClr val="E0E0D3"/>
          </a:solidFill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Россия получает земли от Выборга до Риги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90620" y="3215403"/>
            <a:ext cx="1385930" cy="3513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Лифляндия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49719" y="3215403"/>
            <a:ext cx="1398456" cy="3513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Эстляндия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25247" y="3215403"/>
            <a:ext cx="1398456" cy="3513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Ингрия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90620" y="3720779"/>
            <a:ext cx="4533084" cy="6511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часть Карелии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(перешеек и север Ладожского озера)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62466" y="4812017"/>
            <a:ext cx="4976410" cy="73076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Россия возвращает шведам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Финляндию за </a:t>
            </a:r>
            <a:r>
              <a:rPr lang="ru-RU" sz="2000" b="1" dirty="0" smtClean="0">
                <a:solidFill>
                  <a:schemeClr val="tx1"/>
                </a:solidFill>
              </a:rPr>
              <a:t>денежный выкуп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657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2962507" y="5800725"/>
            <a:ext cx="6983678" cy="706164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2 ноября 1721 г. Пётр </a:t>
            </a:r>
            <a:r>
              <a:rPr lang="en-US" dirty="0" smtClean="0"/>
              <a:t>I </a:t>
            </a:r>
            <a:r>
              <a:rPr lang="ru-RU" dirty="0" smtClean="0"/>
              <a:t>принимает от Сената почётный титул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Пётр Великий,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император</a:t>
            </a:r>
            <a:r>
              <a:rPr lang="ru-RU" b="1" dirty="0" smtClean="0"/>
              <a:t> всероссийский, отец Отечества</a:t>
            </a:r>
            <a:r>
              <a:rPr lang="ru-RU" dirty="0" smtClean="0"/>
              <a:t>»</a:t>
            </a:r>
            <a:endParaRPr lang="ru-RU" b="1" dirty="0" smtClean="0"/>
          </a:p>
        </p:txBody>
      </p:sp>
      <p:pic>
        <p:nvPicPr>
          <p:cNvPr id="12290" name="Picture 2" descr="Ништадский мир и его последствия | Читать статьи по истории РФ для  школьников и студен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507" y="258166"/>
            <a:ext cx="6983678" cy="523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105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https://cdn-s-static.arzamas.academy/x/416-zorin-sldjfl234ikSDFWPgdlbvp5002kfdgDGF/img/gallery/3/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0" t="-139" r="9356" b="139"/>
          <a:stretch/>
        </p:blipFill>
        <p:spPr bwMode="auto">
          <a:xfrm flipH="1">
            <a:off x="704224" y="0"/>
            <a:ext cx="278655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599542" y="0"/>
            <a:ext cx="8592457" cy="7141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+mn-lt"/>
              </a:rPr>
              <a:t>Итоги Северной войны</a:t>
            </a:r>
            <a:endParaRPr lang="ru-RU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54326" y="1542695"/>
            <a:ext cx="4394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Море</a:t>
            </a:r>
            <a:r>
              <a:rPr lang="ru-RU" sz="2000" dirty="0" smtClean="0">
                <a:solidFill>
                  <a:prstClr val="black"/>
                </a:solidFill>
              </a:rPr>
              <a:t>. Россия получила выход в Балтийское море, «окно в Европу»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330498" y="1583830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54327" y="2701124"/>
            <a:ext cx="4166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Великая держава</a:t>
            </a:r>
            <a:r>
              <a:rPr lang="ru-RU" sz="2000" dirty="0" smtClean="0">
                <a:solidFill>
                  <a:prstClr val="black"/>
                </a:solidFill>
              </a:rPr>
              <a:t>. Россия стала влиятельной европейской страной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54323" y="3774530"/>
            <a:ext cx="3787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Империя</a:t>
            </a:r>
            <a:r>
              <a:rPr lang="ru-RU" sz="2000" dirty="0" smtClean="0">
                <a:solidFill>
                  <a:prstClr val="black"/>
                </a:solidFill>
              </a:rPr>
              <a:t>. Начался отсчёт новой эпохи, Российской империи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330496" y="2721692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5330496" y="3795098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54324" y="4912392"/>
            <a:ext cx="4166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2000" b="1" dirty="0" smtClean="0">
                <a:solidFill>
                  <a:prstClr val="black"/>
                </a:solidFill>
              </a:rPr>
              <a:t>Щит и меч</a:t>
            </a:r>
            <a:r>
              <a:rPr lang="ru-RU" sz="2000" dirty="0" smtClean="0">
                <a:solidFill>
                  <a:prstClr val="black"/>
                </a:solidFill>
              </a:rPr>
              <a:t>. У России теперь есть могучая современная армия и флот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30495" y="4932960"/>
            <a:ext cx="666751" cy="66675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ru-RU" sz="2933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96387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169" y="579120"/>
            <a:ext cx="5142831" cy="627888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Серьёзный противник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116305" y="927311"/>
            <a:ext cx="6137935" cy="721643"/>
          </a:xfrm>
          <a:prstGeom prst="rect">
            <a:avLst/>
          </a:prstGeom>
          <a:solidFill>
            <a:srgbClr val="E0E0D3"/>
          </a:solidFill>
          <a:ln w="28575">
            <a:solidFill>
              <a:schemeClr val="accent1"/>
            </a:solidFill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К началу </a:t>
            </a:r>
            <a:r>
              <a:rPr lang="en-US" smtClean="0"/>
              <a:t>XVIII </a:t>
            </a:r>
            <a:r>
              <a:rPr lang="ru-RU" smtClean="0"/>
              <a:t>в. </a:t>
            </a:r>
            <a:r>
              <a:rPr lang="ru-RU" dirty="0" smtClean="0"/>
              <a:t>Швеция – могучая военная держава, полностью контролирующая Балтийское море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6305" y="5544704"/>
            <a:ext cx="5756935" cy="1060266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</a:t>
            </a:r>
            <a:r>
              <a:rPr lang="en-US" sz="2000" dirty="0" smtClean="0">
                <a:solidFill>
                  <a:schemeClr val="tx1"/>
                </a:solidFill>
              </a:rPr>
              <a:t>1697</a:t>
            </a:r>
            <a:r>
              <a:rPr lang="ru-RU" sz="2000" dirty="0" smtClean="0">
                <a:solidFill>
                  <a:schemeClr val="tx1"/>
                </a:solidFill>
              </a:rPr>
              <a:t> г. королём Швеции стал </a:t>
            </a:r>
            <a:r>
              <a:rPr lang="ru-RU" sz="2000" dirty="0" smtClean="0">
                <a:solidFill>
                  <a:schemeClr val="tx1"/>
                </a:solidFill>
              </a:rPr>
              <a:t>совсем </a:t>
            </a:r>
            <a:r>
              <a:rPr lang="ru-RU" sz="2000" dirty="0" smtClean="0">
                <a:solidFill>
                  <a:schemeClr val="tx1"/>
                </a:solidFill>
              </a:rPr>
              <a:t>юный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Карл </a:t>
            </a:r>
            <a:r>
              <a:rPr lang="en-US" sz="2000" b="1" dirty="0" smtClean="0">
                <a:solidFill>
                  <a:schemeClr val="tx1"/>
                </a:solidFill>
              </a:rPr>
              <a:t>XII</a:t>
            </a:r>
            <a:r>
              <a:rPr lang="ru-RU" sz="2000" dirty="0" smtClean="0">
                <a:solidFill>
                  <a:schemeClr val="tx1"/>
                </a:solidFill>
              </a:rPr>
              <a:t>. Враги недооценили молодого короля, показавшего себя умелым полководцем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387291" y="2706296"/>
            <a:ext cx="1675460" cy="2024528"/>
            <a:chOff x="7503736" y="2693841"/>
            <a:chExt cx="1675460" cy="2024528"/>
          </a:xfrm>
        </p:grpSpPr>
        <p:pic>
          <p:nvPicPr>
            <p:cNvPr id="2052" name="Picture 4" descr="https://sun9-76.userapi.com/impg/qS3Bgba4qUJa8WMfvsPW4icYAocxcBA4khYG9w/w3EhuQsi89E.jpg?size=800x1017&amp;quality=96&amp;sign=8d6d24db969c96fdbe90524956a3e1e2&amp;type=album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79" t="7471" r="32536" b="60414"/>
            <a:stretch/>
          </p:blipFill>
          <p:spPr bwMode="auto">
            <a:xfrm>
              <a:off x="7684108" y="2706775"/>
              <a:ext cx="1314636" cy="137321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7503736" y="2693841"/>
              <a:ext cx="1675460" cy="2024528"/>
              <a:chOff x="7422672" y="961454"/>
              <a:chExt cx="1675460" cy="2024528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7422672" y="2339651"/>
                <a:ext cx="167546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mtClean="0"/>
                  <a:t>Карл </a:t>
                </a:r>
                <a:r>
                  <a:rPr lang="en-US" smtClean="0"/>
                  <a:t>XII</a:t>
                </a:r>
                <a:endParaRPr lang="ru-RU" dirty="0" smtClean="0"/>
              </a:p>
              <a:p>
                <a:pPr algn="ctr"/>
                <a:r>
                  <a:rPr lang="ru-RU" dirty="0" smtClean="0"/>
                  <a:t>(1</a:t>
                </a:r>
                <a:r>
                  <a:rPr lang="en-US" dirty="0" smtClean="0"/>
                  <a:t>682</a:t>
                </a:r>
                <a:r>
                  <a:rPr lang="ru-RU" dirty="0" smtClean="0"/>
                  <a:t>-1</a:t>
                </a:r>
                <a:r>
                  <a:rPr lang="en-US" dirty="0" smtClean="0"/>
                  <a:t>718 </a:t>
                </a:r>
                <a:r>
                  <a:rPr lang="ru-RU" dirty="0" smtClean="0"/>
                  <a:t>гг.)</a:t>
                </a:r>
                <a:endParaRPr lang="ru-RU" dirty="0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7584087" y="961454"/>
                <a:ext cx="1352550" cy="1399081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305" y="1913580"/>
            <a:ext cx="2284569" cy="33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59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A3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Саксонский курфюрст и одновременно польский король Август II Силь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3" t="2480" r="17977" b="48990"/>
          <a:stretch/>
        </p:blipFill>
        <p:spPr bwMode="auto">
          <a:xfrm>
            <a:off x="8524875" y="1785108"/>
            <a:ext cx="2463432" cy="246556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0700" y="2760111"/>
            <a:ext cx="5547799" cy="1333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>
                <a:solidFill>
                  <a:srgbClr val="E5E5DA"/>
                </a:solidFill>
                <a:latin typeface="Garamond" panose="02020404030301010803" pitchFamily="18" charset="0"/>
                <a:ea typeface="Theano Didot" panose="02060603060706020203" pitchFamily="18" charset="0"/>
              </a:rPr>
              <a:t>Карл 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heano Didot" panose="02060603060706020203" pitchFamily="18" charset="0"/>
              </a:rPr>
              <a:t>провалился в отцовские ботфорты</a:t>
            </a:r>
            <a:r>
              <a:rPr lang="ru-RU" sz="2800" i="1" dirty="0">
                <a:solidFill>
                  <a:srgbClr val="E5E5DA"/>
                </a:solidFill>
                <a:latin typeface="Garamond" panose="02020404030301010803" pitchFamily="18" charset="0"/>
                <a:ea typeface="Theano Didot" panose="02060603060706020203" pitchFamily="18" charset="0"/>
              </a:rPr>
              <a:t>, откуда его неплохо было бы вытащить за шиворот и наказать розгами</a:t>
            </a:r>
            <a:endParaRPr lang="ru-RU" sz="2800" i="1" dirty="0">
              <a:latin typeface="Garamond" panose="020204040303010108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078" y="2024744"/>
            <a:ext cx="864339" cy="17336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914377"/>
            <a:r>
              <a:rPr lang="ru-RU" sz="10666" dirty="0">
                <a:solidFill>
                  <a:srgbClr val="E5E5DA">
                    <a:alpha val="50000"/>
                  </a:srgbClr>
                </a:solidFill>
                <a:ea typeface="Theano Didot" panose="02060603060706020203" pitchFamily="18" charset="0"/>
              </a:rPr>
              <a:t>«</a:t>
            </a:r>
          </a:p>
        </p:txBody>
      </p:sp>
      <p:sp>
        <p:nvSpPr>
          <p:cNvPr id="6" name="TextBox 5"/>
          <p:cNvSpPr txBox="1"/>
          <p:nvPr/>
        </p:nvSpPr>
        <p:spPr>
          <a:xfrm rot="10800000">
            <a:off x="6656139" y="3095397"/>
            <a:ext cx="784720" cy="17336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914377"/>
            <a:r>
              <a:rPr lang="ru-RU" sz="10666" dirty="0">
                <a:solidFill>
                  <a:srgbClr val="E5E5DA">
                    <a:alpha val="50000"/>
                  </a:srgbClr>
                </a:solidFill>
                <a:ea typeface="Theano Didot" panose="02060603060706020203" pitchFamily="18" charset="0"/>
              </a:rPr>
              <a:t>«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05434" y="4829077"/>
            <a:ext cx="4102315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933" dirty="0" smtClean="0">
                <a:solidFill>
                  <a:srgbClr val="E5E5DA"/>
                </a:solidFill>
                <a:latin typeface="PF Centro Slab Pro"/>
                <a:ea typeface="Theano Didot" panose="02060603060706020203" pitchFamily="18" charset="0"/>
              </a:rPr>
              <a:t>Август </a:t>
            </a:r>
            <a:r>
              <a:rPr lang="en-US" sz="2933" dirty="0" smtClean="0">
                <a:solidFill>
                  <a:srgbClr val="E5E5DA"/>
                </a:solidFill>
                <a:latin typeface="PF Centro Slab Pro"/>
                <a:ea typeface="Theano Didot" panose="02060603060706020203" pitchFamily="18" charset="0"/>
              </a:rPr>
              <a:t>II </a:t>
            </a:r>
            <a:r>
              <a:rPr lang="ru-RU" sz="2933" dirty="0" smtClean="0">
                <a:solidFill>
                  <a:srgbClr val="E5E5DA"/>
                </a:solidFill>
                <a:latin typeface="PF Centro Slab Pro"/>
                <a:ea typeface="Theano Didot" panose="02060603060706020203" pitchFamily="18" charset="0"/>
              </a:rPr>
              <a:t>Сильный</a:t>
            </a:r>
            <a:endParaRPr lang="ru-RU" sz="2933" dirty="0">
              <a:solidFill>
                <a:srgbClr val="E5E5DA"/>
              </a:solidFill>
              <a:latin typeface="PF Centro Slab Pro"/>
              <a:ea typeface="Theano Didot" panose="020606030607060202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20151" y="5483459"/>
            <a:ext cx="187288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1867" dirty="0">
                <a:solidFill>
                  <a:srgbClr val="E5E5DA"/>
                </a:solidFill>
              </a:rPr>
              <a:t>1670-1733 </a:t>
            </a:r>
            <a:r>
              <a:rPr lang="ru-RU" sz="1867" dirty="0" smtClean="0">
                <a:solidFill>
                  <a:srgbClr val="E5E5DA"/>
                </a:solidFill>
              </a:rPr>
              <a:t>гг.</a:t>
            </a:r>
            <a:endParaRPr lang="ru-RU" sz="1867" dirty="0">
              <a:solidFill>
                <a:srgbClr val="E5E5DA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496591" y="1757889"/>
            <a:ext cx="2520000" cy="2520000"/>
          </a:xfrm>
          <a:prstGeom prst="ellipse">
            <a:avLst/>
          </a:prstGeom>
          <a:noFill/>
          <a:ln w="57150">
            <a:solidFill>
              <a:srgbClr val="E0E0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12191999" cy="7141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E5E5DA"/>
                </a:solidFill>
              </a:rPr>
              <a:t>Август </a:t>
            </a:r>
            <a:r>
              <a:rPr lang="en-US" dirty="0" smtClean="0">
                <a:solidFill>
                  <a:srgbClr val="E5E5DA"/>
                </a:solidFill>
              </a:rPr>
              <a:t>II </a:t>
            </a:r>
            <a:r>
              <a:rPr lang="ru-RU" dirty="0" smtClean="0">
                <a:solidFill>
                  <a:srgbClr val="E5E5DA"/>
                </a:solidFill>
              </a:rPr>
              <a:t>о Карле </a:t>
            </a:r>
            <a:r>
              <a:rPr lang="en-US" dirty="0" smtClean="0">
                <a:solidFill>
                  <a:srgbClr val="E5E5DA"/>
                </a:solidFill>
              </a:rPr>
              <a:t>XII</a:t>
            </a:r>
            <a:endParaRPr lang="ru-RU" dirty="0">
              <a:solidFill>
                <a:srgbClr val="E5E5D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083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23951" y="1668381"/>
            <a:ext cx="9885704" cy="3176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Обескураживающее начало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5445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Начало боевых действий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05331" y="1421176"/>
            <a:ext cx="2324100" cy="83247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Польская армия осадил</a:t>
            </a:r>
            <a:r>
              <a:rPr lang="ru-RU" sz="2000" dirty="0">
                <a:solidFill>
                  <a:schemeClr val="tx1"/>
                </a:solidFill>
              </a:rPr>
              <a:t>а</a:t>
            </a:r>
            <a:r>
              <a:rPr lang="ru-RU" sz="2000" dirty="0" smtClean="0">
                <a:solidFill>
                  <a:schemeClr val="tx1"/>
                </a:solidFill>
              </a:rPr>
              <a:t> Ригу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19931" y="1421176"/>
            <a:ext cx="2413000" cy="83247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Датская армия воюет в Голштинии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81225" y="2719840"/>
            <a:ext cx="4897548" cy="7022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Россия вступила в войну в </a:t>
            </a:r>
            <a:r>
              <a:rPr lang="ru-RU" sz="2000" b="1" dirty="0" smtClean="0">
                <a:solidFill>
                  <a:schemeClr val="tx1"/>
                </a:solidFill>
              </a:rPr>
              <a:t>августе 1700 г. </a:t>
            </a:r>
            <a:r>
              <a:rPr lang="ru-RU" sz="2000" dirty="0" smtClean="0">
                <a:solidFill>
                  <a:schemeClr val="tx1"/>
                </a:solidFill>
              </a:rPr>
              <a:t>(после известий о мире с Турцией)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75388" y="4840158"/>
            <a:ext cx="4903385" cy="7518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Русское войско осадила крепость </a:t>
            </a:r>
            <a:r>
              <a:rPr lang="ru-RU" sz="2000" b="1" dirty="0" smtClean="0">
                <a:solidFill>
                  <a:schemeClr val="tx1"/>
                </a:solidFill>
              </a:rPr>
              <a:t>Нарва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(сентябрь-ноябрь 1700 г.)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2675388" y="5879908"/>
            <a:ext cx="4903385" cy="400808"/>
          </a:xfrm>
          <a:prstGeom prst="rect">
            <a:avLst/>
          </a:prstGeom>
          <a:solidFill>
            <a:srgbClr val="E0E0D3"/>
          </a:solidFill>
          <a:ln w="28575">
            <a:noFill/>
            <a:prstDash val="sysDash"/>
          </a:ln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Карл </a:t>
            </a:r>
            <a:r>
              <a:rPr lang="en-US" dirty="0" smtClean="0"/>
              <a:t>XII </a:t>
            </a:r>
            <a:r>
              <a:rPr lang="ru-RU" dirty="0" smtClean="0"/>
              <a:t>с армией спешит на помощь </a:t>
            </a:r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2681225" y="951548"/>
            <a:ext cx="7605775" cy="1460127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r>
              <a:rPr lang="ru-RU" sz="2000" b="1" dirty="0" smtClean="0"/>
              <a:t>Действия союзников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040883" y="1421176"/>
            <a:ext cx="2037509" cy="83247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Пётр </a:t>
            </a:r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ru-RU" sz="2000" dirty="0" smtClean="0">
                <a:solidFill>
                  <a:schemeClr val="tx1"/>
                </a:solidFill>
              </a:rPr>
              <a:t>осадил крепость Нарва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81225" y="3714898"/>
            <a:ext cx="4897548" cy="832478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августе Карл </a:t>
            </a:r>
            <a:r>
              <a:rPr lang="en-US" sz="2000" dirty="0" smtClean="0">
                <a:solidFill>
                  <a:schemeClr val="tx1"/>
                </a:solidFill>
              </a:rPr>
              <a:t>XII </a:t>
            </a:r>
            <a:r>
              <a:rPr lang="ru-RU" sz="2000" b="1" dirty="0" smtClean="0">
                <a:solidFill>
                  <a:schemeClr val="tx1"/>
                </a:solidFill>
              </a:rPr>
              <a:t>выбил Данию из войны</a:t>
            </a:r>
            <a:r>
              <a:rPr lang="ru-RU" sz="2000" dirty="0" smtClean="0">
                <a:solidFill>
                  <a:schemeClr val="tx1"/>
                </a:solidFill>
              </a:rPr>
              <a:t>, высадившись с армией у Копенгагена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5004" t="5416" r="5004" b="4027"/>
          <a:stretch/>
        </p:blipFill>
        <p:spPr>
          <a:xfrm>
            <a:off x="8040883" y="2719840"/>
            <a:ext cx="2246117" cy="356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10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2153DD3-C27C-457D-ADDD-066D01CB95CA}"/>
              </a:ext>
            </a:extLst>
          </p:cNvPr>
          <p:cNvSpPr txBox="1">
            <a:spLocks/>
          </p:cNvSpPr>
          <p:nvPr/>
        </p:nvSpPr>
        <p:spPr>
          <a:xfrm>
            <a:off x="716692" y="0"/>
            <a:ext cx="11475308" cy="897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</a:rPr>
              <a:t>Битва под Нарвой (1700 г.)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old.bigenc.ru/media/2016/10/27/1237286673/%D0%9D%D0%B0%D1%80%D0%B2%D1%81%D0%BA%D0%BE%D0%B5%20%D1%81%D1%80%201700%20%D0%B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897924"/>
            <a:ext cx="3331147" cy="571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7480" y="897924"/>
            <a:ext cx="7301917" cy="511776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Осада шла плохо, войско истратило все ядра для пушек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7478" y="2561684"/>
            <a:ext cx="7301917" cy="824814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Внезапно подошедшая армия Карла </a:t>
            </a:r>
            <a:r>
              <a:rPr lang="en-US" sz="2000" dirty="0" smtClean="0">
                <a:solidFill>
                  <a:schemeClr val="tx1"/>
                </a:solidFill>
              </a:rPr>
              <a:t>XII </a:t>
            </a:r>
            <a:r>
              <a:rPr lang="ru-RU" sz="2000" dirty="0" smtClean="0">
                <a:solidFill>
                  <a:schemeClr val="tx1"/>
                </a:solidFill>
              </a:rPr>
              <a:t>прорвала осаду и обратила 30-ти тысячную русскую армию в бегство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096265" y="4889500"/>
            <a:ext cx="7301917" cy="1460127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/>
              </a:buClr>
              <a:buNone/>
            </a:pPr>
            <a:r>
              <a:rPr lang="ru-RU" sz="2000" b="1" dirty="0"/>
              <a:t>Под натиском шведов устояли только три </a:t>
            </a:r>
            <a:r>
              <a:rPr lang="ru-RU" sz="2000" b="1" dirty="0" smtClean="0"/>
              <a:t>полка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9329" y="5472642"/>
            <a:ext cx="1926495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Преображенский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(гвардия)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66991" y="5472641"/>
            <a:ext cx="1926495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Семёновский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(гвардия)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04654" y="5472642"/>
            <a:ext cx="2280557" cy="6996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Лефортовский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(полк «нового строя»)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7479" y="1694405"/>
            <a:ext cx="7301917" cy="644579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Командующие армией, </a:t>
            </a:r>
            <a:r>
              <a:rPr lang="ru-RU" sz="2000" b="1" dirty="0" smtClean="0">
                <a:solidFill>
                  <a:schemeClr val="tx1"/>
                </a:solidFill>
              </a:rPr>
              <a:t>Карл де Круа</a:t>
            </a:r>
            <a:r>
              <a:rPr lang="ru-RU" sz="2000" dirty="0" smtClean="0">
                <a:solidFill>
                  <a:schemeClr val="tx1"/>
                </a:solidFill>
              </a:rPr>
              <a:t> и </a:t>
            </a:r>
            <a:r>
              <a:rPr lang="ru-RU" sz="2000" b="1" dirty="0" smtClean="0">
                <a:solidFill>
                  <a:schemeClr val="tx1"/>
                </a:solidFill>
              </a:rPr>
              <a:t>Борис Шереметев</a:t>
            </a:r>
            <a:r>
              <a:rPr lang="ru-RU" sz="2000" dirty="0" smtClean="0">
                <a:solidFill>
                  <a:schemeClr val="tx1"/>
                </a:solidFill>
              </a:rPr>
              <a:t>, недооценили противника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96265" y="3609198"/>
            <a:ext cx="7301917" cy="824814"/>
          </a:xfrm>
          <a:prstGeom prst="rect">
            <a:avLst/>
          </a:prstGeom>
          <a:solidFill>
            <a:srgbClr val="E0E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Шведы захватили полковые знамёна, царскую казну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и все русские пушки. </a:t>
            </a:r>
            <a:r>
              <a:rPr lang="ru-RU" sz="2000" b="1" dirty="0" smtClean="0">
                <a:solidFill>
                  <a:schemeClr val="tx1"/>
                </a:solidFill>
              </a:rPr>
              <a:t>Армия Петра </a:t>
            </a:r>
            <a:r>
              <a:rPr lang="en-US" sz="2000" b="1" dirty="0" smtClean="0">
                <a:solidFill>
                  <a:schemeClr val="tx1"/>
                </a:solidFill>
              </a:rPr>
              <a:t>I </a:t>
            </a:r>
            <a:r>
              <a:rPr lang="ru-RU" sz="2000" b="1" dirty="0" smtClean="0">
                <a:solidFill>
                  <a:schemeClr val="tx1"/>
                </a:solidFill>
              </a:rPr>
              <a:t>разгромлена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895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2203</TotalTime>
  <Words>1461</Words>
  <Application>Microsoft Office PowerPoint</Application>
  <PresentationFormat>Широкоэкранный</PresentationFormat>
  <Paragraphs>245</Paragraphs>
  <Slides>43</Slides>
  <Notes>38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0" baseType="lpstr">
      <vt:lpstr>Arial</vt:lpstr>
      <vt:lpstr>Calibri</vt:lpstr>
      <vt:lpstr>Franklin Gothic Book</vt:lpstr>
      <vt:lpstr>Garamond</vt:lpstr>
      <vt:lpstr>PF Centro Slab Pro</vt:lpstr>
      <vt:lpstr>Theano Didot</vt:lpstr>
      <vt:lpstr>Crop</vt:lpstr>
      <vt:lpstr>Великая  Северная война  1700-1721 гг.</vt:lpstr>
      <vt:lpstr>Война с  северным соседом</vt:lpstr>
      <vt:lpstr>Презентация PowerPoint</vt:lpstr>
      <vt:lpstr>Презентация PowerPoint</vt:lpstr>
      <vt:lpstr>Презентация PowerPoint</vt:lpstr>
      <vt:lpstr>Презентация PowerPoint</vt:lpstr>
      <vt:lpstr>Обескураживающее начало</vt:lpstr>
      <vt:lpstr>Презентация PowerPoint</vt:lpstr>
      <vt:lpstr>Презентация PowerPoint</vt:lpstr>
      <vt:lpstr>Презентация PowerPoint</vt:lpstr>
      <vt:lpstr>Презентация PowerPoint</vt:lpstr>
      <vt:lpstr>Военная реформа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Первые Победы</vt:lpstr>
      <vt:lpstr>Презентация PowerPoint</vt:lpstr>
      <vt:lpstr>Презентация PowerPoint</vt:lpstr>
      <vt:lpstr>Презентация PowerPoint</vt:lpstr>
      <vt:lpstr>Поход Карла XII  на Россию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Прутский поход</vt:lpstr>
      <vt:lpstr>Презентация PowerPoint</vt:lpstr>
      <vt:lpstr>Победы на море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войны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Andrei Nemenov</dc:creator>
  <cp:lastModifiedBy>Andrei Nemenov</cp:lastModifiedBy>
  <cp:revision>158</cp:revision>
  <dcterms:created xsi:type="dcterms:W3CDTF">2021-07-05T09:20:04Z</dcterms:created>
  <dcterms:modified xsi:type="dcterms:W3CDTF">2023-11-19T09:02:45Z</dcterms:modified>
</cp:coreProperties>
</file>