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43"/>
    <p:restoredTop sz="95814"/>
  </p:normalViewPr>
  <p:slideViewPr>
    <p:cSldViewPr snapToGrid="0" snapToObjects="1">
      <p:cViewPr>
        <p:scale>
          <a:sx n="77" d="100"/>
          <a:sy n="77" d="100"/>
        </p:scale>
        <p:origin x="-4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E4E103-2C58-154D-A5A1-B50FB8FAE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414B0A7-9BAF-A846-8456-AEA1FC320F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17CCB0-9DDC-ED4B-BECC-6B8CDD043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41E7C7-7410-934B-BA1C-16CF9600D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388599-5AF6-9B49-B010-46E66BAB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D19D002-DAFB-BD42-AA0E-7590DBE3E8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CD2A861-AEA4-834F-A814-6C719DF0A30D}"/>
              </a:ext>
            </a:extLst>
          </p:cNvPr>
          <p:cNvSpPr/>
          <p:nvPr userDrawn="1"/>
        </p:nvSpPr>
        <p:spPr>
          <a:xfrm>
            <a:off x="2563585" y="1629208"/>
            <a:ext cx="7064829" cy="3761509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3932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635E7-15C6-E240-B9F8-CB608192D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E6A7560-6F04-4748-9467-BB22C61CA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F5DB32-EAD7-3E4E-B0A0-ED6385DCB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81820E-E1AF-1F43-8CD2-C7807EE6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33935C-C136-C54F-BB65-3E9B3079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3369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9B73449-87C0-3D48-8EF6-89BE467B6B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723DC0-C690-3F4A-893C-E7ED341B0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A5D2ED-7D68-DF4C-BCAB-269E372B4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8B0A65-9B91-EF4D-9632-F6F6EACF0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F9487B-2DF4-4246-BB8A-B413E114B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1164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BEB9EF-8829-0B40-8AD9-0BC92EA33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A68E00-AF60-C84C-9245-8FD0E2B2A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3080B3-F7F7-D34E-9B4F-9DBBC7F7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D9F9AC-264E-6D41-BEAE-D19A9280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B899E8-FF05-2E4C-83A1-32BECB74B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0758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CA100-FA0A-E244-AE7B-0E91B03D7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6D303A0-9C85-7D4A-99E6-B7DBA684C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62B2F4-38D1-9846-A7D0-3E815383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80971-BEE5-BA4D-AF15-8E5880626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6F2FA8-F323-B344-8FEC-846AFC8C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148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99E861-D0F9-E044-A84D-871FAC21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1FED37-A0DB-9B48-98FA-9917C889A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A90A946-899E-1243-AEE8-A09FF299E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49421C-9FE8-3D47-BAF3-5E3446EE5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89FE881-A0C1-C24B-8553-7A31E719E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7AF3EE-5349-504D-A8FA-314BF4BB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388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96EBC3-0B1F-A64B-AB15-6041A4E9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8B5058-BDC6-AC4E-9353-11BCE3167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6CAEC0B-4979-D943-84B3-D3BCFC03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75ACB57-04D6-7D42-95AC-270BB7AAA2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FC370D7-6FB9-0244-A56A-8BDD6FBB1D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5123832-F427-4C47-84CD-E21416D8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07D9336-152C-6E46-B3A2-90CAE05C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66021D3-F6AD-964C-A587-0B28033D1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71363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BE2415-537F-6D4D-82E8-F3D7ECD18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02274C6-D9B8-F248-BB5F-36142A961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F7E6E97-9019-B647-9BBF-296A83CC1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58D0064-39D5-294F-A24D-AA8DB029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353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4001C08-19E9-5248-93AE-C1FCC2561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D57BFF-0FDD-BE4D-92C0-079205C72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446513E-FFA1-9C47-821B-490DEC6B9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919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E8027-0DCD-D246-89FC-1686561C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ACDD3E-344D-DC44-AC21-0BBC1D848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B90491-2B97-FB4B-AA29-8E386E2AC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D44420-3182-CA42-A8B8-6E893A5B8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3B3C58-DB0B-7140-A8F3-6AD0C98B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91C344-D131-244C-AE20-134F348F6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357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F22E71-F755-D042-8360-264C43126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D8AD4D7-DB2D-F449-B644-426CB7E0E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4882B78-EB65-AD48-95C6-0273FF4B6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C8A4DE-25F2-C049-8790-7153D9C66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8166CE-612D-034E-8C2D-C2456C88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D2309F3-0509-8747-8E38-E64041BD6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772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46344DD-2AC8-FD4F-BF53-4838F519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500AF8-0A64-5C47-976B-908DE010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C53F57-D5B0-AC41-B6E2-5B042301A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D2EDE-C4FB-B940-A6EC-D0AF96EF5C3A}" type="datetimeFigureOut">
              <a:rPr lang="x-none" smtClean="0"/>
              <a:t>14.12.2023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624D6C-2EB2-8447-95CE-C55860790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76147C-2098-5E49-9670-B728C8B7AF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83B18-6DC3-1442-994D-408EB6553189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D37D42-0909-1D40-933A-5732A3E8DDF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D4602DF-5400-574F-B48C-8DCBC44C2875}"/>
              </a:ext>
            </a:extLst>
          </p:cNvPr>
          <p:cNvSpPr/>
          <p:nvPr userDrawn="1"/>
        </p:nvSpPr>
        <p:spPr>
          <a:xfrm>
            <a:off x="265792" y="246892"/>
            <a:ext cx="11660415" cy="6364215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7302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E7EF48-681F-744A-87B9-61539137D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1948" y="1716128"/>
            <a:ext cx="6840187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venir Book" panose="02000503020000020003" pitchFamily="2" charset="0"/>
              </a:rPr>
              <a:t>Методы научного исследования</a:t>
            </a:r>
            <a:endParaRPr lang="x-none" b="1" dirty="0">
              <a:solidFill>
                <a:srgbClr val="C00000"/>
              </a:solidFill>
              <a:latin typeface="Avenir Book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6BB5E8-462F-3041-9524-0029657497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1948" y="4195803"/>
            <a:ext cx="6840187" cy="1655762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Автор-составитель: </a:t>
            </a:r>
            <a:r>
              <a:rPr lang="ru-RU" sz="1400" dirty="0" err="1" smtClean="0"/>
              <a:t>Мигранова</a:t>
            </a:r>
            <a:r>
              <a:rPr lang="ru-RU" sz="1400" dirty="0" smtClean="0"/>
              <a:t> О.Р. </a:t>
            </a:r>
          </a:p>
          <a:p>
            <a:r>
              <a:rPr lang="ru-RU" sz="1400" dirty="0" smtClean="0"/>
              <a:t>(учитель истории школы № 2, г. Нижнекамска)</a:t>
            </a:r>
            <a:endParaRPr lang="x-none" sz="1400" dirty="0"/>
          </a:p>
        </p:txBody>
      </p:sp>
    </p:spTree>
    <p:extLst>
      <p:ext uri="{BB962C8B-B14F-4D97-AF65-F5344CB8AC3E}">
        <p14:creationId xmlns:p14="http://schemas.microsoft.com/office/powerpoint/2010/main" val="2704022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социологического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Опрос. </a:t>
            </a:r>
            <a:r>
              <a:rPr lang="ru-RU" dirty="0"/>
              <a:t>Наиболее распространенная и важнейшая форма сбора данных в маркетинге. Опрос может быть устным (личным) или письменным. 	</a:t>
            </a:r>
          </a:p>
          <a:p>
            <a:endParaRPr lang="ru-RU" dirty="0" smtClean="0"/>
          </a:p>
          <a:p>
            <a:r>
              <a:rPr lang="ru-RU" b="1" dirty="0" smtClean="0"/>
              <a:t>Интервью. </a:t>
            </a:r>
            <a:r>
              <a:rPr lang="ru-RU" dirty="0" smtClean="0"/>
              <a:t>Наиболее </a:t>
            </a:r>
            <a:r>
              <a:rPr lang="ru-RU" dirty="0"/>
              <a:t>гибкий метод сбора социологической информации, предполагающий проведение беседы (по определенному плану), основанной на непосредственном, личном контакте с респондентом. При формализованном интервью используется опросный лист, содержащий заранее подготовленные четкие формулировки вопросов и продуманные модели ответов на них. 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31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195" y="1112108"/>
            <a:ext cx="10723605" cy="5064855"/>
          </a:xfrm>
        </p:spPr>
        <p:txBody>
          <a:bodyPr/>
          <a:lstStyle/>
          <a:p>
            <a:r>
              <a:rPr lang="ru-RU" sz="3600" b="1" dirty="0" smtClean="0"/>
              <a:t>Анкетирование. </a:t>
            </a:r>
            <a:r>
              <a:rPr lang="ru-RU" sz="3600" dirty="0"/>
              <a:t>Метод получения информации с помощью специального набора вопросов, на которые испытуемый дает письменные ответы. 	</a:t>
            </a:r>
            <a:endParaRPr lang="ru-RU" sz="3600" dirty="0" smtClean="0"/>
          </a:p>
          <a:p>
            <a:r>
              <a:rPr lang="ru-RU" sz="3600" b="1" dirty="0" smtClean="0"/>
              <a:t>Реконструкция</a:t>
            </a:r>
            <a:r>
              <a:rPr lang="ru-RU" sz="3600" dirty="0" smtClean="0"/>
              <a:t>. </a:t>
            </a:r>
            <a:r>
              <a:rPr lang="ru-RU" sz="3600" dirty="0"/>
              <a:t>Воспроизведение процессов, происходивших в прошлом, на основе некоторой модели и предпосылок. 	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574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FEEB8F-58F1-5248-BFBA-5112549E6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535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x-none" dirty="0"/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xmlns="" id="{76918B78-408B-D141-9248-4440C3EED50F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856615"/>
            <a:ext cx="5468938" cy="555625"/>
            <a:chOff x="1248" y="2030"/>
            <a:chExt cx="3445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xmlns="" id="{641AAF4C-7339-F948-A006-BE532FBC501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C0367EFA-27CD-9C40-A00C-5323F977797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xmlns="" id="{C6374F42-3C73-8C43-9276-3C449616455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19" y="2044"/>
              <a:ext cx="287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Способ решения проблемы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xmlns="" id="{81355A53-701E-FF4F-ACBE-AA8895285A4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xmlns="" id="{78A72120-A09B-C449-BC2D-69C01B59BF1D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694815"/>
            <a:ext cx="6880229" cy="555625"/>
            <a:chOff x="1248" y="2640"/>
            <a:chExt cx="4334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xmlns="" id="{0E726429-758A-2041-88EF-B0A65279B23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xmlns="" id="{1759B313-6C47-7447-96D2-491C58ABE71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xmlns="" id="{1CA1C08F-05BD-0C4B-8C6D-3136130CF05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19" y="2654"/>
              <a:ext cx="37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Методы эмпирического исследования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xmlns="" id="{49BA2CE6-9307-F244-A877-183446A7F93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xmlns="" id="{95B13E2E-DAAB-BB46-8604-9D7AB360359D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533015"/>
            <a:ext cx="6842129" cy="555625"/>
            <a:chOff x="1248" y="3230"/>
            <a:chExt cx="4310" cy="350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xmlns="" id="{4B11087B-CF47-7C40-AE69-89728AE76E2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xmlns="" id="{2C20F346-E5A7-7642-A0C7-962EBBFEA05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xmlns="" id="{DF0E717F-BA53-124C-A5E2-D8980953563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19" y="3244"/>
              <a:ext cx="373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Методы теоретического исследования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xmlns="" id="{EBAC8A2C-E458-BE4C-B1BD-A60A5B9F65D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1833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Способ решения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проблемы </a:t>
            </a:r>
            <a:r>
              <a:rPr lang="ru-RU" dirty="0" smtClean="0"/>
              <a:t>– </a:t>
            </a:r>
            <a:r>
              <a:rPr lang="ru-RU" dirty="0"/>
              <a:t>это совокупность действий, совершающихся в </a:t>
            </a:r>
            <a:r>
              <a:rPr lang="ru-RU" dirty="0" smtClean="0"/>
              <a:t>определенной последовательности </a:t>
            </a:r>
            <a:r>
              <a:rPr lang="ru-RU" dirty="0"/>
              <a:t>для того, чтобы устранить это </a:t>
            </a:r>
            <a:r>
              <a:rPr lang="ru-RU" dirty="0" smtClean="0"/>
              <a:t>несоответствие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2052638"/>
            <a:ext cx="57150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3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Методы эмпирического исследования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Слово «эмпирический» буквально означает «то, что </a:t>
            </a:r>
            <a:r>
              <a:rPr lang="ru-RU" dirty="0" smtClean="0"/>
              <a:t>воспринимается </a:t>
            </a:r>
            <a:r>
              <a:rPr lang="ru-RU" dirty="0"/>
              <a:t>органами чувств». </a:t>
            </a:r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algn="ctr"/>
            <a:r>
              <a:rPr lang="ru-RU" dirty="0"/>
              <a:t>Основная задача эмпирического познания - собрать, описать, накопить факты, произвести их первичную обработку, ответить на вопросы: что есть что? что и как происходит?</a:t>
            </a:r>
          </a:p>
        </p:txBody>
      </p:sp>
    </p:spTree>
    <p:extLst>
      <p:ext uri="{BB962C8B-B14F-4D97-AF65-F5344CB8AC3E}">
        <p14:creationId xmlns:p14="http://schemas.microsoft.com/office/powerpoint/2010/main" val="155720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75038"/>
            <a:ext cx="10515600" cy="5101925"/>
          </a:xfrm>
        </p:spPr>
        <p:txBody>
          <a:bodyPr/>
          <a:lstStyle/>
          <a:p>
            <a:r>
              <a:rPr lang="ru-RU" dirty="0" smtClean="0"/>
              <a:t>Наблюдение - </a:t>
            </a:r>
            <a:r>
              <a:rPr lang="ru-RU" dirty="0"/>
              <a:t>это преднамеренное и направленное восприятие объекта познания с целью получить информацию о его форме, свойствах и отношениях</a:t>
            </a:r>
            <a:endParaRPr lang="ru-RU" dirty="0" smtClean="0"/>
          </a:p>
          <a:p>
            <a:r>
              <a:rPr lang="ru-RU" dirty="0"/>
              <a:t>Описание - оно является формой фиксации информации наблюдения, его завершающим этапом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Измерение. Качественные </a:t>
            </a:r>
            <a:r>
              <a:rPr lang="ru-RU" dirty="0"/>
              <a:t>характеристики объекта, как правило, фиксируются приборами, количественная специфика объекта устанавливается с помощью измерений.</a:t>
            </a:r>
            <a:endParaRPr lang="ru-RU" dirty="0" smtClean="0"/>
          </a:p>
          <a:p>
            <a:r>
              <a:rPr lang="ru-RU" dirty="0"/>
              <a:t>Эксперимент. В отличие от обычного наблюдения, в эксперименте исследователь активно вмешивается в протекание изучаемого процесса с целью получить дополнительные знания.</a:t>
            </a:r>
          </a:p>
        </p:txBody>
      </p:sp>
    </p:spTree>
    <p:extLst>
      <p:ext uri="{BB962C8B-B14F-4D97-AF65-F5344CB8AC3E}">
        <p14:creationId xmlns:p14="http://schemas.microsoft.com/office/powerpoint/2010/main" val="26773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Методы теоретического исследования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84433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такие методы, цель существования которых заключается в том, чтобы кроме установления прецедентов и определения внешних связей между ними, еще и сделать подробное объяснение, что же стало причиной их возникновения, какова сущность их существования и тому подобное.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69" y="3535020"/>
            <a:ext cx="3517986" cy="3517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0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Метод анализа и синтеза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Анализ.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Расчленение целостного предмета на составляющие части (стороны, признаки, свойства или отношения) с целью их всестороннего изучения. 	</a:t>
            </a: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Синтез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— мысленное соединение ранее изученных элементов в единое целое. </a:t>
            </a:r>
          </a:p>
        </p:txBody>
      </p:sp>
    </p:spTree>
    <p:extLst>
      <p:ext uri="{BB962C8B-B14F-4D97-AF65-F5344CB8AC3E}">
        <p14:creationId xmlns:p14="http://schemas.microsoft.com/office/powerpoint/2010/main" val="317174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13254"/>
            <a:ext cx="10515600" cy="5163709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Дедукция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огическое умозаключение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от общего к частному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Индукция.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исследования и способ рассуждения, в котором общий вывод строится на основе частных посылок (от частного к общему). 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77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405" y="1013254"/>
            <a:ext cx="10612395" cy="5163709"/>
          </a:xfrm>
        </p:spPr>
        <p:txBody>
          <a:bodyPr/>
          <a:lstStyle/>
          <a:p>
            <a:r>
              <a:rPr lang="ru-RU" b="1" i="1" dirty="0"/>
              <a:t>Моделирование</a:t>
            </a:r>
            <a:r>
              <a:rPr lang="ru-RU" dirty="0"/>
              <a:t> – изучение объекта (оригинала) путем создания и исследования его копии (модели), замещающей оригинал с определенных сторон, интересующих </a:t>
            </a:r>
            <a:r>
              <a:rPr lang="ru-RU" dirty="0" smtClean="0"/>
              <a:t>исследователя.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Систематизация </a:t>
            </a:r>
            <a:r>
              <a:rPr lang="ru-RU" dirty="0"/>
              <a:t>- упорядочивание знания, т.е. приводит в систему наблюдения и экспериментальные факты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i="1" dirty="0"/>
              <a:t>Классификация </a:t>
            </a:r>
            <a:r>
              <a:rPr lang="ru-RU" dirty="0"/>
              <a:t>– это разделение всех изучаемых предметов на отдельные группы в соответствии с каким – либо важным для исследователя признаком</a:t>
            </a:r>
          </a:p>
        </p:txBody>
      </p:sp>
    </p:spTree>
    <p:extLst>
      <p:ext uri="{BB962C8B-B14F-4D97-AF65-F5344CB8AC3E}">
        <p14:creationId xmlns:p14="http://schemas.microsoft.com/office/powerpoint/2010/main" val="2943928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325</Words>
  <Application>Microsoft Office PowerPoint</Application>
  <PresentationFormat>Произвольный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Методы научного исследования</vt:lpstr>
      <vt:lpstr>План урока</vt:lpstr>
      <vt:lpstr>Презентация PowerPoint</vt:lpstr>
      <vt:lpstr>Методы эмпирического исследования </vt:lpstr>
      <vt:lpstr>Презентация PowerPoint</vt:lpstr>
      <vt:lpstr>Методы теоретического исследования</vt:lpstr>
      <vt:lpstr>Метод анализа и синтеза </vt:lpstr>
      <vt:lpstr>Презентация PowerPoint</vt:lpstr>
      <vt:lpstr>Презентация PowerPoint</vt:lpstr>
      <vt:lpstr>Методы социологического исследования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Оля</cp:lastModifiedBy>
  <cp:revision>14</cp:revision>
  <dcterms:created xsi:type="dcterms:W3CDTF">2022-05-10T13:19:25Z</dcterms:created>
  <dcterms:modified xsi:type="dcterms:W3CDTF">2023-12-14T19:30:16Z</dcterms:modified>
</cp:coreProperties>
</file>