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96"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2" d="100"/>
          <a:sy n="82" d="100"/>
        </p:scale>
        <p:origin x="1474" y="53"/>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ru-RU"/>
              <a:t>Образец заголовка</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8262946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ru-RU"/>
              <a:t>Образец заголовка</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7496166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5267620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ru-RU"/>
              <a:t>Образец заголовка</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90978828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56990549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305233631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276280174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3766227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8053711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09.11.2023</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6963043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ru-RU"/>
              <a:t>Образец заголовка</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B4C71EC6-210F-42DE-9C53-41977AD35B3D}" type="datetimeFigureOut">
              <a:rPr lang="ru-RU" smtClean="0"/>
              <a:t>09.11.2023</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2882761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ru-RU"/>
              <a:t>Образец заголовка</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B4C71EC6-210F-42DE-9C53-41977AD35B3D}" type="datetimeFigureOut">
              <a:rPr lang="ru-RU" smtClean="0"/>
              <a:t>09.11.2023</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28978510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B4C71EC6-210F-42DE-9C53-41977AD35B3D}" type="datetimeFigureOut">
              <a:rPr lang="ru-RU" smtClean="0"/>
              <a:t>09.11.2023</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7199850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C71EC6-210F-42DE-9C53-41977AD35B3D}" type="datetimeFigureOut">
              <a:rPr lang="ru-RU" smtClean="0"/>
              <a:t>09.11.2023</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1113234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ru-RU"/>
              <a:t>Образец заголовка</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ru-RU"/>
              <a:t>Образец текста</a:t>
            </a:r>
          </a:p>
        </p:txBody>
      </p:sp>
      <p:sp>
        <p:nvSpPr>
          <p:cNvPr id="5" name="Date Placeholder 4"/>
          <p:cNvSpPr>
            <a:spLocks noGrp="1"/>
          </p:cNvSpPr>
          <p:nvPr>
            <p:ph type="dt" sz="half" idx="10"/>
          </p:nvPr>
        </p:nvSpPr>
        <p:spPr/>
        <p:txBody>
          <a:bodyPr/>
          <a:lstStyle/>
          <a:p>
            <a:fld id="{B4C71EC6-210F-42DE-9C53-41977AD35B3D}" type="datetimeFigureOut">
              <a:rPr lang="ru-RU" smtClean="0"/>
              <a:t>09.11.2023</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9952630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a:t>Вставка рисунка</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B4C71EC6-210F-42DE-9C53-41977AD35B3D}" type="datetimeFigureOut">
              <a:rPr lang="ru-RU" smtClean="0"/>
              <a:t>09.11.2023</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Tree>
    <p:extLst>
      <p:ext uri="{BB962C8B-B14F-4D97-AF65-F5344CB8AC3E}">
        <p14:creationId xmlns:p14="http://schemas.microsoft.com/office/powerpoint/2010/main" val="278040078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4C71EC6-210F-42DE-9C53-41977AD35B3D}" type="datetimeFigureOut">
              <a:rPr lang="ru-RU" smtClean="0"/>
              <a:t>09.11.2023</a:t>
            </a:fld>
            <a:endParaRPr lang="ru-RU"/>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B19B0651-EE4F-4900-A07F-96A6BFA9D0F0}" type="slidenum">
              <a:rPr lang="ru-RU" smtClean="0"/>
              <a:t>‹#›</a:t>
            </a:fld>
            <a:endParaRPr lang="ru-RU"/>
          </a:p>
        </p:txBody>
      </p:sp>
    </p:spTree>
    <p:extLst>
      <p:ext uri="{BB962C8B-B14F-4D97-AF65-F5344CB8AC3E}">
        <p14:creationId xmlns:p14="http://schemas.microsoft.com/office/powerpoint/2010/main" val="4229296460"/>
      </p:ext>
    </p:extLst>
  </p:cSld>
  <p:clrMap bg1="lt1" tx1="dk1" bg2="lt2" tx2="dk2" accent1="accent1" accent2="accent2" accent3="accent3" accent4="accent4" accent5="accent5" accent6="accent6" hlink="hlink" folHlink="folHlink"/>
  <p:sldLayoutIdLst>
    <p:sldLayoutId id="2147483997" r:id="rId1"/>
    <p:sldLayoutId id="2147483998" r:id="rId2"/>
    <p:sldLayoutId id="2147483999" r:id="rId3"/>
    <p:sldLayoutId id="2147484000" r:id="rId4"/>
    <p:sldLayoutId id="2147484001" r:id="rId5"/>
    <p:sldLayoutId id="2147484002" r:id="rId6"/>
    <p:sldLayoutId id="2147484003" r:id="rId7"/>
    <p:sldLayoutId id="2147484004" r:id="rId8"/>
    <p:sldLayoutId id="2147484005" r:id="rId9"/>
    <p:sldLayoutId id="2147484006" r:id="rId10"/>
    <p:sldLayoutId id="2147484007" r:id="rId11"/>
    <p:sldLayoutId id="2147484008" r:id="rId12"/>
    <p:sldLayoutId id="2147484009" r:id="rId13"/>
    <p:sldLayoutId id="2147484010" r:id="rId14"/>
    <p:sldLayoutId id="2147484011" r:id="rId15"/>
    <p:sldLayoutId id="2147484012"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11560" y="1844824"/>
            <a:ext cx="7700392" cy="1470025"/>
          </a:xfrm>
        </p:spPr>
        <p:txBody>
          <a:bodyPr>
            <a:normAutofit fontScale="90000"/>
          </a:bodyPr>
          <a:lstStyle/>
          <a:p>
            <a:pPr algn="ctr"/>
            <a:r>
              <a:rPr lang="ru-RU" dirty="0"/>
              <a:t>Планирование, контроль и учет в процессе тренировки юных спортсменов</a:t>
            </a:r>
          </a:p>
        </p:txBody>
      </p:sp>
      <p:sp>
        <p:nvSpPr>
          <p:cNvPr id="3" name="Подзаголовок 2"/>
          <p:cNvSpPr>
            <a:spLocks noGrp="1"/>
          </p:cNvSpPr>
          <p:nvPr>
            <p:ph type="subTitle" idx="1"/>
          </p:nvPr>
        </p:nvSpPr>
        <p:spPr>
          <a:xfrm>
            <a:off x="2123728" y="5445224"/>
            <a:ext cx="6400800" cy="1752600"/>
          </a:xfrm>
        </p:spPr>
        <p:txBody>
          <a:bodyPr>
            <a:normAutofit/>
          </a:bodyPr>
          <a:lstStyle/>
          <a:p>
            <a:pPr algn="r"/>
            <a:r>
              <a:rPr lang="ru-RU" sz="2000" dirty="0">
                <a:solidFill>
                  <a:schemeClr val="accent2">
                    <a:lumMod val="75000"/>
                  </a:schemeClr>
                </a:solidFill>
                <a:effectLst>
                  <a:outerShdw blurRad="38100" dist="38100" dir="2700000" algn="tl">
                    <a:srgbClr val="000000">
                      <a:alpha val="43137"/>
                    </a:srgbClr>
                  </a:outerShdw>
                </a:effectLst>
                <a:latin typeface="+mj-lt"/>
              </a:rPr>
              <a:t>Выполнил: Бабяк В. А.</a:t>
            </a:r>
          </a:p>
          <a:p>
            <a:pPr algn="r"/>
            <a:r>
              <a:rPr lang="ru-RU" sz="2000" dirty="0">
                <a:solidFill>
                  <a:schemeClr val="accent2">
                    <a:lumMod val="75000"/>
                  </a:schemeClr>
                </a:solidFill>
                <a:effectLst>
                  <a:outerShdw blurRad="38100" dist="38100" dir="2700000" algn="tl">
                    <a:srgbClr val="000000">
                      <a:alpha val="43137"/>
                    </a:srgbClr>
                  </a:outerShdw>
                </a:effectLst>
                <a:latin typeface="+mj-lt"/>
              </a:rPr>
              <a:t>Студент группы: </a:t>
            </a:r>
            <a:r>
              <a:rPr lang="ru-RU" sz="2000" dirty="0" err="1">
                <a:solidFill>
                  <a:schemeClr val="accent2">
                    <a:lumMod val="75000"/>
                  </a:schemeClr>
                </a:solidFill>
                <a:effectLst>
                  <a:outerShdw blurRad="38100" dist="38100" dir="2700000" algn="tl">
                    <a:srgbClr val="000000">
                      <a:alpha val="43137"/>
                    </a:srgbClr>
                  </a:outerShdw>
                </a:effectLst>
                <a:latin typeface="+mj-lt"/>
              </a:rPr>
              <a:t>пОфк</a:t>
            </a:r>
            <a:r>
              <a:rPr lang="ru-RU" sz="2000" dirty="0">
                <a:solidFill>
                  <a:schemeClr val="accent2">
                    <a:lumMod val="75000"/>
                  </a:schemeClr>
                </a:solidFill>
                <a:effectLst>
                  <a:outerShdw blurRad="38100" dist="38100" dir="2700000" algn="tl">
                    <a:srgbClr val="000000">
                      <a:alpha val="43137"/>
                    </a:srgbClr>
                  </a:outerShdw>
                </a:effectLst>
                <a:latin typeface="+mj-lt"/>
              </a:rPr>
              <a:t>/м-22-1-о</a:t>
            </a:r>
          </a:p>
        </p:txBody>
      </p:sp>
    </p:spTree>
    <p:extLst>
      <p:ext uri="{BB962C8B-B14F-4D97-AF65-F5344CB8AC3E}">
        <p14:creationId xmlns:p14="http://schemas.microsoft.com/office/powerpoint/2010/main" val="24296439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 </a:t>
            </a:r>
          </a:p>
        </p:txBody>
      </p:sp>
      <p:sp>
        <p:nvSpPr>
          <p:cNvPr id="3" name="Объект 2"/>
          <p:cNvSpPr>
            <a:spLocks noGrp="1"/>
          </p:cNvSpPr>
          <p:nvPr>
            <p:ph idx="1"/>
          </p:nvPr>
        </p:nvSpPr>
        <p:spPr>
          <a:xfrm>
            <a:off x="323528" y="1196752"/>
            <a:ext cx="8686800" cy="4525963"/>
          </a:xfrm>
        </p:spPr>
        <p:txBody>
          <a:bodyPr>
            <a:normAutofit/>
          </a:bodyPr>
          <a:lstStyle/>
          <a:p>
            <a:pPr marL="0" indent="0" algn="ctr">
              <a:buNone/>
            </a:pPr>
            <a:r>
              <a:rPr lang="ru-RU" sz="2000" dirty="0">
                <a:latin typeface="Times New Roman" panose="02020603050405020304" pitchFamily="18" charset="0"/>
                <a:cs typeface="Times New Roman" panose="02020603050405020304" pitchFamily="18" charset="0"/>
              </a:rPr>
              <a:t>Степень развития физических способностей определяется с помощью двух групп тестов. Первая группа, в которую входят неспецифические тесты, предназначена для оценки общей физической подготовленности, а вторая группа включает специфические тесты, которые используются для оценки специальной физической подготовленности. Необходимо отметить, что выбор тестов для оценки физической подготовленности во многом зависит от видов спорта, возраста, квалификации спортсменов, структуры годичного или многолетнего цикла спортивной тренировки. Контроль над технической подготовленностью</a:t>
            </a:r>
            <a:r>
              <a:rPr lang="ru-RU" sz="2000" b="1" dirty="0">
                <a:latin typeface="Times New Roman" panose="02020603050405020304" pitchFamily="18" charset="0"/>
                <a:cs typeface="Times New Roman" panose="02020603050405020304" pitchFamily="18" charset="0"/>
              </a:rPr>
              <a:t> </a:t>
            </a:r>
            <a:r>
              <a:rPr lang="ru-RU" sz="2000" dirty="0">
                <a:latin typeface="Times New Roman" panose="02020603050405020304" pitchFamily="18" charset="0"/>
                <a:cs typeface="Times New Roman" panose="02020603050405020304" pitchFamily="18" charset="0"/>
              </a:rPr>
              <a:t>заключается в оценке того, что умеет делать спортсмен и как он выполняет освоенные движения - хорошо или плохо, эффективно или неэффективно, результативно или нерезультативно. В процессе контроля оценивается объем, разносторонность, эффективность и освоенность техники движений. Первые два критерия отражают количественную, а последние два - качественную сторону технической подготовленности</a:t>
            </a:r>
            <a:r>
              <a:rPr lang="ru-RU" dirty="0"/>
              <a:t>.</a:t>
            </a:r>
          </a:p>
        </p:txBody>
      </p:sp>
    </p:spTree>
    <p:extLst>
      <p:ext uri="{BB962C8B-B14F-4D97-AF65-F5344CB8AC3E}">
        <p14:creationId xmlns:p14="http://schemas.microsoft.com/office/powerpoint/2010/main" val="2194068250"/>
      </p:ext>
    </p:extLst>
  </p:cSld>
  <p:clrMapOvr>
    <a:masterClrMapping/>
  </p:clrMapOvr>
  <p:transition spd="slow">
    <p:wipe/>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188640"/>
            <a:ext cx="8686800" cy="838200"/>
          </a:xfrm>
        </p:spPr>
        <p:txBody>
          <a:bodyPr>
            <a:normAutofit fontScale="90000"/>
          </a:bodyPr>
          <a:lstStyle/>
          <a:p>
            <a:pPr algn="ctr"/>
            <a:r>
              <a:rPr lang="ru-RU" b="1" dirty="0">
                <a:effectLst/>
              </a:rPr>
              <a:t>Основные формы и организация контроля</a:t>
            </a:r>
            <a:endParaRPr lang="ru-RU" dirty="0"/>
          </a:p>
        </p:txBody>
      </p:sp>
      <p:sp>
        <p:nvSpPr>
          <p:cNvPr id="3" name="Объект 2"/>
          <p:cNvSpPr>
            <a:spLocks noGrp="1"/>
          </p:cNvSpPr>
          <p:nvPr>
            <p:ph idx="1"/>
          </p:nvPr>
        </p:nvSpPr>
        <p:spPr/>
        <p:txBody>
          <a:bodyPr>
            <a:normAutofit/>
          </a:bodyPr>
          <a:lstStyle/>
          <a:p>
            <a:pPr marL="0" indent="0" algn="ctr">
              <a:buNone/>
            </a:pPr>
            <a:r>
              <a:rPr lang="ru-RU" sz="28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Различают четыре основные формы контроля:</a:t>
            </a:r>
          </a:p>
          <a:p>
            <a:pPr marL="0" indent="0" algn="ctr">
              <a:buNone/>
            </a:pPr>
            <a:r>
              <a:rPr lang="ru-RU" sz="28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1. Годичный, </a:t>
            </a:r>
          </a:p>
          <a:p>
            <a:pPr marL="0" indent="0" algn="ctr">
              <a:buNone/>
            </a:pPr>
            <a:r>
              <a:rPr lang="ru-RU" sz="28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2. Этапный, </a:t>
            </a:r>
          </a:p>
          <a:p>
            <a:pPr marL="0" indent="0" algn="ctr">
              <a:buNone/>
            </a:pPr>
            <a:r>
              <a:rPr lang="ru-RU" sz="28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3. Текущий,</a:t>
            </a:r>
          </a:p>
          <a:p>
            <a:pPr marL="0" indent="0" algn="ctr">
              <a:buNone/>
            </a:pPr>
            <a:r>
              <a:rPr lang="ru-RU" sz="28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4. Оперативный.</a:t>
            </a:r>
          </a:p>
        </p:txBody>
      </p:sp>
    </p:spTree>
    <p:extLst>
      <p:ext uri="{BB962C8B-B14F-4D97-AF65-F5344CB8AC3E}">
        <p14:creationId xmlns:p14="http://schemas.microsoft.com/office/powerpoint/2010/main" val="2128839596"/>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60648"/>
            <a:ext cx="8686800" cy="838200"/>
          </a:xfrm>
        </p:spPr>
        <p:txBody>
          <a:bodyPr/>
          <a:lstStyle/>
          <a:p>
            <a:pPr algn="ctr"/>
            <a:r>
              <a:rPr lang="ru-RU" dirty="0">
                <a:effectLst>
                  <a:outerShdw blurRad="38100" dist="38100" dir="2700000" algn="tl">
                    <a:srgbClr val="000000">
                      <a:alpha val="43137"/>
                    </a:srgbClr>
                  </a:outerShdw>
                </a:effectLst>
              </a:rPr>
              <a:t>Годичный контроль</a:t>
            </a:r>
            <a:endParaRPr lang="ru-RU" dirty="0"/>
          </a:p>
        </p:txBody>
      </p:sp>
      <p:sp>
        <p:nvSpPr>
          <p:cNvPr id="3" name="Объект 2"/>
          <p:cNvSpPr>
            <a:spLocks noGrp="1"/>
          </p:cNvSpPr>
          <p:nvPr>
            <p:ph idx="1"/>
          </p:nvPr>
        </p:nvSpPr>
        <p:spPr>
          <a:xfrm>
            <a:off x="539552" y="1700808"/>
            <a:ext cx="6347714" cy="3880773"/>
          </a:xfrm>
        </p:spPr>
        <p:txBody>
          <a:bodyPr>
            <a:normAutofit lnSpcReduction="10000"/>
          </a:bodyPr>
          <a:lstStyle/>
          <a:p>
            <a:pPr marL="0" indent="0" algn="ctr">
              <a:buNone/>
            </a:pPr>
            <a:r>
              <a:rPr lang="ru-RU" sz="2000" dirty="0">
                <a:latin typeface="Times New Roman" panose="02020603050405020304" pitchFamily="18" charset="0"/>
                <a:cs typeface="Times New Roman" panose="02020603050405020304" pitchFamily="18" charset="0"/>
              </a:rPr>
              <a:t>Годичный контроль подразумевает проверку выполнения запланированной на год программы подготовки. Оцениваются следующие показатели: степень реализации основной и промежуточной цели подготовки спортсменов. Здесь рассматриваются спортивные результаты на основных и подготовительных соревнованиях; степень реализации нормативов физической, технической, функциональной и других видов подготовленности, выполнение которых должно было бы обеспечить запланированный результат; выполнение плана тренировочных и соревновательных нагрузок (в целом за год и по периодам).</a:t>
            </a:r>
          </a:p>
        </p:txBody>
      </p:sp>
    </p:spTree>
    <p:extLst>
      <p:ext uri="{BB962C8B-B14F-4D97-AF65-F5344CB8AC3E}">
        <p14:creationId xmlns:p14="http://schemas.microsoft.com/office/powerpoint/2010/main" val="1058153475"/>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260648"/>
            <a:ext cx="8686800" cy="838200"/>
          </a:xfrm>
        </p:spPr>
        <p:txBody>
          <a:bodyPr/>
          <a:lstStyle/>
          <a:p>
            <a:pPr algn="ctr"/>
            <a:r>
              <a:rPr lang="ru-RU" dirty="0"/>
              <a:t>Этапный контроль</a:t>
            </a:r>
          </a:p>
        </p:txBody>
      </p:sp>
      <p:sp>
        <p:nvSpPr>
          <p:cNvPr id="3" name="Объект 2"/>
          <p:cNvSpPr>
            <a:spLocks noGrp="1"/>
          </p:cNvSpPr>
          <p:nvPr>
            <p:ph idx="1"/>
          </p:nvPr>
        </p:nvSpPr>
        <p:spPr>
          <a:xfrm>
            <a:off x="539552" y="1628800"/>
            <a:ext cx="6347714" cy="3880773"/>
          </a:xfrm>
        </p:spPr>
        <p:txBody>
          <a:bodyPr>
            <a:normAutofit fontScale="92500" lnSpcReduction="10000"/>
          </a:bodyPr>
          <a:lstStyle/>
          <a:p>
            <a:pPr marL="0" indent="0" algn="ctr">
              <a:buNone/>
            </a:pPr>
            <a:r>
              <a:rPr lang="ru-RU" dirty="0">
                <a:latin typeface="Times New Roman" panose="02020603050405020304" pitchFamily="18" charset="0"/>
                <a:cs typeface="Times New Roman" panose="02020603050405020304" pitchFamily="18" charset="0"/>
              </a:rPr>
              <a:t>Поэтапный контроль предполагает регулярную регистрацию целого ряда показателей в начале и в конце какого-то этапа годичного цикла. Длительность этапа может колебаться от 2-5 микроциклов (20-40 дней) до года. Количество этапов в году зависит от вида спорта, квалификации спортсменов, задач, которые решаются в процессе тренировки, и т.д. Этот вид контроля включает анализ спортивных результатов и его составляющих элементов соревновательной деятельности, анализ данных о тренировочных и соревновательных нагрузках, которые обычно представляются в виде соответствующих матриц, по результатам которых и осуществляется оценка эффективности различных тренировочных программ, оценку уровня общей и специальной физической подготовленности по данным тестирования физических способностей, в этом случае используются как сквозные, так и несквозные тесты.</a:t>
            </a:r>
          </a:p>
        </p:txBody>
      </p:sp>
    </p:spTree>
    <p:extLst>
      <p:ext uri="{BB962C8B-B14F-4D97-AF65-F5344CB8AC3E}">
        <p14:creationId xmlns:p14="http://schemas.microsoft.com/office/powerpoint/2010/main" val="3213237824"/>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1520" y="260648"/>
            <a:ext cx="8686800" cy="838200"/>
          </a:xfrm>
        </p:spPr>
        <p:txBody>
          <a:bodyPr/>
          <a:lstStyle/>
          <a:p>
            <a:pPr algn="ctr"/>
            <a:r>
              <a:rPr lang="ru-RU" dirty="0"/>
              <a:t>Текущий контроль</a:t>
            </a:r>
          </a:p>
        </p:txBody>
      </p:sp>
      <p:sp>
        <p:nvSpPr>
          <p:cNvPr id="3" name="Объект 2"/>
          <p:cNvSpPr>
            <a:spLocks noGrp="1"/>
          </p:cNvSpPr>
          <p:nvPr>
            <p:ph idx="1"/>
          </p:nvPr>
        </p:nvSpPr>
        <p:spPr/>
        <p:txBody>
          <a:bodyPr>
            <a:normAutofit/>
          </a:bodyPr>
          <a:lstStyle/>
          <a:p>
            <a:pPr marL="0" indent="0" algn="ctr">
              <a:buNone/>
            </a:pPr>
            <a:r>
              <a:rPr lang="ru-RU" sz="2000" dirty="0">
                <a:latin typeface="Times New Roman" panose="02020603050405020304" pitchFamily="18" charset="0"/>
                <a:cs typeface="Times New Roman" panose="02020603050405020304" pitchFamily="18" charset="0"/>
              </a:rPr>
              <a:t>Текущий контроль позволяет оценить повседневные изменения в состоянии спортсмена, его подготовленности, определить параметры нагрузки в микроциклах, длительность которых в разных видах спорта колеблется от 5 до 14 дней. Информация, полученная в ходе текущего контроля, служит основой для планирования ближайших тренировочных занятий, или, иначе говоря, отставленного тренировочного эффекта. Это особенно важно на этапах непосредственной подготовки к главным соревнованиям, при проведении интенсивных (ударных) и объемных тренировок.</a:t>
            </a:r>
          </a:p>
        </p:txBody>
      </p:sp>
    </p:spTree>
    <p:extLst>
      <p:ext uri="{BB962C8B-B14F-4D97-AF65-F5344CB8AC3E}">
        <p14:creationId xmlns:p14="http://schemas.microsoft.com/office/powerpoint/2010/main" val="2476791520"/>
      </p:ext>
    </p:extLst>
  </p:cSld>
  <p:clrMapOvr>
    <a:masterClrMapping/>
  </p:clrMapOvr>
  <p:transition spd="slow">
    <p:pull/>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332656"/>
            <a:ext cx="8686800" cy="838200"/>
          </a:xfrm>
        </p:spPr>
        <p:txBody>
          <a:bodyPr/>
          <a:lstStyle/>
          <a:p>
            <a:pPr algn="ctr"/>
            <a:r>
              <a:rPr lang="ru-RU" dirty="0"/>
              <a:t>Оперативный контроль</a:t>
            </a:r>
          </a:p>
        </p:txBody>
      </p:sp>
      <p:sp>
        <p:nvSpPr>
          <p:cNvPr id="3" name="Объект 2"/>
          <p:cNvSpPr>
            <a:spLocks noGrp="1"/>
          </p:cNvSpPr>
          <p:nvPr>
            <p:ph idx="1"/>
          </p:nvPr>
        </p:nvSpPr>
        <p:spPr>
          <a:xfrm>
            <a:off x="467544" y="1628800"/>
            <a:ext cx="6347714" cy="3880773"/>
          </a:xfrm>
        </p:spPr>
        <p:txBody>
          <a:bodyPr>
            <a:normAutofit fontScale="92500" lnSpcReduction="20000"/>
          </a:bodyPr>
          <a:lstStyle/>
          <a:p>
            <a:pPr marL="0" indent="0" algn="ctr">
              <a:buNone/>
            </a:pPr>
            <a:r>
              <a:rPr lang="ru-RU" sz="2400" dirty="0">
                <a:latin typeface="Times New Roman" panose="02020603050405020304" pitchFamily="18" charset="0"/>
                <a:cs typeface="Times New Roman" panose="02020603050405020304" pitchFamily="18" charset="0"/>
              </a:rPr>
              <a:t>Оперативный контроль предназначен для срочной оценки функционального состояния спортсмена, его поведения, техники движений после выполнения упражнения, серии упражнений, тренировочного занятия. Он служит основой для планирования срочного тренировочного эффекта, т.е. тренировки в пределах одного занятия. Оперативная оценка состояния спортсмена имеет важное значение при определении длительности разминки, продолжительности упражнения, интенсивности его выполнения, числа повторений, интервалов и характера отдыха, при выборе рациональной последовательности выполнения тренировочных упражнений в занятии и т.д. </a:t>
            </a:r>
          </a:p>
        </p:txBody>
      </p:sp>
    </p:spTree>
    <p:extLst>
      <p:ext uri="{BB962C8B-B14F-4D97-AF65-F5344CB8AC3E}">
        <p14:creationId xmlns:p14="http://schemas.microsoft.com/office/powerpoint/2010/main" val="3492744483"/>
      </p:ext>
    </p:extLst>
  </p:cSld>
  <p:clrMapOvr>
    <a:masterClrMapping/>
  </p:clrMapOvr>
  <p:transition spd="slow">
    <p:pull/>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620688"/>
            <a:ext cx="8686800" cy="838200"/>
          </a:xfrm>
        </p:spPr>
        <p:txBody>
          <a:bodyPr>
            <a:normAutofit fontScale="90000"/>
          </a:bodyPr>
          <a:lstStyle/>
          <a:p>
            <a:pPr algn="ctr"/>
            <a:r>
              <a:rPr lang="ru-RU" b="1" dirty="0">
                <a:effectLst/>
              </a:rPr>
              <a:t>Учет в процессе спортивной тренировки спортсменов</a:t>
            </a:r>
            <a:br>
              <a:rPr lang="ru-RU" dirty="0">
                <a:effectLst/>
              </a:rPr>
            </a:br>
            <a:r>
              <a:rPr lang="ru-RU" dirty="0">
                <a:effectLst/>
              </a:rPr>
              <a:t> </a:t>
            </a:r>
            <a:br>
              <a:rPr lang="ru-RU" dirty="0">
                <a:effectLst/>
              </a:rPr>
            </a:br>
            <a:endParaRPr lang="ru-RU" dirty="0"/>
          </a:p>
        </p:txBody>
      </p:sp>
      <p:sp>
        <p:nvSpPr>
          <p:cNvPr id="3" name="Объект 2"/>
          <p:cNvSpPr>
            <a:spLocks noGrp="1"/>
          </p:cNvSpPr>
          <p:nvPr>
            <p:ph idx="1"/>
          </p:nvPr>
        </p:nvSpPr>
        <p:spPr/>
        <p:txBody>
          <a:bodyPr>
            <a:normAutofit fontScale="92500" lnSpcReduction="20000"/>
          </a:bodyPr>
          <a:lstStyle/>
          <a:p>
            <a:pPr marL="0" indent="0" algn="ctr">
              <a:buNone/>
            </a:pPr>
            <a:r>
              <a:rPr lang="ru-RU" sz="2000" dirty="0">
                <a:latin typeface="Times New Roman" panose="02020603050405020304" pitchFamily="18" charset="0"/>
                <a:cs typeface="Times New Roman" panose="02020603050405020304" pitchFamily="18" charset="0"/>
              </a:rPr>
              <a:t>Учет - одно из важнейших условий эффективного планирования спортивной тренировки. Он дает возможность увидеть результаты проведенной работы, реальность плановых заданий.</a:t>
            </a:r>
          </a:p>
          <a:p>
            <a:pPr marL="0" indent="0" algn="ctr">
              <a:buNone/>
            </a:pPr>
            <a:endParaRPr lang="ru-RU" sz="2000" dirty="0">
              <a:latin typeface="Times New Roman" panose="02020603050405020304" pitchFamily="18" charset="0"/>
              <a:cs typeface="Times New Roman" panose="02020603050405020304" pitchFamily="18" charset="0"/>
            </a:endParaRPr>
          </a:p>
          <a:p>
            <a:pPr marL="0" indent="0" algn="ctr">
              <a:buNone/>
            </a:pPr>
            <a:r>
              <a:rPr lang="ru-RU" sz="2000" dirty="0">
                <a:latin typeface="Times New Roman" panose="02020603050405020304" pitchFamily="18" charset="0"/>
                <a:cs typeface="Times New Roman" panose="02020603050405020304" pitchFamily="18" charset="0"/>
              </a:rPr>
              <a:t>Планирование и учет органически связаны между собой. Плановая работа немыслима без правильного учета. Однако учет работы нужен не только для составления планов. Материалы учета служат показателями выполнения плана, помогают уточнить и исправить его. Например, хорошо поставленный учет данных контрольных испытаний даст возможность выявить слабые стороны в подготовленности спортсменов и наметить комплекс тренировочных средств и методов для устранения недостатков.</a:t>
            </a:r>
          </a:p>
        </p:txBody>
      </p:sp>
    </p:spTree>
    <p:extLst>
      <p:ext uri="{BB962C8B-B14F-4D97-AF65-F5344CB8AC3E}">
        <p14:creationId xmlns:p14="http://schemas.microsoft.com/office/powerpoint/2010/main" val="2908052712"/>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 </a:t>
            </a:r>
          </a:p>
        </p:txBody>
      </p:sp>
      <p:sp>
        <p:nvSpPr>
          <p:cNvPr id="3" name="Объект 2"/>
          <p:cNvSpPr>
            <a:spLocks noGrp="1"/>
          </p:cNvSpPr>
          <p:nvPr>
            <p:ph idx="1"/>
          </p:nvPr>
        </p:nvSpPr>
        <p:spPr>
          <a:xfrm>
            <a:off x="323528" y="1340768"/>
            <a:ext cx="8686800" cy="4525963"/>
          </a:xfrm>
        </p:spPr>
        <p:txBody>
          <a:bodyPr>
            <a:normAutofit/>
          </a:bodyPr>
          <a:lstStyle/>
          <a:p>
            <a:pPr marL="0" indent="0" algn="ctr">
              <a:buNone/>
            </a:pPr>
            <a:r>
              <a:rPr lang="ru-RU" sz="2800" dirty="0">
                <a:latin typeface="Times New Roman" panose="02020603050405020304" pitchFamily="18" charset="0"/>
                <a:cs typeface="Times New Roman" panose="02020603050405020304" pitchFamily="18" charset="0"/>
              </a:rPr>
              <a:t>Учет учебно-тренировочного процесса будет эффективным только в том случае, если он ведется систематически, объективно, точно, достоверно и полноценно фиксирует результаты проделанной работы и состояние спортсмена; наряду с этим он должен просто и наглядно изображать регистрируемые данные. Поэтому большую ошибку совершают те тренеры, которые недооценивают роль и значение систематического учета учебно-тренировочных занятий.</a:t>
            </a:r>
          </a:p>
        </p:txBody>
      </p:sp>
    </p:spTree>
    <p:extLst>
      <p:ext uri="{BB962C8B-B14F-4D97-AF65-F5344CB8AC3E}">
        <p14:creationId xmlns:p14="http://schemas.microsoft.com/office/powerpoint/2010/main" val="3567701917"/>
      </p:ext>
    </p:extLst>
  </p:cSld>
  <p:clrMapOvr>
    <a:masterClrMapping/>
  </p:clrMapOvr>
  <p:transition spd="slow">
    <p:randomBar dir="ver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332656"/>
            <a:ext cx="8686800" cy="838200"/>
          </a:xfrm>
        </p:spPr>
        <p:txBody>
          <a:bodyPr/>
          <a:lstStyle/>
          <a:p>
            <a:pPr algn="ctr"/>
            <a:r>
              <a:rPr lang="ru-RU" dirty="0"/>
              <a:t>Заключение</a:t>
            </a:r>
          </a:p>
        </p:txBody>
      </p:sp>
      <p:sp>
        <p:nvSpPr>
          <p:cNvPr id="3" name="Объект 2"/>
          <p:cNvSpPr>
            <a:spLocks noGrp="1"/>
          </p:cNvSpPr>
          <p:nvPr>
            <p:ph idx="1"/>
          </p:nvPr>
        </p:nvSpPr>
        <p:spPr>
          <a:xfrm>
            <a:off x="467544" y="1488613"/>
            <a:ext cx="6347714" cy="3880773"/>
          </a:xfrm>
        </p:spPr>
        <p:txBody>
          <a:bodyPr>
            <a:normAutofit fontScale="25000" lnSpcReduction="20000"/>
          </a:bodyPr>
          <a:lstStyle/>
          <a:p>
            <a:pPr marL="0" indent="0" algn="ctr">
              <a:buNone/>
            </a:pPr>
            <a:r>
              <a:rPr lang="ru-RU" sz="7200" dirty="0">
                <a:latin typeface="Times New Roman" panose="02020603050405020304" pitchFamily="18" charset="0"/>
                <a:cs typeface="Times New Roman" panose="02020603050405020304" pitchFamily="18" charset="0"/>
              </a:rPr>
              <a:t>План тренировки, в свою очередь, - это документ, в котором раскрываются направленность, содержание, порядок, последовательность и сроки осуществлении тренировочных и вне тренировочных заданий, связанных с достижением поставленных тренером и спортсменом целей - ближних, промежуточных или отдаленных. Научно обоснованные планы подготовки позволяют избегать стихийности в действиях тренера и спортсмена, излишних затрат времени, сил и материальных средств, низкого качества учебно-тренировочной работы и в конечном счете достичь более высоких результатов в избранном виде спорта. В зависимости от того, планируется ли тренировка отдельного спортсмена или команды, планы делятся на индивидуальные или общие (групповые).</a:t>
            </a:r>
          </a:p>
          <a:p>
            <a:pPr marL="0" indent="0" algn="ctr">
              <a:buNone/>
            </a:pPr>
            <a:endParaRPr lang="ru-RU" sz="7200" dirty="0">
              <a:latin typeface="Times New Roman" panose="02020603050405020304" pitchFamily="18" charset="0"/>
              <a:cs typeface="Times New Roman" panose="02020603050405020304" pitchFamily="18" charset="0"/>
            </a:endParaRPr>
          </a:p>
          <a:p>
            <a:pPr marL="0" indent="0" algn="ctr">
              <a:buNone/>
            </a:pPr>
            <a:r>
              <a:rPr lang="ru-RU" sz="7200" dirty="0">
                <a:latin typeface="Times New Roman" panose="02020603050405020304" pitchFamily="18" charset="0"/>
                <a:cs typeface="Times New Roman" panose="02020603050405020304" pitchFamily="18" charset="0"/>
              </a:rPr>
              <a:t>Следовательно, планирование, контроль и прогнозирование тесно связаны между собой, дополняют друг друга и являются неотъемлемыми элементами управления тренировочным процессом.</a:t>
            </a:r>
          </a:p>
          <a:p>
            <a:pPr marL="0" indent="0" algn="ctr">
              <a:buNone/>
            </a:pPr>
            <a:endParaRPr lang="ru-RU" dirty="0"/>
          </a:p>
        </p:txBody>
      </p:sp>
    </p:spTree>
    <p:extLst>
      <p:ext uri="{BB962C8B-B14F-4D97-AF65-F5344CB8AC3E}">
        <p14:creationId xmlns:p14="http://schemas.microsoft.com/office/powerpoint/2010/main" val="3233011142"/>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0"/>
            <a:ext cx="8686800" cy="838200"/>
          </a:xfrm>
        </p:spPr>
        <p:txBody>
          <a:bodyPr/>
          <a:lstStyle/>
          <a:p>
            <a:r>
              <a:rPr lang="ru-RU" dirty="0"/>
              <a:t> </a:t>
            </a:r>
          </a:p>
        </p:txBody>
      </p:sp>
      <p:sp>
        <p:nvSpPr>
          <p:cNvPr id="3" name="Объект 2"/>
          <p:cNvSpPr>
            <a:spLocks noGrp="1"/>
          </p:cNvSpPr>
          <p:nvPr>
            <p:ph idx="1"/>
          </p:nvPr>
        </p:nvSpPr>
        <p:spPr>
          <a:xfrm>
            <a:off x="323528" y="116632"/>
            <a:ext cx="8686800" cy="4525963"/>
          </a:xfrm>
        </p:spPr>
        <p:txBody>
          <a:bodyPr>
            <a:noAutofit/>
          </a:bodyPr>
          <a:lstStyle/>
          <a:p>
            <a:pPr marL="0" indent="0">
              <a:buNone/>
            </a:pPr>
            <a:r>
              <a:rPr lang="ru-RU" sz="2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Планирование, контроль и учет </a:t>
            </a: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 составные элементы управления подготовкой спортсменов. Привлекая спортсменов к разработке планов, анализу проделанной работы в течение определенного времени, надо иметь в виду, что эффективность подобного сотрудничества во многом зависит от того, насколько занимающиеся понимают значение планировании и учета, его содержание и технологию.</a:t>
            </a:r>
          </a:p>
          <a:p>
            <a:pPr marL="0" indent="0">
              <a:buNone/>
            </a:pPr>
            <a:r>
              <a:rPr lang="ru-RU" sz="2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Технология планирования процесса спортивной подготовки </a:t>
            </a: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 это совокупность методологических и организационно-методических установок, определяющих на конкретный отрезок времени конкретные задачи, подбор, компоновку и порядок задействования наиболее целесообразных средств, методов, организационных форм, материально-технического обеспечения занятий, а также составление конкретной тренировочной документации. Она определяет стратегию, тактику и технику организации процесса спортивной подготовки.</a:t>
            </a:r>
          </a:p>
          <a:p>
            <a:pPr marL="0" indent="0">
              <a:buNone/>
            </a:pPr>
            <a:endPar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endParaRPr>
          </a:p>
          <a:p>
            <a:pPr marL="0" indent="0">
              <a:buNone/>
            </a:pP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Планирование и контроль неотделимы друг от друга. Контроль направлен на сбор, оценивание и анализ необходимой информации о реальном ходе тренировочного процесса и состояния спортсмена. Он охватывает все стороны процесса подготовки и позволяет целенаправленно управлять им.</a:t>
            </a:r>
          </a:p>
          <a:p>
            <a:pPr marL="0" indent="0">
              <a:buNone/>
            </a:pPr>
            <a:endParaRPr lang="ru-RU" sz="2000" dirty="0"/>
          </a:p>
        </p:txBody>
      </p:sp>
    </p:spTree>
    <p:extLst>
      <p:ext uri="{BB962C8B-B14F-4D97-AF65-F5344CB8AC3E}">
        <p14:creationId xmlns:p14="http://schemas.microsoft.com/office/powerpoint/2010/main" val="2686657073"/>
      </p:ext>
    </p:extLst>
  </p:cSld>
  <p:clrMapOvr>
    <a:masterClrMapping/>
  </p:clrMapOvr>
  <p:transition spd="slow">
    <p:wipe/>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 </a:t>
            </a:r>
          </a:p>
        </p:txBody>
      </p:sp>
      <p:sp>
        <p:nvSpPr>
          <p:cNvPr id="3" name="Объект 2"/>
          <p:cNvSpPr>
            <a:spLocks noGrp="1"/>
          </p:cNvSpPr>
          <p:nvPr>
            <p:ph idx="1"/>
          </p:nvPr>
        </p:nvSpPr>
        <p:spPr>
          <a:xfrm>
            <a:off x="457200" y="332656"/>
            <a:ext cx="8686800" cy="4525963"/>
          </a:xfrm>
        </p:spPr>
        <p:txBody>
          <a:bodyPr>
            <a:noAutofit/>
          </a:bodyPr>
          <a:lstStyle/>
          <a:p>
            <a:pPr marL="0" indent="0" algn="ctr">
              <a:buNone/>
            </a:pP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Под планированием подразумевают, прежде всего, процесс разработки системы планов, рассчитанных на различные промежутки времени, в рамках которых должен быть реализован комплекс взаимосвязанных целей, задач и содержание спортивной тренировки</a:t>
            </a:r>
            <a:r>
              <a:rPr lang="ru-RU" sz="2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 Предметом планирования </a:t>
            </a: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в процессе подготовки спортсменов являются цели, задачи, средства и методы тренировки, величина тренировочных и соревновательных нагрузок, внутренние сдвиги в организме спортсменов под влиянием нагрузок (тренировочный эффект), количество учебно-тренировочных занятий и дней отдыха, системы восстановительных мероприятий, контрольные нормативы, воспитательные мероприятия, условия тренировки и др. </a:t>
            </a:r>
            <a:r>
              <a:rPr lang="ru-RU" sz="2000" b="1"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Предметом планирования</a:t>
            </a: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 </a:t>
            </a:r>
            <a:r>
              <a:rPr lang="ru-RU" sz="2000" dirty="0" err="1">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тренировочно</a:t>
            </a:r>
            <a:r>
              <a:rPr lang="ru-RU" sz="2000" dirty="0">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-соревновательного процесса являются его содержание, формы и результаты, намечаемые на основе объективных закономерностей развития спортивных достижений и направленного формирования личности спортсмена. Определяются цели и задачи на различные периоды тренировочного процесса. На основе анализа динамики нагрузки за предыдущий год (или годы) устанавливают величину тренировочной нагрузки, ее объем и интенсивность. Определяются средства, методы, контрольные нормативы и другие показатели.</a:t>
            </a:r>
          </a:p>
        </p:txBody>
      </p:sp>
    </p:spTree>
    <p:extLst>
      <p:ext uri="{BB962C8B-B14F-4D97-AF65-F5344CB8AC3E}">
        <p14:creationId xmlns:p14="http://schemas.microsoft.com/office/powerpoint/2010/main" val="4121366033"/>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1520" y="276057"/>
            <a:ext cx="6347713" cy="1320800"/>
          </a:xfrm>
        </p:spPr>
        <p:txBody>
          <a:bodyPr>
            <a:noAutofit/>
          </a:bodyPr>
          <a:lstStyle/>
          <a:p>
            <a:pPr algn="ctr"/>
            <a:r>
              <a:rPr lang="ru-RU" sz="2800" dirty="0"/>
              <a:t>Планирование на разных этапах многолетней спортивной подготовки осуществляется в следующих формах:</a:t>
            </a:r>
          </a:p>
        </p:txBody>
      </p:sp>
      <p:sp>
        <p:nvSpPr>
          <p:cNvPr id="3" name="Объект 2"/>
          <p:cNvSpPr>
            <a:spLocks noGrp="1"/>
          </p:cNvSpPr>
          <p:nvPr>
            <p:ph idx="1"/>
          </p:nvPr>
        </p:nvSpPr>
        <p:spPr>
          <a:xfrm>
            <a:off x="323528" y="2060848"/>
            <a:ext cx="8686800" cy="4525963"/>
          </a:xfrm>
        </p:spPr>
        <p:txBody>
          <a:bodyPr>
            <a:normAutofit/>
          </a:bodyPr>
          <a:lstStyle/>
          <a:p>
            <a:pPr marL="514350" indent="-514350" algn="ctr">
              <a:buAutoNum type="arabicParenR"/>
            </a:pPr>
            <a:r>
              <a:rPr lang="ru-RU" dirty="0">
                <a:effectLst>
                  <a:outerShdw blurRad="38100" dist="38100" dir="2700000" algn="tl">
                    <a:srgbClr val="000000">
                      <a:alpha val="43137"/>
                    </a:srgbClr>
                  </a:outerShdw>
                </a:effectLst>
              </a:rPr>
              <a:t>перспективное (на ряд лет); </a:t>
            </a:r>
          </a:p>
          <a:p>
            <a:pPr marL="514350" indent="-514350" algn="ctr">
              <a:buAutoNum type="arabicParenR"/>
            </a:pPr>
            <a:r>
              <a:rPr lang="ru-RU" dirty="0">
                <a:effectLst>
                  <a:outerShdw blurRad="38100" dist="38100" dir="2700000" algn="tl">
                    <a:srgbClr val="000000">
                      <a:alpha val="43137"/>
                    </a:srgbClr>
                  </a:outerShdw>
                </a:effectLst>
              </a:rPr>
              <a:t>2) текущее (на один год); </a:t>
            </a:r>
          </a:p>
          <a:p>
            <a:pPr marL="514350" indent="-514350" algn="ctr">
              <a:buAutoNum type="arabicParenR"/>
            </a:pPr>
            <a:r>
              <a:rPr lang="ru-RU" dirty="0">
                <a:effectLst>
                  <a:outerShdw blurRad="38100" dist="38100" dir="2700000" algn="tl">
                    <a:srgbClr val="000000">
                      <a:alpha val="43137"/>
                    </a:srgbClr>
                  </a:outerShdw>
                </a:effectLst>
              </a:rPr>
              <a:t>3) оперативное (на месяц, неделю, отдельное тренировочное занятие).</a:t>
            </a:r>
          </a:p>
          <a:p>
            <a:pPr marL="514350" indent="-514350" algn="ctr">
              <a:buAutoNum type="arabicParenR"/>
            </a:pPr>
            <a:endParaRPr lang="ru-RU" dirty="0">
              <a:effectLst>
                <a:outerShdw blurRad="38100" dist="38100" dir="2700000" algn="tl">
                  <a:srgbClr val="000000">
                    <a:alpha val="43137"/>
                  </a:srgbClr>
                </a:outerShdw>
              </a:effectLst>
            </a:endParaRPr>
          </a:p>
          <a:p>
            <a:pPr marL="514350" indent="-514350" algn="ctr">
              <a:buAutoNum type="arabicParenR"/>
            </a:pPr>
            <a:r>
              <a:rPr lang="ru-RU" dirty="0">
                <a:effectLst>
                  <a:outerShdw blurRad="38100" dist="38100" dir="2700000" algn="tl">
                    <a:srgbClr val="000000">
                      <a:alpha val="43137"/>
                    </a:srgbClr>
                  </a:outerShdw>
                </a:effectLst>
              </a:rPr>
              <a:t>К документам перспективного планирования</a:t>
            </a:r>
            <a:r>
              <a:rPr lang="ru-RU" b="1" dirty="0">
                <a:effectLst>
                  <a:outerShdw blurRad="38100" dist="38100" dir="2700000" algn="tl">
                    <a:srgbClr val="000000">
                      <a:alpha val="43137"/>
                    </a:srgbClr>
                  </a:outerShdw>
                </a:effectLst>
              </a:rPr>
              <a:t> </a:t>
            </a:r>
            <a:r>
              <a:rPr lang="ru-RU" dirty="0">
                <a:effectLst>
                  <a:outerShdw blurRad="38100" dist="38100" dir="2700000" algn="tl">
                    <a:srgbClr val="000000">
                      <a:alpha val="43137"/>
                    </a:srgbClr>
                  </a:outerShdw>
                </a:effectLst>
              </a:rPr>
              <a:t>относятся учебный план, учебная программа, многолетний план подготовки команды, многолетний индивидуальный план подготовки спортсменов.</a:t>
            </a:r>
          </a:p>
        </p:txBody>
      </p:sp>
    </p:spTree>
    <p:extLst>
      <p:ext uri="{BB962C8B-B14F-4D97-AF65-F5344CB8AC3E}">
        <p14:creationId xmlns:p14="http://schemas.microsoft.com/office/powerpoint/2010/main" val="485160789"/>
      </p:ext>
    </p:extLst>
  </p:cSld>
  <p:clrMapOvr>
    <a:masterClrMapping/>
  </p:clrMapOvr>
  <p:transition spd="slow">
    <p:push dir="u"/>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332656"/>
            <a:ext cx="8686800" cy="838200"/>
          </a:xfrm>
        </p:spPr>
        <p:txBody>
          <a:bodyPr/>
          <a:lstStyle/>
          <a:p>
            <a:r>
              <a:rPr lang="ru-RU" b="1" dirty="0">
                <a:effectLst/>
              </a:rPr>
              <a:t>Контроль в подготовке спортсменов</a:t>
            </a:r>
            <a:endParaRPr lang="ru-RU" dirty="0"/>
          </a:p>
        </p:txBody>
      </p:sp>
      <p:sp>
        <p:nvSpPr>
          <p:cNvPr id="3" name="Объект 2"/>
          <p:cNvSpPr>
            <a:spLocks noGrp="1"/>
          </p:cNvSpPr>
          <p:nvPr>
            <p:ph idx="1"/>
          </p:nvPr>
        </p:nvSpPr>
        <p:spPr>
          <a:xfrm>
            <a:off x="539552" y="1700808"/>
            <a:ext cx="6347714" cy="3880773"/>
          </a:xfrm>
        </p:spPr>
        <p:txBody>
          <a:bodyPr>
            <a:normAutofit fontScale="25000" lnSpcReduction="20000"/>
          </a:bodyPr>
          <a:lstStyle/>
          <a:p>
            <a:pPr marL="0" indent="0" algn="ctr">
              <a:buNone/>
            </a:pPr>
            <a:r>
              <a:rPr lang="ru-RU" sz="7200" dirty="0">
                <a:latin typeface="Times New Roman" panose="02020603050405020304" pitchFamily="18" charset="0"/>
                <a:cs typeface="Times New Roman" panose="02020603050405020304" pitchFamily="18" charset="0"/>
              </a:rPr>
              <a:t>Контроль направлен на сбор, оценивание и анализ необходимой информации о реальном ходе тренировочного процесса и состояния спортсмена. Он охватывает все стороны процесса подготовки и позволяет целенаправленно управлять им.</a:t>
            </a:r>
          </a:p>
          <a:p>
            <a:pPr marL="0" indent="0" algn="ctr">
              <a:buNone/>
            </a:pPr>
            <a:endParaRPr lang="ru-RU" sz="7200" dirty="0">
              <a:latin typeface="Times New Roman" panose="02020603050405020304" pitchFamily="18" charset="0"/>
              <a:cs typeface="Times New Roman" panose="02020603050405020304" pitchFamily="18" charset="0"/>
            </a:endParaRPr>
          </a:p>
          <a:p>
            <a:pPr marL="0" indent="0" algn="ctr">
              <a:buNone/>
            </a:pPr>
            <a:r>
              <a:rPr lang="ru-RU" sz="7200" dirty="0">
                <a:latin typeface="Times New Roman" panose="02020603050405020304" pitchFamily="18" charset="0"/>
                <a:cs typeface="Times New Roman" panose="02020603050405020304" pitchFamily="18" charset="0"/>
              </a:rPr>
              <a:t>Планирование и контроль неотделимы друг от друга. С целью получения достоверной и надежной информации в практике спорта используются разнообразные методы контроля: сбор мнений спортсменов и тренеров; анализ рабочей документации тренировочного процесса; педагогические наблюдения во время тренировки и соревнований определение и регистрация показателей, характеризующих деятельность спортсменов на тренировочных занятиях (</a:t>
            </a:r>
            <a:r>
              <a:rPr lang="ru-RU" sz="7200" dirty="0" err="1">
                <a:latin typeface="Times New Roman" panose="02020603050405020304" pitchFamily="18" charset="0"/>
                <a:cs typeface="Times New Roman" panose="02020603050405020304" pitchFamily="18" charset="0"/>
              </a:rPr>
              <a:t>хронометрирование</a:t>
            </a:r>
            <a:r>
              <a:rPr lang="ru-RU" sz="7200" dirty="0">
                <a:latin typeface="Times New Roman" panose="02020603050405020304" pitchFamily="18" charset="0"/>
                <a:cs typeface="Times New Roman" panose="02020603050405020304" pitchFamily="18" charset="0"/>
              </a:rPr>
              <a:t>, </a:t>
            </a:r>
            <a:r>
              <a:rPr lang="ru-RU" sz="7200" dirty="0" err="1">
                <a:latin typeface="Times New Roman" panose="02020603050405020304" pitchFamily="18" charset="0"/>
                <a:cs typeface="Times New Roman" panose="02020603050405020304" pitchFamily="18" charset="0"/>
              </a:rPr>
              <a:t>пульсометрия</a:t>
            </a:r>
            <a:r>
              <a:rPr lang="ru-RU" sz="7200" dirty="0">
                <a:latin typeface="Times New Roman" panose="02020603050405020304" pitchFamily="18" charset="0"/>
                <a:cs typeface="Times New Roman" panose="02020603050405020304" pitchFamily="18" charset="0"/>
              </a:rPr>
              <a:t>, динамометрия, видеозапись и т.д.); тесты (контрольные испытания) различных сторон подготовленности спортсменов, медико-биологические измерения и др. </a:t>
            </a:r>
          </a:p>
          <a:p>
            <a:endParaRPr lang="ru-RU" dirty="0"/>
          </a:p>
        </p:txBody>
      </p:sp>
    </p:spTree>
    <p:extLst>
      <p:ext uri="{BB962C8B-B14F-4D97-AF65-F5344CB8AC3E}">
        <p14:creationId xmlns:p14="http://schemas.microsoft.com/office/powerpoint/2010/main" val="1698962579"/>
      </p:ext>
    </p:extLst>
  </p:cSld>
  <p:clrMapOvr>
    <a:masterClrMapping/>
  </p:clrMapOvr>
  <p:transition spd="slow">
    <p:push dir="u"/>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 </a:t>
            </a:r>
          </a:p>
        </p:txBody>
      </p:sp>
      <p:sp>
        <p:nvSpPr>
          <p:cNvPr id="3" name="Объект 2"/>
          <p:cNvSpPr>
            <a:spLocks noGrp="1"/>
          </p:cNvSpPr>
          <p:nvPr>
            <p:ph idx="1"/>
          </p:nvPr>
        </p:nvSpPr>
        <p:spPr>
          <a:xfrm>
            <a:off x="323528" y="1268760"/>
            <a:ext cx="5472608" cy="5256584"/>
          </a:xfrm>
        </p:spPr>
        <p:txBody>
          <a:bodyPr>
            <a:normAutofit/>
          </a:bodyPr>
          <a:lstStyle/>
          <a:p>
            <a:pPr marL="0" indent="0" algn="ctr">
              <a:buNone/>
            </a:pPr>
            <a:r>
              <a:rPr lang="ru-RU" sz="2000" dirty="0">
                <a:latin typeface="Times New Roman" panose="02020603050405020304" pitchFamily="18" charset="0"/>
                <a:cs typeface="Times New Roman" panose="02020603050405020304" pitchFamily="18" charset="0"/>
              </a:rPr>
              <a:t>Контроль в подготовке спортсменов должен предусматривать, прежде всего, оценку тренировочных и соревновательных нагрузок, поскольку они являются основным фактором воздействия на развитие спортивной работоспособности; состояния спортсменов, их подготовленность (физическая, техническая и др.), спортивные результаты спортсменов и их поведение на соревнованиях .</a:t>
            </a:r>
          </a:p>
        </p:txBody>
      </p:sp>
    </p:spTree>
    <p:extLst>
      <p:ext uri="{BB962C8B-B14F-4D97-AF65-F5344CB8AC3E}">
        <p14:creationId xmlns:p14="http://schemas.microsoft.com/office/powerpoint/2010/main" val="807075868"/>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116632"/>
            <a:ext cx="8686800" cy="838200"/>
          </a:xfrm>
        </p:spPr>
        <p:txBody>
          <a:bodyPr>
            <a:normAutofit fontScale="90000"/>
          </a:bodyPr>
          <a:lstStyle/>
          <a:p>
            <a:pPr algn="ctr"/>
            <a:r>
              <a:rPr lang="ru-RU" dirty="0"/>
              <a:t>Контроль над тренировочными и соревновательными нагрузками</a:t>
            </a:r>
          </a:p>
        </p:txBody>
      </p:sp>
      <p:sp>
        <p:nvSpPr>
          <p:cNvPr id="3" name="Объект 2"/>
          <p:cNvSpPr>
            <a:spLocks noGrp="1"/>
          </p:cNvSpPr>
          <p:nvPr>
            <p:ph idx="1"/>
          </p:nvPr>
        </p:nvSpPr>
        <p:spPr/>
        <p:txBody>
          <a:bodyPr>
            <a:normAutofit/>
          </a:bodyPr>
          <a:lstStyle/>
          <a:p>
            <a:pPr marL="0" indent="0" algn="ctr">
              <a:buNone/>
            </a:pPr>
            <a:r>
              <a:rPr lang="ru-RU" dirty="0">
                <a:latin typeface="Times New Roman" panose="02020603050405020304" pitchFamily="18" charset="0"/>
                <a:cs typeface="Times New Roman" panose="02020603050405020304" pitchFamily="18" charset="0"/>
              </a:rPr>
              <a:t>Говоря о тренировочной нагрузке, следует иметь в виду, что под данным понятием понимают функциональную прибавочную активность организма (относительно уровня покоя или другого исходного уровня), вносимую выполнением тренировочных упражнений, и степень преодолеваемых при этом трудностей.</a:t>
            </a:r>
          </a:p>
        </p:txBody>
      </p:sp>
    </p:spTree>
    <p:extLst>
      <p:ext uri="{BB962C8B-B14F-4D97-AF65-F5344CB8AC3E}">
        <p14:creationId xmlns:p14="http://schemas.microsoft.com/office/powerpoint/2010/main" val="1536527406"/>
      </p:ext>
    </p:extLst>
  </p:cSld>
  <p:clrMapOvr>
    <a:masterClrMapping/>
  </p:clrMapOvr>
  <p:transition spd="slow">
    <p:wipe/>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116632"/>
            <a:ext cx="8686800" cy="838200"/>
          </a:xfrm>
        </p:spPr>
        <p:txBody>
          <a:bodyPr>
            <a:normAutofit fontScale="90000"/>
          </a:bodyPr>
          <a:lstStyle/>
          <a:p>
            <a:pPr algn="ctr"/>
            <a:r>
              <a:rPr lang="ru-RU" dirty="0"/>
              <a:t>Контроль нагрузок предполагает оценку следующих ее характеристик:</a:t>
            </a:r>
          </a:p>
        </p:txBody>
      </p:sp>
      <p:sp>
        <p:nvSpPr>
          <p:cNvPr id="3" name="Объект 2"/>
          <p:cNvSpPr>
            <a:spLocks noGrp="1"/>
          </p:cNvSpPr>
          <p:nvPr>
            <p:ph idx="1"/>
          </p:nvPr>
        </p:nvSpPr>
        <p:spPr>
          <a:xfrm>
            <a:off x="323528" y="1268760"/>
            <a:ext cx="8686800" cy="4525963"/>
          </a:xfrm>
        </p:spPr>
        <p:txBody>
          <a:bodyPr>
            <a:noAutofit/>
          </a:bodyPr>
          <a:lstStyle/>
          <a:p>
            <a:r>
              <a:rPr lang="ru-RU" sz="1600" b="1" dirty="0">
                <a:effectLst>
                  <a:outerShdw blurRad="38100" dist="38100" dir="2700000" algn="tl">
                    <a:srgbClr val="000000">
                      <a:alpha val="43137"/>
                    </a:srgbClr>
                  </a:outerShdw>
                </a:effectLst>
              </a:rPr>
              <a:t>1</a:t>
            </a:r>
            <a:r>
              <a:rPr lang="ru-RU" sz="1600" b="1" dirty="0"/>
              <a:t>) специализированная нагрузка</a:t>
            </a:r>
            <a:r>
              <a:rPr lang="ru-RU" sz="1600" dirty="0"/>
              <a:t>, т.е. мера сходства данного тренировочного средства с соревновательным упражнением и на основе этого распределение всех средств на специализированные и неспециализированные, определение их соотношения за определенный промежуток времени (год, период, этап, месяц, неделю и одно занятие); </a:t>
            </a:r>
          </a:p>
          <a:p>
            <a:endParaRPr lang="ru-RU" sz="1600" b="1" dirty="0"/>
          </a:p>
          <a:p>
            <a:r>
              <a:rPr lang="ru-RU" sz="1600" b="1" dirty="0"/>
              <a:t>2) координационная сложность нагрузки</a:t>
            </a:r>
            <a:r>
              <a:rPr lang="ru-RU" sz="1600" dirty="0"/>
              <a:t>. Для этого надо выделить признаки, на основании которых все тренировочные средства будут подразделяться на простые и сложные. К числу таких признаков можно отнести скорость и амплитуду движений, наличие или отсутствие активного противоборства, дефицит времени, внезапность изменения ситуации и др.; </a:t>
            </a:r>
          </a:p>
          <a:p>
            <a:endParaRPr lang="ru-RU" sz="1600" b="1" dirty="0"/>
          </a:p>
          <a:p>
            <a:r>
              <a:rPr lang="ru-RU" sz="1600" b="1" dirty="0"/>
              <a:t>3) направленность нагрузки</a:t>
            </a:r>
            <a:r>
              <a:rPr lang="ru-RU" sz="1600" dirty="0"/>
              <a:t>, исходя из преимущественного воздействия применяемого упражнения, его компонентов на развитие того или иного качества или функциональной системы организма. По направленности различают такие группы нагрузок (Н.И. Волков): анаэробная </a:t>
            </a:r>
            <a:r>
              <a:rPr lang="ru-RU" sz="1600" dirty="0" err="1"/>
              <a:t>алактатная</a:t>
            </a:r>
            <a:r>
              <a:rPr lang="ru-RU" sz="1600" dirty="0"/>
              <a:t> (скоростно-силовая), анаэробная, гликолитическая (скоростная) выносливость, аэробно-анаэробная (все виды физических способностей), аэробная (общая выносливость), </a:t>
            </a:r>
            <a:r>
              <a:rPr lang="ru-RU" sz="1600" dirty="0" err="1"/>
              <a:t>анаболитическая</a:t>
            </a:r>
            <a:r>
              <a:rPr lang="ru-RU" sz="1600" dirty="0"/>
              <a:t> (сила и силовая выносливость); </a:t>
            </a:r>
          </a:p>
          <a:p>
            <a:endParaRPr lang="ru-RU" sz="1600" b="1" dirty="0"/>
          </a:p>
          <a:p>
            <a:r>
              <a:rPr lang="ru-RU" sz="1600" b="1" dirty="0"/>
              <a:t>4) величина нагрузки</a:t>
            </a:r>
            <a:r>
              <a:rPr lang="ru-RU" sz="1600" dirty="0"/>
              <a:t>, а именно: определение абсолютных или относительных показателей объема и интенсивности внешней (физической), либо внутренней (физиологической) стороны нагрузки.</a:t>
            </a:r>
          </a:p>
        </p:txBody>
      </p:sp>
    </p:spTree>
    <p:extLst>
      <p:ext uri="{BB962C8B-B14F-4D97-AF65-F5344CB8AC3E}">
        <p14:creationId xmlns:p14="http://schemas.microsoft.com/office/powerpoint/2010/main" val="2829081991"/>
      </p:ext>
    </p:extLst>
  </p:cSld>
  <p:clrMapOvr>
    <a:masterClrMapping/>
  </p:clrMapOvr>
  <mc:AlternateContent xmlns:mc="http://schemas.openxmlformats.org/markup-compatibility/2006" xmlns:p14="http://schemas.microsoft.com/office/powerpoint/2010/main">
    <mc:Choice Requires="p14">
      <p:transition spd="slow" p14:dur="3400">
        <p14:reveal/>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t> </a:t>
            </a:r>
          </a:p>
        </p:txBody>
      </p:sp>
      <p:sp>
        <p:nvSpPr>
          <p:cNvPr id="3" name="Объект 2"/>
          <p:cNvSpPr>
            <a:spLocks noGrp="1"/>
          </p:cNvSpPr>
          <p:nvPr>
            <p:ph idx="1"/>
          </p:nvPr>
        </p:nvSpPr>
        <p:spPr>
          <a:xfrm>
            <a:off x="323528" y="1196752"/>
            <a:ext cx="8686800" cy="4525963"/>
          </a:xfrm>
        </p:spPr>
        <p:txBody>
          <a:bodyPr>
            <a:normAutofit/>
          </a:bodyPr>
          <a:lstStyle/>
          <a:p>
            <a:pPr marL="0" indent="0" algn="ctr">
              <a:buNone/>
            </a:pPr>
            <a:r>
              <a:rPr lang="ru-RU" sz="2000" dirty="0">
                <a:latin typeface="Times New Roman" panose="02020603050405020304" pitchFamily="18" charset="0"/>
                <a:cs typeface="Times New Roman" panose="02020603050405020304" pitchFamily="18" charset="0"/>
              </a:rPr>
              <a:t>Контроль над физической подготовленностью</a:t>
            </a:r>
            <a:r>
              <a:rPr lang="ru-RU" sz="2000" b="1" dirty="0">
                <a:latin typeface="Times New Roman" panose="02020603050405020304" pitchFamily="18" charset="0"/>
                <a:cs typeface="Times New Roman" panose="02020603050405020304" pitchFamily="18" charset="0"/>
              </a:rPr>
              <a:t> </a:t>
            </a:r>
            <a:r>
              <a:rPr lang="ru-RU" sz="2000" dirty="0">
                <a:latin typeface="Times New Roman" panose="02020603050405020304" pitchFamily="18" charset="0"/>
                <a:cs typeface="Times New Roman" panose="02020603050405020304" pitchFamily="18" charset="0"/>
              </a:rPr>
              <a:t>включает измерение уровня развития силы, быстроты, выносливости, гибкости, ловкости и связанных с ними способностей. Основным методом контроля в этом случае является метод контрольных упражнений (тестов). При выборе тестов необходимо соблюдать следующие условия: определить цель тестирования; обеспечить стандартизацию измерительных процедур; использовать тесты с высокими значениями надежности и информативности; использовать тесты, техника, выполнения которых сравнительно проста и не оказывает существенного влияния на результаты тестирования; тесты должны быть настолько хорошо освоены, чтобы при их выполнении усилия спортсмена были направлены на достижение максимальных результатов, а не на стремление выполнять движение технически грамотно; иметь максимальную мотивацию на достижение предельных результатов в тестах; иметь систему оценок достижений в тестах.</a:t>
            </a:r>
          </a:p>
        </p:txBody>
      </p:sp>
    </p:spTree>
    <p:extLst>
      <p:ext uri="{BB962C8B-B14F-4D97-AF65-F5344CB8AC3E}">
        <p14:creationId xmlns:p14="http://schemas.microsoft.com/office/powerpoint/2010/main" val="1614902323"/>
      </p:ext>
    </p:extLst>
  </p:cSld>
  <p:clrMapOvr>
    <a:masterClrMapping/>
  </p:clrMapOvr>
  <p:transition spd="slow">
    <p:push dir="u"/>
  </p:transition>
</p:sld>
</file>

<file path=ppt/theme/theme1.xml><?xml version="1.0" encoding="utf-8"?>
<a:theme xmlns:a="http://schemas.openxmlformats.org/drawingml/2006/main" name="Аспект">
  <a:themeElements>
    <a:clrScheme name="Аспект">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Аспект">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Аспект">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54</TotalTime>
  <Words>1755</Words>
  <Application>Microsoft Office PowerPoint</Application>
  <PresentationFormat>Экран (4:3)</PresentationFormat>
  <Paragraphs>60</Paragraphs>
  <Slides>18</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18</vt:i4>
      </vt:variant>
    </vt:vector>
  </HeadingPairs>
  <TitlesOfParts>
    <vt:vector size="23" baseType="lpstr">
      <vt:lpstr>Arial</vt:lpstr>
      <vt:lpstr>Times New Roman</vt:lpstr>
      <vt:lpstr>Trebuchet MS</vt:lpstr>
      <vt:lpstr>Wingdings 3</vt:lpstr>
      <vt:lpstr>Аспект</vt:lpstr>
      <vt:lpstr>Планирование, контроль и учет в процессе тренировки юных спортсменов</vt:lpstr>
      <vt:lpstr> </vt:lpstr>
      <vt:lpstr> </vt:lpstr>
      <vt:lpstr>Планирование на разных этапах многолетней спортивной подготовки осуществляется в следующих формах:</vt:lpstr>
      <vt:lpstr>Контроль в подготовке спортсменов</vt:lpstr>
      <vt:lpstr> </vt:lpstr>
      <vt:lpstr>Контроль над тренировочными и соревновательными нагрузками</vt:lpstr>
      <vt:lpstr>Контроль нагрузок предполагает оценку следующих ее характеристик:</vt:lpstr>
      <vt:lpstr> </vt:lpstr>
      <vt:lpstr> </vt:lpstr>
      <vt:lpstr>Основные формы и организация контроля</vt:lpstr>
      <vt:lpstr>Годичный контроль</vt:lpstr>
      <vt:lpstr>Этапный контроль</vt:lpstr>
      <vt:lpstr>Текущий контроль</vt:lpstr>
      <vt:lpstr>Оперативный контроль</vt:lpstr>
      <vt:lpstr>Учет в процессе спортивной тренировки спортсменов   </vt:lpstr>
      <vt:lpstr> </vt:lpstr>
      <vt:lpstr>Заключение</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Планирование, контроль и учет в процессе тренировки юных спортсменов</dc:title>
  <dc:creator>Zver</dc:creator>
  <cp:lastModifiedBy>Василий Бабяк</cp:lastModifiedBy>
  <cp:revision>8</cp:revision>
  <dcterms:created xsi:type="dcterms:W3CDTF">2019-01-22T18:10:52Z</dcterms:created>
  <dcterms:modified xsi:type="dcterms:W3CDTF">2023-11-09T11:32:24Z</dcterms:modified>
</cp:coreProperties>
</file>

<file path=docProps/thumbnail.jpeg>
</file>