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7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B25FEC-0E9A-49E0-941C-0C11A8199C9A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CEC8BB-7B11-4E65-A7D3-400AA24AC4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0A0976-6584-4803-BF53-C84CC878FA0A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AAA51A-73A2-4A49-9CD4-E9F42100BA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DED4A6-8A35-4F7F-95D3-2AF7DC951032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29A480-014E-478C-8570-7C8E698A0A0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0B63BF-0555-47B7-B31B-4E255796E912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9FD43F-4069-4746-B430-4B4BF27E797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4F9394-7111-41AC-85C6-5F8559BC08A7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E56BB4-9FEB-47BF-8DED-F5877350C09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418FB9-719C-4D76-A425-32D6BEED36F3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F8B3BF-F2CB-43B4-B8E2-E2C73D7CC5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BC0B64-8A11-414B-9198-266264E450FE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13BA24-D275-4963-B802-77C593816EB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19C6FC-6834-4574-A449-D10A8A5AB5AC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DE938B-CB34-410E-9220-7E90484D308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6E5975-BE91-41AB-BCA0-989A69EA735B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E001BC-E3A2-44F1-827A-F9037DC837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96385C-CD5A-43A4-9CF5-F7B44F9143A0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B98875-34D0-46DF-8ED2-8DEC712ABBC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B225E9-6800-455E-A4FB-38EB0C16D9CB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4E5C6C-3714-43A2-8855-771CDD1A026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0B4857FE-5391-40AF-80D7-15D8994FFD43}" type="datetimeFigureOut">
              <a:rPr lang="ru-RU" smtClean="0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4BF9BF4-6DFE-4FAD-B2A5-919688C891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350" y="463550"/>
            <a:ext cx="1042819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Тематические группы слов</a:t>
            </a:r>
          </a:p>
        </p:txBody>
      </p:sp>
      <p:pic>
        <p:nvPicPr>
          <p:cNvPr id="35842" name="Picture 2" descr="https://avatars.mds.yandex.net/i?id=4e2425948e396e6aea9e15092969bfcd9d82af3c-1014322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9119" y="2029915"/>
            <a:ext cx="6833622" cy="4185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g.razrisyika.ru/kart/115/458254-predmetnye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8958" y="400681"/>
            <a:ext cx="8670373" cy="6322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quizizz.com/_media/quizzes/77e53c12-728f-4e68-becf-607db7ab155e_900_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1638" y="77876"/>
            <a:ext cx="8861204" cy="6645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631825" y="193675"/>
            <a:ext cx="6618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sz="2400" b="1"/>
              <a:t>Кого вы видите?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1825" y="823913"/>
            <a:ext cx="11088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sz="2400" b="1"/>
              <a:t>Каким одним словом можно назвать все эти существа?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817688" y="3681413"/>
            <a:ext cx="3681412" cy="1882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4820" idx="2"/>
          </p:cNvCxnSpPr>
          <p:nvPr/>
        </p:nvCxnSpPr>
        <p:spPr>
          <a:xfrm rot="5400000">
            <a:off x="4899307" y="4484779"/>
            <a:ext cx="1434436" cy="273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862638" y="3692525"/>
            <a:ext cx="4910137" cy="1871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72556" y="5657588"/>
            <a:ext cx="51387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Животные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818" name="Picture 2" descr="https://avatars.mds.yandex.net/i?id=f3f5de6fa26856ed082260769712c3bd445e7063-522980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407" y="1756001"/>
            <a:ext cx="2945434" cy="2207352"/>
          </a:xfrm>
          <a:prstGeom prst="rect">
            <a:avLst/>
          </a:prstGeom>
          <a:noFill/>
        </p:spPr>
      </p:pic>
      <p:pic>
        <p:nvPicPr>
          <p:cNvPr id="34820" name="Picture 4" descr="https://avatars.mds.yandex.net/i?id=8c1c62124bd03ead486e8094192e4b8769487ca6-10137431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5570" y="1662774"/>
            <a:ext cx="3354970" cy="2241317"/>
          </a:xfrm>
          <a:prstGeom prst="rect">
            <a:avLst/>
          </a:prstGeom>
          <a:noFill/>
        </p:spPr>
      </p:pic>
      <p:pic>
        <p:nvPicPr>
          <p:cNvPr id="34822" name="Picture 6" descr="https://avatars.mds.yandex.net/i?id=1771190bc340d536f57e56ec0f7834c5f82f495a-10897519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1708" y="1657847"/>
            <a:ext cx="3415880" cy="213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3543" y="4564048"/>
            <a:ext cx="436777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                     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Цветы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44453" y="1931132"/>
            <a:ext cx="4219596" cy="3324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16638" y="2386013"/>
            <a:ext cx="111125" cy="2782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753654" y="2778678"/>
            <a:ext cx="3565525" cy="270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https://avatars.mds.yandex.net/i?id=ed5bcb78b8d0cdb2465723d6ab4af00a24d76fe4-3696566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332" y="213634"/>
            <a:ext cx="3263486" cy="2445705"/>
          </a:xfrm>
          <a:prstGeom prst="rect">
            <a:avLst/>
          </a:prstGeom>
          <a:noFill/>
        </p:spPr>
      </p:pic>
      <p:pic>
        <p:nvPicPr>
          <p:cNvPr id="33796" name="Picture 4" descr="https://avatars.mds.yandex.net/i?id=7ffd523ecf720abd94b3d64ea880ee4e1807ee84-523137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4350" y="318053"/>
            <a:ext cx="3733800" cy="3048001"/>
          </a:xfrm>
          <a:prstGeom prst="rect">
            <a:avLst/>
          </a:prstGeom>
          <a:noFill/>
        </p:spPr>
      </p:pic>
      <p:pic>
        <p:nvPicPr>
          <p:cNvPr id="33798" name="Picture 6" descr="https://avatars.mds.yandex.net/i?id=26e36cef4dcb4807fef9506b03ed628bb59a9d04-9154878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3714" y="699025"/>
            <a:ext cx="3416570" cy="2235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334937" y="151654"/>
            <a:ext cx="881279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rgbClr val="0070C0"/>
                </a:solidFill>
              </a:rPr>
              <a:t>Тематическая группа слов </a:t>
            </a:r>
            <a:r>
              <a:rPr lang="ru-RU" sz="2400" b="1" dirty="0">
                <a:solidFill>
                  <a:srgbClr val="0070C0"/>
                </a:solidFill>
              </a:rPr>
              <a:t>– объединение слов на основе общего признака в их лексических значениях. </a:t>
            </a:r>
          </a:p>
          <a:p>
            <a:pPr algn="just"/>
            <a:endParaRPr lang="ru-RU" sz="2400" b="1" dirty="0">
              <a:solidFill>
                <a:srgbClr val="0070C0"/>
              </a:solidFill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</a:rPr>
              <a:t>Слова одной тематической группы можно заменить одним обобщающим словом.</a:t>
            </a:r>
          </a:p>
        </p:txBody>
      </p:sp>
      <p:pic>
        <p:nvPicPr>
          <p:cNvPr id="31746" name="Picture 2" descr="https://cf3.ppt-online.org/files3/slide/b/bpOJw64ecV8ks3MzNDaUmiFCqofx5EHSrYtL1X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61425">
            <a:off x="423032" y="2863795"/>
            <a:ext cx="3596906" cy="2694167"/>
          </a:xfrm>
          <a:prstGeom prst="rect">
            <a:avLst/>
          </a:prstGeom>
          <a:noFill/>
        </p:spPr>
      </p:pic>
      <p:pic>
        <p:nvPicPr>
          <p:cNvPr id="31748" name="Picture 4" descr="https://giokids.ru/wp-content/uploads/6/2/d/62d8ddb5f1ec4dc6e4c4c5019e025df5.jpeg"/>
          <p:cNvPicPr>
            <a:picLocks noChangeAspect="1" noChangeArrowheads="1"/>
          </p:cNvPicPr>
          <p:nvPr/>
        </p:nvPicPr>
        <p:blipFill>
          <a:blip r:embed="rId3"/>
          <a:srcRect r="54226"/>
          <a:stretch>
            <a:fillRect/>
          </a:stretch>
        </p:blipFill>
        <p:spPr bwMode="auto">
          <a:xfrm rot="951231">
            <a:off x="8265907" y="2744587"/>
            <a:ext cx="2134400" cy="34971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407082">
            <a:off x="9732396" y="2822713"/>
            <a:ext cx="1534602" cy="580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ятно 1 18"/>
          <p:cNvSpPr/>
          <p:nvPr/>
        </p:nvSpPr>
        <p:spPr>
          <a:xfrm>
            <a:off x="7666383" y="1674122"/>
            <a:ext cx="4146191" cy="2414173"/>
          </a:xfrm>
          <a:prstGeom prst="irregularSeal1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4186238" y="193675"/>
            <a:ext cx="3451225" cy="1953177"/>
          </a:xfrm>
          <a:prstGeom prst="downArrowCallou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0" y="1696650"/>
            <a:ext cx="4146191" cy="2414173"/>
          </a:xfrm>
          <a:prstGeom prst="irregularSeal1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7" name="TextBox 13"/>
          <p:cNvSpPr txBox="1">
            <a:spLocks noChangeArrowheads="1"/>
          </p:cNvSpPr>
          <p:nvPr/>
        </p:nvSpPr>
        <p:spPr bwMode="auto">
          <a:xfrm>
            <a:off x="4649788" y="566738"/>
            <a:ext cx="28590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/>
              <a:t>Тематические группы слов имеют </a:t>
            </a:r>
          </a:p>
        </p:txBody>
      </p:sp>
      <p:sp>
        <p:nvSpPr>
          <p:cNvPr id="8198" name="TextBox 14"/>
          <p:cNvSpPr txBox="1">
            <a:spLocks noChangeArrowheads="1"/>
          </p:cNvSpPr>
          <p:nvPr/>
        </p:nvSpPr>
        <p:spPr bwMode="auto">
          <a:xfrm>
            <a:off x="733425" y="2181225"/>
            <a:ext cx="2782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/>
              <a:t>Родовые понятия</a:t>
            </a:r>
          </a:p>
          <a:p>
            <a:r>
              <a:rPr lang="ru-RU" sz="2400" b="1" dirty="0"/>
              <a:t>(широкое понятие, обобщённое) </a:t>
            </a:r>
          </a:p>
        </p:txBody>
      </p:sp>
      <p:sp>
        <p:nvSpPr>
          <p:cNvPr id="8199" name="TextBox 15"/>
          <p:cNvSpPr txBox="1">
            <a:spLocks noChangeArrowheads="1"/>
          </p:cNvSpPr>
          <p:nvPr/>
        </p:nvSpPr>
        <p:spPr bwMode="auto">
          <a:xfrm>
            <a:off x="8489564" y="2382866"/>
            <a:ext cx="3000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/>
              <a:t>Видовые понятия </a:t>
            </a:r>
          </a:p>
          <a:p>
            <a:r>
              <a:rPr lang="ru-RU" sz="2400" b="1" dirty="0"/>
              <a:t>(конкретное)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3851275" y="1919288"/>
            <a:ext cx="2060575" cy="642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11850" y="1919288"/>
            <a:ext cx="2060575" cy="682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976313" y="4791075"/>
            <a:ext cx="22987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FF0000"/>
                </a:solidFill>
              </a:rPr>
              <a:t>Обувь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cxnSp>
        <p:nvCxnSpPr>
          <p:cNvPr id="29" name="Прямая соединительная линия 28"/>
          <p:cNvCxnSpPr>
            <a:stCxn id="22" idx="3"/>
          </p:cNvCxnSpPr>
          <p:nvPr/>
        </p:nvCxnSpPr>
        <p:spPr>
          <a:xfrm flipV="1">
            <a:off x="3275013" y="4327525"/>
            <a:ext cx="3008312" cy="879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2" idx="3"/>
          </p:cNvCxnSpPr>
          <p:nvPr/>
        </p:nvCxnSpPr>
        <p:spPr>
          <a:xfrm flipV="1">
            <a:off x="3275013" y="4919663"/>
            <a:ext cx="5045075" cy="286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2" idx="3"/>
          </p:cNvCxnSpPr>
          <p:nvPr/>
        </p:nvCxnSpPr>
        <p:spPr>
          <a:xfrm>
            <a:off x="3275013" y="5206574"/>
            <a:ext cx="7491412" cy="402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2" name="Picture 2" descr="https://avatars.mds.yandex.net/i?id=a47e467778c50ef7a17fcfe49c6fb27f2e6a96b1-58765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0650" y="4261914"/>
            <a:ext cx="2526693" cy="2420785"/>
          </a:xfrm>
          <a:prstGeom prst="rect">
            <a:avLst/>
          </a:prstGeom>
          <a:noFill/>
        </p:spPr>
      </p:pic>
      <p:pic>
        <p:nvPicPr>
          <p:cNvPr id="30724" name="Picture 4" descr="https://avatars.mds.yandex.net/i?id=f4aded68e42c68666de5f520d0a3771dd839a14f-5284061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5603" y="3515430"/>
            <a:ext cx="1792495" cy="1792496"/>
          </a:xfrm>
          <a:prstGeom prst="rect">
            <a:avLst/>
          </a:prstGeom>
          <a:noFill/>
        </p:spPr>
      </p:pic>
      <p:pic>
        <p:nvPicPr>
          <p:cNvPr id="30726" name="Picture 6" descr="https://avatars.mds.yandex.net/i?id=47e0e27a6a11c0f8b5f4aca2df1ea3079bf1c587-10148308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9582" y="2806962"/>
            <a:ext cx="1919715" cy="1919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2544417" y="1222375"/>
            <a:ext cx="87379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Мать, корова, линейка, калькулятор, сестра, лошадь, ластик, пенал, свинья, брат, ручка, дедушка, коза, бабушка, отец, точилка, овца, собака</a:t>
            </a:r>
            <a:r>
              <a:rPr lang="ru-RU" dirty="0"/>
              <a:t>. 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609725" y="257175"/>
            <a:ext cx="7869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 Распределите </a:t>
            </a:r>
            <a:r>
              <a:rPr lang="ru-RU" sz="2400" b="1" dirty="0">
                <a:solidFill>
                  <a:srgbClr val="C00000"/>
                </a:solidFill>
              </a:rPr>
              <a:t>слова по родовым понятиям.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52296" y="4158960"/>
            <a:ext cx="6096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Т</a:t>
            </a:r>
            <a:r>
              <a:rPr lang="ru-RU" sz="2400" b="1" dirty="0" smtClean="0">
                <a:solidFill>
                  <a:srgbClr val="C00000"/>
                </a:solidFill>
              </a:rPr>
              <a:t>ематические </a:t>
            </a:r>
            <a:r>
              <a:rPr lang="ru-RU" sz="2400" b="1" dirty="0">
                <a:solidFill>
                  <a:srgbClr val="C00000"/>
                </a:solidFill>
              </a:rPr>
              <a:t>группы слов</a:t>
            </a:r>
            <a:r>
              <a:rPr lang="ru-RU" sz="2400" b="1" dirty="0"/>
              <a:t>: </a:t>
            </a:r>
          </a:p>
          <a:p>
            <a:pPr algn="just"/>
            <a:r>
              <a:rPr lang="ru-RU" sz="2400" b="1" dirty="0"/>
              <a:t>«Родственники»,</a:t>
            </a:r>
          </a:p>
          <a:p>
            <a:pPr algn="just"/>
            <a:r>
              <a:rPr lang="ru-RU" sz="2400" b="1" dirty="0"/>
              <a:t> «Животные», </a:t>
            </a:r>
          </a:p>
          <a:p>
            <a:pPr algn="just"/>
            <a:r>
              <a:rPr lang="ru-RU" sz="2400" b="1" dirty="0"/>
              <a:t>«Школьные принадлежности». </a:t>
            </a:r>
          </a:p>
        </p:txBody>
      </p:sp>
      <p:pic>
        <p:nvPicPr>
          <p:cNvPr id="27650" name="Picture 2" descr="https://avatars.mds.yandex.net/i?id=7f92b2f1ad615121b4326666cc1a11dfc5acbf29-456874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8138" y="2346587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979488" y="1095375"/>
            <a:ext cx="10753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/>
              <a:t>Кисть, гуашь, палитра, картина, пейзаж -     ?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924175" y="166688"/>
            <a:ext cx="6761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solidFill>
                  <a:srgbClr val="C00000"/>
                </a:solidFill>
              </a:rPr>
              <a:t>Назовите родовые понятия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92188" y="2111375"/>
            <a:ext cx="105473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/>
              <a:t>Инъекция, вата, шприц, поликлиника, стоматолог - 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92188" y="3128963"/>
            <a:ext cx="94011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/>
              <a:t>Грибы, ягоды, деревья, птицы, животные-?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33475" y="4083050"/>
            <a:ext cx="1059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/>
              <a:t>Акула, дельфины, морской конек, теплоход, шторм -?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79488" y="5010150"/>
            <a:ext cx="9104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/>
              <a:t>Дневник, ученик, парта,  плакат, стол, указка - ?</a:t>
            </a:r>
          </a:p>
        </p:txBody>
      </p:sp>
      <p:pic>
        <p:nvPicPr>
          <p:cNvPr id="1741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063" y="4800600"/>
            <a:ext cx="183515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84175" y="396875"/>
            <a:ext cx="11490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solidFill>
                  <a:srgbClr val="C00000"/>
                </a:solidFill>
              </a:rPr>
              <a:t>Вам дано родовое понятие, подберите видовые понятия для каждой группы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1654631" y="1221850"/>
            <a:ext cx="7446962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 smtClean="0"/>
              <a:t>Дикие животные: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smtClean="0"/>
              <a:t>Мебель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smtClean="0"/>
              <a:t>Профессии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smtClean="0"/>
              <a:t>Транспорт: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err="1" smtClean="0"/>
              <a:t>Продуеты</a:t>
            </a:r>
            <a:r>
              <a:rPr lang="ru-RU" sz="2400" b="1" dirty="0" smtClean="0"/>
              <a:t> питания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Picture 2" descr="https://avatars.mds.yandex.net/i?id=7f92b2f1ad615121b4326666cc1a11dfc5acbf29-456874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3067" y="1567359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detskiy-sad.com/wp-content/uploads/2021/10/igra-nazodsl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7860" y="188871"/>
            <a:ext cx="8914737" cy="6500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227</TotalTime>
  <Words>202</Words>
  <Application>Microsoft Office PowerPoint</Application>
  <PresentationFormat>Произвольный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Людмила</cp:lastModifiedBy>
  <cp:revision>42</cp:revision>
  <dcterms:created xsi:type="dcterms:W3CDTF">2022-08-07T06:39:51Z</dcterms:created>
  <dcterms:modified xsi:type="dcterms:W3CDTF">2023-12-14T17:29:27Z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00080082530000000000010243100207f6000400038000</vt:lpwstr>
  </property>
</Properties>
</file>