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59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-1650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5" name="Group 94"/>
          <p:cNvGrpSpPr/>
          <p:nvPr/>
        </p:nvGrpSpPr>
        <p:grpSpPr>
          <a:xfrm>
            <a:off x="0" y="-30477"/>
            <a:ext cx="9067800" cy="6889273"/>
            <a:chOff x="0" y="-30477"/>
            <a:chExt cx="9067800" cy="6889273"/>
          </a:xfrm>
        </p:grpSpPr>
        <p:cxnSp>
          <p:nvCxnSpPr>
            <p:cNvPr id="110" name="Straight Connector 109"/>
            <p:cNvCxnSpPr/>
            <p:nvPr/>
          </p:nvCxnSpPr>
          <p:spPr>
            <a:xfrm rot="16200000" flipH="1">
              <a:off x="-14478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7" name="Straight Connector 176"/>
            <p:cNvCxnSpPr/>
            <p:nvPr/>
          </p:nvCxnSpPr>
          <p:spPr>
            <a:xfrm rot="16200000" flipH="1">
              <a:off x="-16383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8" name="Straight Connector 177"/>
            <p:cNvCxnSpPr/>
            <p:nvPr/>
          </p:nvCxnSpPr>
          <p:spPr>
            <a:xfrm rot="5400000">
              <a:off x="-14859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1" name="Straight Connector 180"/>
            <p:cNvCxnSpPr/>
            <p:nvPr/>
          </p:nvCxnSpPr>
          <p:spPr>
            <a:xfrm rot="5400000">
              <a:off x="-3238500" y="3314700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2" name="Straight Connector 181"/>
            <p:cNvCxnSpPr/>
            <p:nvPr/>
          </p:nvCxnSpPr>
          <p:spPr>
            <a:xfrm rot="16200000" flipH="1">
              <a:off x="-3314700" y="3314700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3" name="Straight Connector 182"/>
            <p:cNvCxnSpPr/>
            <p:nvPr/>
          </p:nvCxnSpPr>
          <p:spPr>
            <a:xfrm rot="16200000" flipH="1">
              <a:off x="-1371600" y="2971800"/>
              <a:ext cx="6858000" cy="9144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4" name="Straight Connector 183"/>
            <p:cNvCxnSpPr/>
            <p:nvPr/>
          </p:nvCxnSpPr>
          <p:spPr>
            <a:xfrm rot="16200000" flipH="1">
              <a:off x="-2819400" y="3200400"/>
              <a:ext cx="6858000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5" name="Straight Connector 184"/>
            <p:cNvCxnSpPr/>
            <p:nvPr/>
          </p:nvCxnSpPr>
          <p:spPr>
            <a:xfrm rot="5400000">
              <a:off x="-2705099" y="3238500"/>
              <a:ext cx="6858000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6" name="Straight Connector 185"/>
            <p:cNvCxnSpPr/>
            <p:nvPr/>
          </p:nvCxnSpPr>
          <p:spPr>
            <a:xfrm rot="16200000" flipH="1">
              <a:off x="-2133600" y="3200400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7" name="Straight Connector 186"/>
            <p:cNvCxnSpPr/>
            <p:nvPr/>
          </p:nvCxnSpPr>
          <p:spPr>
            <a:xfrm rot="16200000" flipH="1">
              <a:off x="-31242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8" name="Straight Connector 187"/>
            <p:cNvCxnSpPr/>
            <p:nvPr/>
          </p:nvCxnSpPr>
          <p:spPr>
            <a:xfrm rot="16200000" flipH="1">
              <a:off x="-1828799" y="3352799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9" name="Straight Connector 188"/>
            <p:cNvCxnSpPr/>
            <p:nvPr/>
          </p:nvCxnSpPr>
          <p:spPr>
            <a:xfrm rot="16200000" flipH="1">
              <a:off x="-28194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0" name="Straight Connector 189"/>
            <p:cNvCxnSpPr/>
            <p:nvPr/>
          </p:nvCxnSpPr>
          <p:spPr>
            <a:xfrm rot="16200000" flipH="1">
              <a:off x="-2438400" y="3124200"/>
              <a:ext cx="6858000" cy="609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5" name="Straight Connector 164"/>
            <p:cNvCxnSpPr/>
            <p:nvPr/>
          </p:nvCxnSpPr>
          <p:spPr>
            <a:xfrm rot="5400000">
              <a:off x="-1731645" y="2722245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6" name="Straight Connector 165"/>
            <p:cNvCxnSpPr/>
            <p:nvPr/>
          </p:nvCxnSpPr>
          <p:spPr>
            <a:xfrm rot="5400000">
              <a:off x="-1142048" y="3277552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9" name="Straight Connector 168"/>
            <p:cNvCxnSpPr/>
            <p:nvPr/>
          </p:nvCxnSpPr>
          <p:spPr>
            <a:xfrm rot="5400000">
              <a:off x="-9144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3" name="Straight Connector 172"/>
            <p:cNvCxnSpPr/>
            <p:nvPr/>
          </p:nvCxnSpPr>
          <p:spPr>
            <a:xfrm rot="5400000">
              <a:off x="-1855470" y="3227070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Straight Connector 120"/>
            <p:cNvCxnSpPr/>
            <p:nvPr/>
          </p:nvCxnSpPr>
          <p:spPr>
            <a:xfrm rot="16200000" flipH="1">
              <a:off x="-2643187" y="3252788"/>
              <a:ext cx="6858000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Straight Connector 144"/>
            <p:cNvCxnSpPr/>
            <p:nvPr/>
          </p:nvCxnSpPr>
          <p:spPr>
            <a:xfrm rot="16200000" flipH="1">
              <a:off x="-1954530" y="3326130"/>
              <a:ext cx="6858000" cy="20574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Straight Connector 107"/>
            <p:cNvCxnSpPr/>
            <p:nvPr/>
          </p:nvCxnSpPr>
          <p:spPr>
            <a:xfrm rot="16200000" flipH="1">
              <a:off x="-23622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9" name="Straight Connector 208"/>
            <p:cNvCxnSpPr/>
            <p:nvPr/>
          </p:nvCxnSpPr>
          <p:spPr>
            <a:xfrm rot="16200000" flipH="1">
              <a:off x="-21336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0" name="Straight Connector 209"/>
            <p:cNvCxnSpPr/>
            <p:nvPr/>
          </p:nvCxnSpPr>
          <p:spPr>
            <a:xfrm rot="16200000" flipH="1">
              <a:off x="10668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1" name="Straight Connector 210"/>
            <p:cNvCxnSpPr/>
            <p:nvPr/>
          </p:nvCxnSpPr>
          <p:spPr>
            <a:xfrm rot="16200000" flipH="1">
              <a:off x="8763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2" name="Straight Connector 211"/>
            <p:cNvCxnSpPr/>
            <p:nvPr/>
          </p:nvCxnSpPr>
          <p:spPr>
            <a:xfrm rot="5400000">
              <a:off x="1028700" y="3238500"/>
              <a:ext cx="6858000" cy="3810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3" name="Straight Connector 212"/>
            <p:cNvCxnSpPr/>
            <p:nvPr/>
          </p:nvCxnSpPr>
          <p:spPr>
            <a:xfrm rot="5400000">
              <a:off x="-723900" y="3314700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4" name="Straight Connector 213"/>
            <p:cNvCxnSpPr/>
            <p:nvPr/>
          </p:nvCxnSpPr>
          <p:spPr>
            <a:xfrm rot="16200000" flipH="1">
              <a:off x="-800100" y="3314700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5" name="Straight Connector 214"/>
            <p:cNvCxnSpPr/>
            <p:nvPr/>
          </p:nvCxnSpPr>
          <p:spPr>
            <a:xfrm rot="5400000">
              <a:off x="-152400" y="3429000"/>
              <a:ext cx="6858000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6" name="Straight Connector 215"/>
            <p:cNvCxnSpPr/>
            <p:nvPr/>
          </p:nvCxnSpPr>
          <p:spPr>
            <a:xfrm rot="16200000" flipH="1">
              <a:off x="-304800" y="3200400"/>
              <a:ext cx="6858000" cy="4572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7" name="Straight Connector 216"/>
            <p:cNvCxnSpPr/>
            <p:nvPr/>
          </p:nvCxnSpPr>
          <p:spPr>
            <a:xfrm rot="5400000">
              <a:off x="-190499" y="3238500"/>
              <a:ext cx="6858000" cy="3810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8" name="Straight Connector 217"/>
            <p:cNvCxnSpPr/>
            <p:nvPr/>
          </p:nvCxnSpPr>
          <p:spPr>
            <a:xfrm rot="16200000" flipH="1">
              <a:off x="381000" y="3200400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9" name="Straight Connector 218"/>
            <p:cNvCxnSpPr/>
            <p:nvPr/>
          </p:nvCxnSpPr>
          <p:spPr>
            <a:xfrm rot="16200000" flipH="1">
              <a:off x="-6096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0" name="Straight Connector 219"/>
            <p:cNvCxnSpPr/>
            <p:nvPr/>
          </p:nvCxnSpPr>
          <p:spPr>
            <a:xfrm rot="16200000" flipH="1">
              <a:off x="685801" y="3352799"/>
              <a:ext cx="6858000" cy="152401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1" name="Straight Connector 220"/>
            <p:cNvCxnSpPr/>
            <p:nvPr/>
          </p:nvCxnSpPr>
          <p:spPr>
            <a:xfrm rot="16200000" flipH="1">
              <a:off x="-3048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2" name="Straight Connector 221"/>
            <p:cNvCxnSpPr/>
            <p:nvPr/>
          </p:nvCxnSpPr>
          <p:spPr>
            <a:xfrm rot="5400000">
              <a:off x="-1028700" y="3314700"/>
              <a:ext cx="6858000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3" name="Straight Connector 222"/>
            <p:cNvCxnSpPr/>
            <p:nvPr/>
          </p:nvCxnSpPr>
          <p:spPr>
            <a:xfrm rot="5400000">
              <a:off x="782955" y="2722245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4" name="Straight Connector 223"/>
            <p:cNvCxnSpPr/>
            <p:nvPr/>
          </p:nvCxnSpPr>
          <p:spPr>
            <a:xfrm rot="5400000">
              <a:off x="1372552" y="3277552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5" name="Straight Connector 224"/>
            <p:cNvCxnSpPr/>
            <p:nvPr/>
          </p:nvCxnSpPr>
          <p:spPr>
            <a:xfrm rot="5400000">
              <a:off x="16002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6" name="Straight Connector 225"/>
            <p:cNvCxnSpPr/>
            <p:nvPr/>
          </p:nvCxnSpPr>
          <p:spPr>
            <a:xfrm rot="5400000">
              <a:off x="659130" y="3227070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7" name="Straight Connector 226"/>
            <p:cNvCxnSpPr/>
            <p:nvPr/>
          </p:nvCxnSpPr>
          <p:spPr>
            <a:xfrm rot="16200000" flipH="1">
              <a:off x="-128587" y="3252788"/>
              <a:ext cx="6858000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8" name="Straight Connector 227"/>
            <p:cNvCxnSpPr/>
            <p:nvPr/>
          </p:nvCxnSpPr>
          <p:spPr>
            <a:xfrm rot="16200000" flipH="1">
              <a:off x="560070" y="3326130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9" name="Straight Connector 228"/>
            <p:cNvCxnSpPr/>
            <p:nvPr/>
          </p:nvCxnSpPr>
          <p:spPr>
            <a:xfrm rot="16200000" flipH="1">
              <a:off x="1524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0" name="Straight Connector 229"/>
            <p:cNvCxnSpPr/>
            <p:nvPr/>
          </p:nvCxnSpPr>
          <p:spPr>
            <a:xfrm rot="16200000" flipH="1">
              <a:off x="3810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7" name="Straight Connector 236"/>
            <p:cNvCxnSpPr/>
            <p:nvPr/>
          </p:nvCxnSpPr>
          <p:spPr>
            <a:xfrm rot="16200000" flipH="1">
              <a:off x="2743200" y="3352801"/>
              <a:ext cx="6858000" cy="1524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8" name="Straight Connector 237"/>
            <p:cNvCxnSpPr/>
            <p:nvPr/>
          </p:nvCxnSpPr>
          <p:spPr>
            <a:xfrm rot="16200000" flipH="1">
              <a:off x="2095501" y="3238501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9" name="Straight Connector 238"/>
            <p:cNvCxnSpPr/>
            <p:nvPr/>
          </p:nvCxnSpPr>
          <p:spPr>
            <a:xfrm rot="5400000">
              <a:off x="2705100" y="3238501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0" name="Straight Connector 239"/>
            <p:cNvCxnSpPr/>
            <p:nvPr/>
          </p:nvCxnSpPr>
          <p:spPr>
            <a:xfrm rot="5400000">
              <a:off x="1828801" y="3276600"/>
              <a:ext cx="6857999" cy="3048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1" name="Straight Connector 240"/>
            <p:cNvCxnSpPr/>
            <p:nvPr/>
          </p:nvCxnSpPr>
          <p:spPr>
            <a:xfrm rot="16200000" flipH="1">
              <a:off x="1066800" y="3200402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2" name="Straight Connector 241"/>
            <p:cNvCxnSpPr/>
            <p:nvPr/>
          </p:nvCxnSpPr>
          <p:spPr>
            <a:xfrm rot="16200000" flipH="1">
              <a:off x="2362201" y="3352800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3" name="Straight Connector 242"/>
            <p:cNvCxnSpPr/>
            <p:nvPr/>
          </p:nvCxnSpPr>
          <p:spPr>
            <a:xfrm rot="5400000">
              <a:off x="2646045" y="2722246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56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4" name="Straight Connector 243"/>
            <p:cNvCxnSpPr/>
            <p:nvPr/>
          </p:nvCxnSpPr>
          <p:spPr>
            <a:xfrm rot="5400000">
              <a:off x="3048952" y="3277553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5" name="Straight Connector 244"/>
            <p:cNvCxnSpPr/>
            <p:nvPr/>
          </p:nvCxnSpPr>
          <p:spPr>
            <a:xfrm rot="5400000">
              <a:off x="2895600" y="3276601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6" name="Straight Connector 245"/>
            <p:cNvCxnSpPr/>
            <p:nvPr/>
          </p:nvCxnSpPr>
          <p:spPr>
            <a:xfrm rot="5400000">
              <a:off x="2388870" y="3227071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7" name="Straight Connector 246"/>
            <p:cNvCxnSpPr/>
            <p:nvPr/>
          </p:nvCxnSpPr>
          <p:spPr>
            <a:xfrm rot="16200000" flipH="1">
              <a:off x="2236470" y="3326131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8" name="Straight Connector 247"/>
            <p:cNvCxnSpPr/>
            <p:nvPr/>
          </p:nvCxnSpPr>
          <p:spPr>
            <a:xfrm rot="16200000" flipH="1">
              <a:off x="1752600" y="3352801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9" name="Straight Connector 248"/>
            <p:cNvCxnSpPr/>
            <p:nvPr/>
          </p:nvCxnSpPr>
          <p:spPr>
            <a:xfrm rot="16200000" flipH="1">
              <a:off x="19812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0" name="Straight Connector 249"/>
            <p:cNvCxnSpPr/>
            <p:nvPr/>
          </p:nvCxnSpPr>
          <p:spPr>
            <a:xfrm rot="5400000">
              <a:off x="3467100" y="3314701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1" name="Straight Connector 250"/>
            <p:cNvCxnSpPr/>
            <p:nvPr/>
          </p:nvCxnSpPr>
          <p:spPr>
            <a:xfrm rot="16200000" flipH="1">
              <a:off x="3467099" y="3314701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2" name="Straight Connector 251"/>
            <p:cNvCxnSpPr/>
            <p:nvPr/>
          </p:nvCxnSpPr>
          <p:spPr>
            <a:xfrm rot="5400000">
              <a:off x="4038600" y="3429001"/>
              <a:ext cx="6858000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3" name="Straight Connector 252"/>
            <p:cNvCxnSpPr/>
            <p:nvPr/>
          </p:nvCxnSpPr>
          <p:spPr>
            <a:xfrm rot="16200000" flipH="1">
              <a:off x="3886200" y="3200401"/>
              <a:ext cx="6858000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4" name="Straight Connector 253"/>
            <p:cNvCxnSpPr/>
            <p:nvPr/>
          </p:nvCxnSpPr>
          <p:spPr>
            <a:xfrm rot="5400000">
              <a:off x="4000501" y="3238501"/>
              <a:ext cx="6858000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5" name="Straight Connector 254"/>
            <p:cNvCxnSpPr/>
            <p:nvPr/>
          </p:nvCxnSpPr>
          <p:spPr>
            <a:xfrm rot="16200000" flipH="1">
              <a:off x="4572000" y="3200401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7" name="Straight Connector 256"/>
            <p:cNvCxnSpPr/>
            <p:nvPr/>
          </p:nvCxnSpPr>
          <p:spPr>
            <a:xfrm rot="16200000" flipH="1">
              <a:off x="37338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8" name="Straight Connector 257"/>
            <p:cNvCxnSpPr/>
            <p:nvPr/>
          </p:nvCxnSpPr>
          <p:spPr>
            <a:xfrm rot="5400000">
              <a:off x="3619500" y="3314700"/>
              <a:ext cx="6858000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9" name="Straight Connector 258"/>
            <p:cNvCxnSpPr/>
            <p:nvPr/>
          </p:nvCxnSpPr>
          <p:spPr>
            <a:xfrm rot="16200000" flipH="1">
              <a:off x="4214813" y="3252788"/>
              <a:ext cx="6858000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0" name="Straight Connector 259"/>
            <p:cNvCxnSpPr/>
            <p:nvPr/>
          </p:nvCxnSpPr>
          <p:spPr>
            <a:xfrm rot="16200000" flipH="1">
              <a:off x="4751070" y="3326131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1" name="Straight Connector 260"/>
            <p:cNvCxnSpPr/>
            <p:nvPr/>
          </p:nvCxnSpPr>
          <p:spPr>
            <a:xfrm rot="16200000" flipH="1">
              <a:off x="4343400" y="3352801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2" name="Straight Connector 261"/>
            <p:cNvCxnSpPr/>
            <p:nvPr/>
          </p:nvCxnSpPr>
          <p:spPr>
            <a:xfrm rot="16200000" flipH="1">
              <a:off x="4572000" y="3352801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4" name="Straight Connector 263"/>
            <p:cNvCxnSpPr/>
            <p:nvPr/>
          </p:nvCxnSpPr>
          <p:spPr>
            <a:xfrm rot="16200000" flipH="1">
              <a:off x="5257800" y="3352802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5" name="Straight Connector 264"/>
            <p:cNvCxnSpPr/>
            <p:nvPr/>
          </p:nvCxnSpPr>
          <p:spPr>
            <a:xfrm rot="16200000" flipH="1">
              <a:off x="5067300" y="3238502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6" name="Straight Connector 265"/>
            <p:cNvCxnSpPr/>
            <p:nvPr/>
          </p:nvCxnSpPr>
          <p:spPr>
            <a:xfrm rot="5400000">
              <a:off x="5219700" y="3238502"/>
              <a:ext cx="6858000" cy="3810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7" name="Straight Connector 266"/>
            <p:cNvCxnSpPr/>
            <p:nvPr/>
          </p:nvCxnSpPr>
          <p:spPr>
            <a:xfrm rot="16200000" flipH="1">
              <a:off x="4876801" y="3352801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8" name="Straight Connector 267"/>
            <p:cNvCxnSpPr/>
            <p:nvPr/>
          </p:nvCxnSpPr>
          <p:spPr>
            <a:xfrm rot="5400000">
              <a:off x="5527994" y="3318196"/>
              <a:ext cx="6888479" cy="191133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0" name="Straight Connector 269"/>
            <p:cNvCxnSpPr/>
            <p:nvPr/>
          </p:nvCxnSpPr>
          <p:spPr>
            <a:xfrm rot="5400000">
              <a:off x="4850130" y="3227072"/>
              <a:ext cx="6858000" cy="40386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1" name="Straight Connector 270"/>
            <p:cNvCxnSpPr/>
            <p:nvPr/>
          </p:nvCxnSpPr>
          <p:spPr>
            <a:xfrm rot="16200000" flipH="1">
              <a:off x="4751070" y="3326132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8" name="Straight Connector 277"/>
            <p:cNvCxnSpPr/>
            <p:nvPr/>
          </p:nvCxnSpPr>
          <p:spPr>
            <a:xfrm rot="5400000">
              <a:off x="5562599" y="3429001"/>
              <a:ext cx="6858002" cy="1588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3" name="Straight Connector 282"/>
            <p:cNvCxnSpPr/>
            <p:nvPr/>
          </p:nvCxnSpPr>
          <p:spPr>
            <a:xfrm rot="5400000">
              <a:off x="2552700" y="3390900"/>
              <a:ext cx="6858000" cy="76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9" name="Straight Connector 288"/>
            <p:cNvCxnSpPr/>
            <p:nvPr/>
          </p:nvCxnSpPr>
          <p:spPr>
            <a:xfrm rot="16200000" flipH="1">
              <a:off x="3048000" y="3352800"/>
              <a:ext cx="6858000" cy="1524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2" name="Straight Connector 291"/>
            <p:cNvCxnSpPr/>
            <p:nvPr/>
          </p:nvCxnSpPr>
          <p:spPr>
            <a:xfrm rot="16200000" flipH="1">
              <a:off x="3238500" y="3238500"/>
              <a:ext cx="6858000" cy="381000"/>
            </a:xfrm>
            <a:prstGeom prst="line">
              <a:avLst/>
            </a:prstGeom>
            <a:ln w="19050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4" name="Straight Connector 293"/>
            <p:cNvCxnSpPr/>
            <p:nvPr/>
          </p:nvCxnSpPr>
          <p:spPr>
            <a:xfrm rot="5400000">
              <a:off x="2133600" y="3276600"/>
              <a:ext cx="6858000" cy="3048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8" name="Straight Connector 297"/>
            <p:cNvCxnSpPr/>
            <p:nvPr/>
          </p:nvCxnSpPr>
          <p:spPr>
            <a:xfrm rot="16200000" flipH="1">
              <a:off x="3148013" y="3252789"/>
              <a:ext cx="6858000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9" name="Straight Connector 298"/>
            <p:cNvCxnSpPr/>
            <p:nvPr/>
          </p:nvCxnSpPr>
          <p:spPr>
            <a:xfrm rot="5400000">
              <a:off x="37719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2" name="Straight Connector 301"/>
            <p:cNvCxnSpPr/>
            <p:nvPr/>
          </p:nvCxnSpPr>
          <p:spPr>
            <a:xfrm rot="5400000">
              <a:off x="4229100" y="2933700"/>
              <a:ext cx="6858000" cy="990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7" name="Straight Connector 306"/>
            <p:cNvCxnSpPr/>
            <p:nvPr/>
          </p:nvCxnSpPr>
          <p:spPr>
            <a:xfrm rot="16200000" flipH="1">
              <a:off x="1371600" y="3200403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83D1B-D837-432C-AAAF-175F39EFBF78}" type="datetimeFigureOut">
              <a:rPr lang="ru-RU" smtClean="0"/>
              <a:t>14.12.2023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B21398-DEA0-4672-A8BD-EFFF8BE5AB92}" type="slidenum">
              <a:rPr lang="ru-RU" smtClean="0"/>
              <a:t>‹#›</a:t>
            </a:fld>
            <a:endParaRPr lang="ru-RU"/>
          </a:p>
        </p:txBody>
      </p:sp>
      <p:sp>
        <p:nvSpPr>
          <p:cNvPr id="113" name="Rectangle 112"/>
          <p:cNvSpPr/>
          <p:nvPr/>
        </p:nvSpPr>
        <p:spPr>
          <a:xfrm>
            <a:off x="0" y="1905000"/>
            <a:ext cx="4953000" cy="31242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grpSp>
        <p:nvGrpSpPr>
          <p:cNvPr id="94" name="Group 93"/>
          <p:cNvGrpSpPr/>
          <p:nvPr/>
        </p:nvGrpSpPr>
        <p:grpSpPr>
          <a:xfrm>
            <a:off x="0" y="2057400"/>
            <a:ext cx="4801394" cy="2820988"/>
            <a:chOff x="0" y="2057400"/>
            <a:chExt cx="4801394" cy="2820988"/>
          </a:xfrm>
        </p:grpSpPr>
        <p:cxnSp>
          <p:nvCxnSpPr>
            <p:cNvPr id="117" name="Straight Connector 116"/>
            <p:cNvCxnSpPr/>
            <p:nvPr/>
          </p:nvCxnSpPr>
          <p:spPr>
            <a:xfrm>
              <a:off x="0" y="2057400"/>
              <a:ext cx="4800600" cy="1588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Straight Connector 117"/>
            <p:cNvCxnSpPr/>
            <p:nvPr/>
          </p:nvCxnSpPr>
          <p:spPr>
            <a:xfrm>
              <a:off x="0" y="4876800"/>
              <a:ext cx="4800600" cy="1588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Straight Connector 119"/>
            <p:cNvCxnSpPr/>
            <p:nvPr/>
          </p:nvCxnSpPr>
          <p:spPr>
            <a:xfrm rot="5400000">
              <a:off x="3391694" y="3467100"/>
              <a:ext cx="2818606" cy="794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2130425"/>
            <a:ext cx="4419600" cy="1600327"/>
          </a:xfrm>
        </p:spPr>
        <p:txBody>
          <a:bodyPr anchor="b">
            <a:normAutofit/>
          </a:bodyPr>
          <a:lstStyle>
            <a:lvl1pPr algn="l">
              <a:defRPr sz="3600" b="1" cap="none" spc="40" baseline="0">
                <a:ln w="13335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3733800"/>
            <a:ext cx="4419600" cy="1066800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83D1B-D837-432C-AAAF-175F39EFBF78}" type="datetimeFigureOut">
              <a:rPr lang="ru-RU" smtClean="0"/>
              <a:t>14.12.2023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B21398-DEA0-4672-A8BD-EFFF8BE5AB9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83D1B-D837-432C-AAAF-175F39EFBF78}" type="datetimeFigureOut">
              <a:rPr lang="ru-RU" smtClean="0"/>
              <a:t>14.12.2023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B21398-DEA0-4672-A8BD-EFFF8BE5AB9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83D1B-D837-432C-AAAF-175F39EFBF78}" type="datetimeFigureOut">
              <a:rPr lang="ru-RU" smtClean="0"/>
              <a:t>14.12.2023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B21398-DEA0-4672-A8BD-EFFF8BE5AB9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92"/>
          <p:cNvGrpSpPr/>
          <p:nvPr/>
        </p:nvGrpSpPr>
        <p:grpSpPr>
          <a:xfrm>
            <a:off x="1" y="-30478"/>
            <a:ext cx="9067799" cy="4846320"/>
            <a:chOff x="1" y="-30477"/>
            <a:chExt cx="9067799" cy="4526277"/>
          </a:xfrm>
        </p:grpSpPr>
        <p:cxnSp>
          <p:nvCxnSpPr>
            <p:cNvPr id="8" name="Straight Connector 7"/>
            <p:cNvCxnSpPr/>
            <p:nvPr/>
          </p:nvCxnSpPr>
          <p:spPr>
            <a:xfrm rot="16200000" flipH="1">
              <a:off x="-27166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rot="16200000" flipH="1">
              <a:off x="-46216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rot="5400000">
              <a:off x="-30976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5400000">
              <a:off x="-206236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H="1">
              <a:off x="-2138565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16200000" flipH="1">
              <a:off x="-195465" y="1785212"/>
              <a:ext cx="4505731" cy="9144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6200000" flipH="1">
              <a:off x="-1643265" y="2013812"/>
              <a:ext cx="4505731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5400000">
              <a:off x="-1528964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H="1">
              <a:off x="-957465" y="2013812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6200000" flipH="1">
              <a:off x="-194806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6200000" flipH="1">
              <a:off x="-652664" y="2166211"/>
              <a:ext cx="4505731" cy="152401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rot="16200000" flipH="1">
              <a:off x="-164326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H="1">
              <a:off x="-1790700" y="2019300"/>
              <a:ext cx="4495800" cy="4572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>
              <a:off x="-55551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rot="5400000">
              <a:off x="34087" y="2090964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rot="5400000">
              <a:off x="2617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 rot="5400000">
              <a:off x="-67933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 rot="16200000" flipH="1">
              <a:off x="-1467052" y="2066200"/>
              <a:ext cx="4505731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 rot="16200000" flipH="1">
              <a:off x="-77839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 rot="16200000" flipH="1">
              <a:off x="-118606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 rot="16200000" flipH="1">
              <a:off x="-95746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 rot="16200000" flipH="1">
              <a:off x="22429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 rot="16200000" flipH="1">
              <a:off x="20524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 rot="5400000">
              <a:off x="2204835" y="2051912"/>
              <a:ext cx="4505731" cy="3810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 rot="5400000">
              <a:off x="45223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 rot="16200000" flipH="1">
              <a:off x="376035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 rot="5400000">
              <a:off x="1023735" y="2242139"/>
              <a:ext cx="4505731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 rot="16200000" flipH="1">
              <a:off x="871335" y="2013812"/>
              <a:ext cx="4505731" cy="4572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 rot="5400000">
              <a:off x="985636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 rot="16200000" flipH="1">
              <a:off x="1557135" y="2013812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 rot="16200000" flipH="1">
              <a:off x="5665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 rot="16200000" flipH="1">
              <a:off x="1861936" y="2166211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 rot="16200000" flipH="1">
              <a:off x="8713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 rot="5400000">
              <a:off x="147435" y="2128112"/>
              <a:ext cx="4505731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>
            <a:xfrm rot="5400000">
              <a:off x="195909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/>
          </p:nvCxnSpPr>
          <p:spPr>
            <a:xfrm rot="5400000">
              <a:off x="2548687" y="2090964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/>
            <p:nvPr/>
          </p:nvCxnSpPr>
          <p:spPr>
            <a:xfrm rot="5400000">
              <a:off x="27763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 rot="5400000">
              <a:off x="183526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/>
            <p:cNvCxnSpPr/>
            <p:nvPr/>
          </p:nvCxnSpPr>
          <p:spPr>
            <a:xfrm rot="16200000" flipH="1">
              <a:off x="1047548" y="2066200"/>
              <a:ext cx="4505731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/>
            <p:cNvCxnSpPr/>
            <p:nvPr/>
          </p:nvCxnSpPr>
          <p:spPr>
            <a:xfrm rot="16200000" flipH="1">
              <a:off x="17362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/>
            <p:cNvCxnSpPr/>
            <p:nvPr/>
          </p:nvCxnSpPr>
          <p:spPr>
            <a:xfrm rot="16200000" flipH="1">
              <a:off x="13285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/>
            <p:cNvCxnSpPr/>
            <p:nvPr/>
          </p:nvCxnSpPr>
          <p:spPr>
            <a:xfrm rot="16200000" flipH="1">
              <a:off x="1557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/>
            <p:cNvCxnSpPr/>
            <p:nvPr/>
          </p:nvCxnSpPr>
          <p:spPr>
            <a:xfrm rot="16200000" flipH="1">
              <a:off x="3919335" y="2166212"/>
              <a:ext cx="4505731" cy="152400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/>
            <p:cNvCxnSpPr/>
            <p:nvPr/>
          </p:nvCxnSpPr>
          <p:spPr>
            <a:xfrm rot="16200000" flipH="1">
              <a:off x="3271636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/>
            <p:cNvCxnSpPr/>
            <p:nvPr/>
          </p:nvCxnSpPr>
          <p:spPr>
            <a:xfrm rot="5400000">
              <a:off x="38812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/>
            <p:cNvCxnSpPr/>
            <p:nvPr/>
          </p:nvCxnSpPr>
          <p:spPr>
            <a:xfrm rot="5400000">
              <a:off x="3004936" y="2090012"/>
              <a:ext cx="4505730" cy="3048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 rot="16200000" flipH="1">
              <a:off x="2242935" y="2013813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/>
            <p:nvPr/>
          </p:nvCxnSpPr>
          <p:spPr>
            <a:xfrm rot="16200000" flipH="1">
              <a:off x="3538336" y="2166212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 rot="5400000">
              <a:off x="382218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56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/>
            <p:cNvCxnSpPr/>
            <p:nvPr/>
          </p:nvCxnSpPr>
          <p:spPr>
            <a:xfrm rot="5400000">
              <a:off x="4225087" y="2090965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/>
          </p:nvCxnSpPr>
          <p:spPr>
            <a:xfrm rot="5400000">
              <a:off x="40717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 rot="5400000">
              <a:off x="356500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/>
            <p:cNvCxnSpPr/>
            <p:nvPr/>
          </p:nvCxnSpPr>
          <p:spPr>
            <a:xfrm rot="16200000" flipH="1">
              <a:off x="34126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 rot="16200000" flipH="1">
              <a:off x="2928735" y="2166212"/>
              <a:ext cx="4505731" cy="152400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 rot="16200000" flipH="1">
              <a:off x="3081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/>
            <p:cNvCxnSpPr/>
            <p:nvPr/>
          </p:nvCxnSpPr>
          <p:spPr>
            <a:xfrm rot="5400000">
              <a:off x="464323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/>
            <p:nvPr/>
          </p:nvCxnSpPr>
          <p:spPr>
            <a:xfrm rot="16200000" flipH="1">
              <a:off x="4643234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/>
            <p:nvPr/>
          </p:nvCxnSpPr>
          <p:spPr>
            <a:xfrm rot="5400000">
              <a:off x="5214735" y="2242140"/>
              <a:ext cx="4505731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/>
            <p:cNvCxnSpPr/>
            <p:nvPr/>
          </p:nvCxnSpPr>
          <p:spPr>
            <a:xfrm rot="16200000" flipH="1">
              <a:off x="5062335" y="2013812"/>
              <a:ext cx="4505731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/>
            <p:cNvCxnSpPr/>
            <p:nvPr/>
          </p:nvCxnSpPr>
          <p:spPr>
            <a:xfrm rot="5400000">
              <a:off x="5176636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/>
            <p:cNvCxnSpPr/>
            <p:nvPr/>
          </p:nvCxnSpPr>
          <p:spPr>
            <a:xfrm rot="16200000" flipH="1">
              <a:off x="5748135" y="2013813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/>
            <p:cNvCxnSpPr/>
            <p:nvPr/>
          </p:nvCxnSpPr>
          <p:spPr>
            <a:xfrm rot="16200000" flipH="1">
              <a:off x="49099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/>
            <p:cNvCxnSpPr/>
            <p:nvPr/>
          </p:nvCxnSpPr>
          <p:spPr>
            <a:xfrm rot="5400000">
              <a:off x="4795635" y="2128112"/>
              <a:ext cx="4505731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/>
          </p:nvCxnSpPr>
          <p:spPr>
            <a:xfrm rot="16200000" flipH="1">
              <a:off x="5390948" y="2066200"/>
              <a:ext cx="4505731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/>
          </p:nvCxnSpPr>
          <p:spPr>
            <a:xfrm rot="16200000" flipH="1">
              <a:off x="59272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/>
            <p:cNvCxnSpPr/>
            <p:nvPr/>
          </p:nvCxnSpPr>
          <p:spPr>
            <a:xfrm rot="16200000" flipH="1">
              <a:off x="55195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/>
            <p:cNvCxnSpPr/>
            <p:nvPr/>
          </p:nvCxnSpPr>
          <p:spPr>
            <a:xfrm rot="16200000" flipH="1">
              <a:off x="5748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/>
            <p:cNvCxnSpPr/>
            <p:nvPr/>
          </p:nvCxnSpPr>
          <p:spPr>
            <a:xfrm rot="16200000" flipH="1">
              <a:off x="6433935" y="2166213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/>
            <p:cNvCxnSpPr/>
            <p:nvPr/>
          </p:nvCxnSpPr>
          <p:spPr>
            <a:xfrm rot="16200000" flipH="1">
              <a:off x="6243435" y="2051913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/>
            <p:cNvCxnSpPr/>
            <p:nvPr/>
          </p:nvCxnSpPr>
          <p:spPr>
            <a:xfrm rot="5400000">
              <a:off x="6395835" y="2051913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77"/>
            <p:cNvCxnSpPr/>
            <p:nvPr/>
          </p:nvCxnSpPr>
          <p:spPr>
            <a:xfrm rot="16200000" flipH="1">
              <a:off x="6052936" y="2166212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78"/>
            <p:cNvCxnSpPr/>
            <p:nvPr/>
          </p:nvCxnSpPr>
          <p:spPr>
            <a:xfrm rot="5400000">
              <a:off x="6709356" y="2136834"/>
              <a:ext cx="4525755" cy="191133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Connector 79"/>
            <p:cNvCxnSpPr/>
            <p:nvPr/>
          </p:nvCxnSpPr>
          <p:spPr>
            <a:xfrm rot="5400000">
              <a:off x="6026265" y="2040483"/>
              <a:ext cx="4505731" cy="40386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/>
            <p:cNvCxnSpPr/>
            <p:nvPr/>
          </p:nvCxnSpPr>
          <p:spPr>
            <a:xfrm rot="16200000" flipH="1">
              <a:off x="5927205" y="2139543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/>
            <p:cNvCxnSpPr/>
            <p:nvPr/>
          </p:nvCxnSpPr>
          <p:spPr>
            <a:xfrm rot="5400000">
              <a:off x="6738734" y="2242140"/>
              <a:ext cx="4505732" cy="1588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/>
            <p:cNvCxnSpPr/>
            <p:nvPr/>
          </p:nvCxnSpPr>
          <p:spPr>
            <a:xfrm rot="5400000">
              <a:off x="3728835" y="2204312"/>
              <a:ext cx="4505731" cy="76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/>
            <p:cNvCxnSpPr/>
            <p:nvPr/>
          </p:nvCxnSpPr>
          <p:spPr>
            <a:xfrm rot="16200000" flipH="1">
              <a:off x="4224135" y="2166212"/>
              <a:ext cx="4505731" cy="1524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/>
            <p:cNvCxnSpPr/>
            <p:nvPr/>
          </p:nvCxnSpPr>
          <p:spPr>
            <a:xfrm rot="16200000" flipH="1">
              <a:off x="4414635" y="2051912"/>
              <a:ext cx="4505731" cy="381000"/>
            </a:xfrm>
            <a:prstGeom prst="line">
              <a:avLst/>
            </a:prstGeom>
            <a:ln w="19050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Connector 85"/>
            <p:cNvCxnSpPr/>
            <p:nvPr/>
          </p:nvCxnSpPr>
          <p:spPr>
            <a:xfrm rot="5400000">
              <a:off x="3309735" y="2090012"/>
              <a:ext cx="4505731" cy="3048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Straight Connector 86"/>
            <p:cNvCxnSpPr/>
            <p:nvPr/>
          </p:nvCxnSpPr>
          <p:spPr>
            <a:xfrm rot="16200000" flipH="1">
              <a:off x="4324148" y="2066200"/>
              <a:ext cx="4505731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Connector 87"/>
            <p:cNvCxnSpPr/>
            <p:nvPr/>
          </p:nvCxnSpPr>
          <p:spPr>
            <a:xfrm rot="5400000">
              <a:off x="49480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Straight Connector 88"/>
            <p:cNvCxnSpPr/>
            <p:nvPr/>
          </p:nvCxnSpPr>
          <p:spPr>
            <a:xfrm rot="5400000">
              <a:off x="5405235" y="1747112"/>
              <a:ext cx="4505731" cy="990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Straight Connector 89"/>
            <p:cNvCxnSpPr/>
            <p:nvPr/>
          </p:nvCxnSpPr>
          <p:spPr>
            <a:xfrm rot="16200000" flipH="1">
              <a:off x="2547735" y="2013814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4" name="Rectangle 93"/>
          <p:cNvSpPr/>
          <p:nvPr/>
        </p:nvSpPr>
        <p:spPr>
          <a:xfrm>
            <a:off x="0" y="4311168"/>
            <a:ext cx="9144000" cy="1905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96" name="Straight Connector 95"/>
          <p:cNvCxnSpPr/>
          <p:nvPr/>
        </p:nvCxnSpPr>
        <p:spPr>
          <a:xfrm>
            <a:off x="0" y="4387368"/>
            <a:ext cx="914400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Connector 96"/>
          <p:cNvCxnSpPr/>
          <p:nvPr/>
        </p:nvCxnSpPr>
        <p:spPr>
          <a:xfrm>
            <a:off x="0" y="6138380"/>
            <a:ext cx="914400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621364"/>
            <a:ext cx="8305800" cy="414649"/>
          </a:xfrm>
        </p:spPr>
        <p:txBody>
          <a:bodyPr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5" name="Title 94"/>
          <p:cNvSpPr>
            <a:spLocks noGrp="1"/>
          </p:cNvSpPr>
          <p:nvPr>
            <p:ph type="title"/>
          </p:nvPr>
        </p:nvSpPr>
        <p:spPr>
          <a:xfrm>
            <a:off x="457200" y="4463568"/>
            <a:ext cx="83058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83D1B-D837-432C-AAAF-175F39EFBF78}" type="datetimeFigureOut">
              <a:rPr lang="ru-RU" smtClean="0"/>
              <a:t>14.12.2023</a:t>
            </a:fld>
            <a:endParaRPr lang="ru-RU"/>
          </a:p>
        </p:txBody>
      </p:sp>
      <p:sp>
        <p:nvSpPr>
          <p:cNvPr id="91" name="Footer Placeholder 9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2" name="Slide Number Placeholder 9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B21398-DEA0-4672-A8BD-EFFF8BE5AB92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83D1B-D837-432C-AAAF-175F39EFBF78}" type="datetimeFigureOut">
              <a:rPr lang="ru-RU" smtClean="0"/>
              <a:t>14.12.2023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B21398-DEA0-4672-A8BD-EFFF8BE5AB9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83D1B-D837-432C-AAAF-175F39EFBF78}" type="datetimeFigureOut">
              <a:rPr lang="ru-RU" smtClean="0"/>
              <a:t>14.12.2023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B21398-DEA0-4672-A8BD-EFFF8BE5AB9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83D1B-D837-432C-AAAF-175F39EFBF78}" type="datetimeFigureOut">
              <a:rPr lang="ru-RU" smtClean="0"/>
              <a:t>14.12.2023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B21398-DEA0-4672-A8BD-EFFF8BE5AB9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83D1B-D837-432C-AAAF-175F39EFBF78}" type="datetimeFigureOut">
              <a:rPr lang="ru-RU" smtClean="0"/>
              <a:t>14.12.2023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B21398-DEA0-4672-A8BD-EFFF8BE5AB9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00400" y="273050"/>
            <a:ext cx="54864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83D1B-D837-432C-AAAF-175F39EFBF78}" type="datetimeFigureOut">
              <a:rPr lang="ru-RU" smtClean="0"/>
              <a:t>14.12.2023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B21398-DEA0-4672-A8BD-EFFF8BE5AB92}" type="slidenum">
              <a:rPr lang="ru-RU" smtClean="0"/>
              <a:t>‹#›</a:t>
            </a:fld>
            <a:endParaRPr lang="ru-RU"/>
          </a:p>
        </p:txBody>
      </p:sp>
      <p:sp>
        <p:nvSpPr>
          <p:cNvPr id="37" name="Rectangle 36"/>
          <p:cNvSpPr/>
          <p:nvPr/>
        </p:nvSpPr>
        <p:spPr>
          <a:xfrm>
            <a:off x="0" y="1563624"/>
            <a:ext cx="2761488" cy="3313176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39" name="Straight Connector 38"/>
          <p:cNvCxnSpPr/>
          <p:nvPr/>
        </p:nvCxnSpPr>
        <p:spPr>
          <a:xfrm rot="5400000">
            <a:off x="1128157" y="3221339"/>
            <a:ext cx="3017520" cy="794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0" y="1712976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>
            <a:off x="0" y="4733544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1901952"/>
            <a:ext cx="2377440" cy="137160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tabLst>
                <a:tab pos="3830638" algn="l"/>
              </a:tabLst>
              <a:defRPr lang="en-US" sz="2600" b="1" kern="1200" cap="none" spc="20" baseline="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400" y="3273552"/>
            <a:ext cx="2377440" cy="13716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200400" y="381000"/>
            <a:ext cx="5562600" cy="5638800"/>
          </a:xfrm>
          <a:solidFill>
            <a:schemeClr val="bg2"/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83D1B-D837-432C-AAAF-175F39EFBF78}" type="datetimeFigureOut">
              <a:rPr lang="ru-RU" smtClean="0"/>
              <a:t>14.12.2023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B21398-DEA0-4672-A8BD-EFFF8BE5AB92}" type="slidenum">
              <a:rPr lang="ru-RU" smtClean="0"/>
              <a:t>‹#›</a:t>
            </a:fld>
            <a:endParaRPr lang="ru-RU"/>
          </a:p>
        </p:txBody>
      </p:sp>
      <p:sp>
        <p:nvSpPr>
          <p:cNvPr id="33" name="Rectangle 32"/>
          <p:cNvSpPr/>
          <p:nvPr/>
        </p:nvSpPr>
        <p:spPr>
          <a:xfrm>
            <a:off x="0" y="1563624"/>
            <a:ext cx="2761488" cy="3313176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34" name="Straight Connector 33"/>
          <p:cNvCxnSpPr/>
          <p:nvPr/>
        </p:nvCxnSpPr>
        <p:spPr>
          <a:xfrm rot="5400000">
            <a:off x="1128157" y="3221339"/>
            <a:ext cx="3017520" cy="794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0" y="1712976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/>
          <p:cNvCxnSpPr/>
          <p:nvPr/>
        </p:nvCxnSpPr>
        <p:spPr>
          <a:xfrm>
            <a:off x="0" y="4733544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5448" y="1905000"/>
            <a:ext cx="2377440" cy="1371600"/>
          </a:xfrm>
        </p:spPr>
        <p:txBody>
          <a:bodyPr anchor="b">
            <a:normAutofit/>
          </a:bodyPr>
          <a:lstStyle>
            <a:lvl1pPr algn="l">
              <a:defRPr sz="2600" b="1" cap="none" spc="20" baseline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400" y="3276600"/>
            <a:ext cx="2377440" cy="13716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Rectangle 189"/>
          <p:cNvSpPr/>
          <p:nvPr/>
        </p:nvSpPr>
        <p:spPr>
          <a:xfrm>
            <a:off x="149352" y="137160"/>
            <a:ext cx="8869680" cy="6583680"/>
          </a:xfrm>
          <a:prstGeom prst="rect">
            <a:avLst/>
          </a:prstGeom>
          <a:noFill/>
          <a:ln w="19050" cmpd="sng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124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A3483D1B-D837-432C-AAAF-175F39EFBF78}" type="datetimeFigureOut">
              <a:rPr lang="ru-RU" smtClean="0"/>
              <a:t>14.12.2023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31123" y="6312408"/>
            <a:ext cx="348175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124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65B21398-DEA0-4672-A8BD-EFFF8BE5AB92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defTabSz="914400" rtl="0" eaLnBrk="1" latinLnBrk="0" hangingPunct="1">
        <a:spcBef>
          <a:spcPct val="0"/>
        </a:spcBef>
        <a:buNone/>
        <a:tabLst>
          <a:tab pos="3830638" algn="l"/>
        </a:tabLst>
        <a:defRPr sz="3600" b="1" kern="1200" cap="none" spc="50">
          <a:ln w="13335" cmpd="sng">
            <a:solidFill>
              <a:schemeClr val="accent1">
                <a:lumMod val="50000"/>
              </a:schemeClr>
            </a:solidFill>
            <a:prstDash val="solid"/>
          </a:ln>
          <a:solidFill>
            <a:schemeClr val="accent6">
              <a:tint val="1000"/>
            </a:schemeClr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8872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91640" indent="-18288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4884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2105472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Презентацию по </a:t>
            </a:r>
            <a:r>
              <a:rPr lang="ru-RU" dirty="0" smtClean="0"/>
              <a:t>окружающему миру </a:t>
            </a:r>
            <a:r>
              <a:rPr lang="ru-RU" dirty="0" smtClean="0"/>
              <a:t>на тему «Важнейшие породы домашних млекопитающих </a:t>
            </a:r>
            <a:r>
              <a:rPr lang="ru-RU" dirty="0" smtClean="0"/>
              <a:t>»</a:t>
            </a:r>
            <a:r>
              <a:rPr lang="ru-RU" sz="1800" dirty="0" smtClean="0">
                <a:solidFill>
                  <a:schemeClr val="tx1"/>
                </a:solidFill>
              </a:rPr>
              <a:t>воспитатель Старикова Т.Ю</a:t>
            </a:r>
            <a:r>
              <a:rPr lang="ru-RU" sz="1300" dirty="0" smtClean="0">
                <a:solidFill>
                  <a:schemeClr val="tx1"/>
                </a:solidFill>
              </a:rPr>
              <a:t>.</a:t>
            </a:r>
            <a:endParaRPr lang="ru-RU" sz="1300" dirty="0">
              <a:solidFill>
                <a:schemeClr val="tx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 flipH="1">
            <a:off x="611560" y="2708920"/>
            <a:ext cx="3384376" cy="1152127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204864"/>
            <a:ext cx="4032448" cy="25144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837100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188640"/>
            <a:ext cx="8712968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/>
              <a:t>Отряд</a:t>
            </a:r>
            <a:r>
              <a:rPr lang="ru-RU" b="1" dirty="0" smtClean="0"/>
              <a:t> </a:t>
            </a:r>
            <a:r>
              <a:rPr lang="ru-RU" sz="2000" b="1" dirty="0" smtClean="0"/>
              <a:t>Парнокопытные</a:t>
            </a:r>
          </a:p>
          <a:p>
            <a:r>
              <a:rPr lang="ru-RU" dirty="0" smtClean="0"/>
              <a:t>Отряд Парнокопытных  объединяет коров, коз, свиней, баранов, овец, яков  и др. Их название связано с наличием развитых третьего и четвертого пальцев, окончание которых покрыты толстым роговым копытом. Второй и пятый пальцы недоразвиты, а первый-редуцирован. Большинство млекопитающих было одомашнено в основном с целью получения молока, мяса, шерсти и шкуры. Почти все домашние звери травоядные животные. Обитают в степях, лесах, пустынях, поднимаются в горы.</a:t>
            </a:r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2486524"/>
            <a:ext cx="2514600" cy="181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16005" y="4653136"/>
            <a:ext cx="2276475" cy="2009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2477298"/>
            <a:ext cx="1800225" cy="2543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4669839"/>
            <a:ext cx="2667000" cy="1714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485944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Стрелка вниз 11"/>
          <p:cNvSpPr/>
          <p:nvPr/>
        </p:nvSpPr>
        <p:spPr>
          <a:xfrm rot="944844">
            <a:off x="2987824" y="1412776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трелка вниз 12"/>
          <p:cNvSpPr/>
          <p:nvPr/>
        </p:nvSpPr>
        <p:spPr>
          <a:xfrm rot="20217412">
            <a:off x="5292080" y="1413948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2267744" y="476672"/>
            <a:ext cx="415748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smtClean="0"/>
              <a:t>Отряд</a:t>
            </a:r>
            <a:r>
              <a:rPr lang="ru-RU" dirty="0" smtClean="0"/>
              <a:t> </a:t>
            </a:r>
            <a:r>
              <a:rPr lang="ru-RU" sz="3200" dirty="0" smtClean="0"/>
              <a:t>Парнокопытные</a:t>
            </a:r>
            <a:endParaRPr lang="ru-RU" sz="3200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2388654" y="2450505"/>
            <a:ext cx="403657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Жвачные</a:t>
            </a:r>
            <a:r>
              <a:rPr lang="ru-RU" sz="2400" dirty="0" smtClean="0"/>
              <a:t>                       </a:t>
            </a:r>
            <a:endParaRPr lang="ru-RU" sz="2400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4788024" y="2435519"/>
            <a:ext cx="194912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 smtClean="0"/>
              <a:t>Нежвачные</a:t>
            </a:r>
            <a:endParaRPr lang="ru-RU" sz="2800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4805864" y="2977725"/>
            <a:ext cx="22860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dirty="0" smtClean="0"/>
              <a:t>Свиньи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dirty="0" smtClean="0"/>
              <a:t>Речная, яванская,   карликовая .</a:t>
            </a:r>
            <a:endParaRPr lang="ru-RU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2528209" y="3000295"/>
            <a:ext cx="106792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dirty="0"/>
              <a:t>О</a:t>
            </a:r>
            <a:r>
              <a:rPr lang="ru-RU" dirty="0" smtClean="0"/>
              <a:t>вцы 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dirty="0"/>
              <a:t>К</a:t>
            </a:r>
            <a:r>
              <a:rPr lang="ru-RU" dirty="0" smtClean="0"/>
              <a:t>озы.</a:t>
            </a:r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4149080"/>
            <a:ext cx="2628900" cy="1743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9316" y="4149079"/>
            <a:ext cx="2628900" cy="1743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893526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87624" y="139088"/>
            <a:ext cx="6408712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/>
              <a:t>Отряд Непарнокопытные</a:t>
            </a:r>
          </a:p>
          <a:p>
            <a:r>
              <a:rPr lang="ru-RU" dirty="0" smtClean="0"/>
              <a:t>Этот отряд объединяет 16 видов крупных животных. Общие признаки: конечности у большинства из них снабжены копытами, образовавшимися за счет мощного развития среднего пальца. У них отсутствуют ключицы. Питаются только растительной пищей. Обитают в степях и др. Пример: лошади и ослы.</a:t>
            </a:r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731" y="2348880"/>
            <a:ext cx="3960440" cy="22178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4437112"/>
            <a:ext cx="4047196" cy="21349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684678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03848" y="260648"/>
            <a:ext cx="254108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800" b="1" dirty="0"/>
              <a:t>О</a:t>
            </a:r>
            <a:r>
              <a:rPr lang="ru-RU" sz="2800" b="1" dirty="0" smtClean="0"/>
              <a:t>тряд Хищные</a:t>
            </a:r>
            <a:endParaRPr lang="ru-RU" sz="2800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80095" y="692696"/>
            <a:ext cx="8856984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 smtClean="0"/>
              <a:t>Кошки были одомашнены в глубокой древности, и приносят пользу человеку, ловя мышей и крыс. На сегодняшний день кошки населяют все земное пространство, кроме Антарктиды и Арктики. Кошка — совершенство природы. Кошкам нет равных в многообразии их физических возможностей. Они мастерски владеют такими приемами, как прыжки, лазанье, балансирование, ползание и спринт, акробатика, умение сжиматься, молниеносно реагировать и замедленно двигаться. Скелет образует остов кошачьего тела. Он состоит из 240 отдельных костей и, в сущности, такой же, как у всех позвоночных животных: на одном конце позвоночника сидит череп, а другой конец переходит в хвост (у кошки он состоит из 26 позвонков).</a:t>
            </a:r>
            <a:endParaRPr lang="ru-RU" sz="1600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3501008"/>
            <a:ext cx="3255059" cy="21660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0738" y="3098893"/>
            <a:ext cx="3901975" cy="25682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574532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347864" y="260648"/>
            <a:ext cx="254108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800" b="1" dirty="0" smtClean="0"/>
              <a:t>Отряд Хищные</a:t>
            </a:r>
            <a:endParaRPr lang="ru-RU" sz="2800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61920" y="787003"/>
            <a:ext cx="871296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Домашняя собака как в последнее время показывают научные исследования имеет общее происхождение с волком обыкновенным и считается его подвидом. Собака - плотоядное животное. Имеет 42 зуба, из которых наиболее развиты клыки. Пищеварительная система собак устроена как у всех хищников, имеется объемный желудок, относительно короткий кишечник. Нервная система собак высоко развита, отсюда высокие способности их к дрессировке.</a:t>
            </a:r>
            <a:endParaRPr lang="ru-RU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541329"/>
            <a:ext cx="2448272" cy="21620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208" y="2263664"/>
            <a:ext cx="2439714" cy="24397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4" y="4400828"/>
            <a:ext cx="2133600" cy="2143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6588" y="2611438"/>
            <a:ext cx="2790825" cy="163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50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9733" y="4869160"/>
            <a:ext cx="2581275" cy="1771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51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4787185"/>
            <a:ext cx="2736304" cy="1809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503719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03848" y="260648"/>
            <a:ext cx="258397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800" b="1" dirty="0">
                <a:cs typeface="AngsanaUPC" panose="02020603050405020304" pitchFamily="18" charset="-34"/>
              </a:rPr>
              <a:t>О</a:t>
            </a:r>
            <a:r>
              <a:rPr lang="ru-RU" sz="2800" b="1" dirty="0" smtClean="0">
                <a:cs typeface="AngsanaUPC" panose="02020603050405020304" pitchFamily="18" charset="-34"/>
              </a:rPr>
              <a:t>тряд Грызуны</a:t>
            </a:r>
            <a:endParaRPr lang="ru-RU" sz="2800" b="1" dirty="0">
              <a:cs typeface="AngsanaUPC" panose="02020603050405020304" pitchFamily="18" charset="-34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51520" y="692696"/>
            <a:ext cx="8712968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Кролик — небольшой пушистый зверёк рода млекопитающих семейства </a:t>
            </a:r>
            <a:r>
              <a:rPr lang="ru-RU" dirty="0" err="1" smtClean="0"/>
              <a:t>зайцевых</a:t>
            </a:r>
            <a:r>
              <a:rPr lang="ru-RU" dirty="0" smtClean="0"/>
              <a:t>. Этих зверьков не только разводят ради мяса и меха, но и содержат в домашних условиях в качестве декоративных питомцев. Шерсть кролика длинная и мягкая, а окрас включает различные вариации серого, коричневого и желтого цветов, хотя нередко встречаются кролики с однотонным цветом меха. Кролики распространены практически по всему миру. Для своего дома они выбирают заросли кустарников, склоны оврагов и холмы. В отличие от зайцев, кролики роют глубокие норы — настоящие подземные лабиринты. Кушают кролики, кроме трав, дикие и культурные злаки, капусту, салат, корнеплоды, иногда мелких насекомых. </a:t>
            </a:r>
            <a:endParaRPr lang="ru-RU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5508" y="3263804"/>
            <a:ext cx="3156161" cy="1767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3286176"/>
            <a:ext cx="2619375" cy="1743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12170" y="4869160"/>
            <a:ext cx="2619375" cy="1743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2995609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93082" y="2044478"/>
            <a:ext cx="3951126" cy="3367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79512" y="5445224"/>
            <a:ext cx="8712968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 smtClean="0"/>
              <a:t>Стати петуха: 1 - гребень , 2 - глаз, 3 - ноздри, 4 - </a:t>
            </a:r>
            <a:r>
              <a:rPr lang="ru-RU" sz="1400" dirty="0"/>
              <a:t>к</a:t>
            </a:r>
            <a:r>
              <a:rPr lang="ru-RU" sz="1400" dirty="0" smtClean="0"/>
              <a:t>люв, 5 - лицо, 6 - сережка, 7 - затылок, 8 - ухо, 9 - ушная мочка, 10 - грива, 11- шейные перья, 12 - плечо, 13 - грудь, 14 - кроющие перья, 15 - вторичные маховые перья, 16 - первичные маховые перья, 17 - спина, 18 - поясница, 19 — кроющие перья хвоста, 20 — малые косицы, 21 - большие косицы, 22 - рулевые перья, 23 - поясничные перья, 24 -голень, 25 - пятка, 26 - плюсна, 27 - подошва, 28 - коготь, 29 - палец, 30 - шпора</a:t>
            </a:r>
            <a:endParaRPr lang="ru-RU" sz="14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00537" y="476672"/>
            <a:ext cx="8712968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 smtClean="0"/>
              <a:t>У большинства пород окраска гребня красная. С возрастом у несущихся кур гребень бледнеет, приобретая к концу продуктивного периода розовую окраску. По величине у петухов гребень больше, чем у кур. Окраска глаз и посадка их — породный признак. Различают узкую, среднюю и широкую грудь. Грудь хорошо развита у мясных пород. Различают длину спины: длинная, средняя, короткая. Различают по длине:  длинные и короткие;  по степени прилегания к туловищу: плотно прилегающие и свислые. Различают угол наклона хвоста по отношению к туловищу, длину хвоста.</a:t>
            </a:r>
            <a:endParaRPr lang="ru-RU" sz="16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203848" y="188640"/>
            <a:ext cx="217412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 smtClean="0"/>
              <a:t>Домашние птицы</a:t>
            </a:r>
            <a:endParaRPr lang="ru-RU" sz="2000" b="1" dirty="0"/>
          </a:p>
        </p:txBody>
      </p:sp>
    </p:spTree>
    <p:extLst>
      <p:ext uri="{BB962C8B-B14F-4D97-AF65-F5344CB8AC3E}">
        <p14:creationId xmlns:p14="http://schemas.microsoft.com/office/powerpoint/2010/main" val="954597531"/>
      </p:ext>
    </p:extLst>
  </p:cSld>
  <p:clrMapOvr>
    <a:masterClrMapping/>
  </p:clrMapOvr>
</p:sld>
</file>

<file path=ppt/theme/theme1.xml><?xml version="1.0" encoding="utf-8"?>
<a:theme xmlns:a="http://schemas.openxmlformats.org/drawingml/2006/main" name="Паркет">
  <a:themeElements>
    <a:clrScheme name="Паркет">
      <a:dk1>
        <a:sysClr val="windowText" lastClr="000000"/>
      </a:dk1>
      <a:lt1>
        <a:sysClr val="window" lastClr="FFFFFF"/>
      </a:lt1>
      <a:dk2>
        <a:srgbClr val="1D3641"/>
      </a:dk2>
      <a:lt2>
        <a:srgbClr val="DFE6D0"/>
      </a:lt2>
      <a:accent1>
        <a:srgbClr val="759AA5"/>
      </a:accent1>
      <a:accent2>
        <a:srgbClr val="CFC60D"/>
      </a:accent2>
      <a:accent3>
        <a:srgbClr val="99987F"/>
      </a:accent3>
      <a:accent4>
        <a:srgbClr val="90AC97"/>
      </a:accent4>
      <a:accent5>
        <a:srgbClr val="FFAD1C"/>
      </a:accent5>
      <a:accent6>
        <a:srgbClr val="B9AB6F"/>
      </a:accent6>
      <a:hlink>
        <a:srgbClr val="66AACD"/>
      </a:hlink>
      <a:folHlink>
        <a:srgbClr val="809DB3"/>
      </a:folHlink>
    </a:clrScheme>
    <a:fontScheme name="Обычная">
      <a:majorFont>
        <a:latin typeface="Tw Cen MT"/>
        <a:ea typeface=""/>
        <a:cs typeface=""/>
        <a:font script="Grek" typeface="Calibri"/>
        <a:font script="Cyrl" typeface="Calibri"/>
        <a:font script="Jpan" typeface="HG創英角ｺﾞｼｯｸUB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創英角ｺﾞｼｯｸUB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Паркет">
      <a:fillStyleLst>
        <a:solidFill>
          <a:schemeClr val="phClr"/>
        </a:solidFill>
        <a:gradFill rotWithShape="1">
          <a:gsLst>
            <a:gs pos="0">
              <a:schemeClr val="phClr">
                <a:tint val="79000"/>
                <a:satMod val="180000"/>
              </a:schemeClr>
            </a:gs>
            <a:gs pos="65000">
              <a:schemeClr val="phClr">
                <a:tint val="52000"/>
                <a:satMod val="250000"/>
              </a:schemeClr>
            </a:gs>
            <a:gs pos="100000">
              <a:schemeClr val="phClr">
                <a:tint val="29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8700000"/>
            </a:lightRig>
          </a:scene3d>
          <a:sp3d contourW="12700" prstMaterial="dkEdge">
            <a:bevelT w="0" h="0" prst="relaxedInset"/>
            <a:contourClr>
              <a:schemeClr val="phClr">
                <a:shade val="65000"/>
                <a:satMod val="15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13200000"/>
            </a:lightRig>
          </a:scene3d>
          <a:sp3d prstMaterial="dkEdge">
            <a:bevelT w="63500" h="50800" prst="relaxedIns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hade val="95000"/>
                <a:satMod val="200000"/>
              </a:schemeClr>
            </a:gs>
            <a:gs pos="53000">
              <a:schemeClr val="phClr">
                <a:shade val="60000"/>
                <a:satMod val="220000"/>
              </a:schemeClr>
            </a:gs>
            <a:gs pos="100000">
              <a:schemeClr val="phClr">
                <a:shade val="45000"/>
                <a:satMod val="22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3000"/>
                <a:shade val="97000"/>
                <a:satMod val="230000"/>
              </a:schemeClr>
            </a:gs>
            <a:gs pos="100000">
              <a:schemeClr val="phClr">
                <a:shade val="35000"/>
                <a:satMod val="250000"/>
              </a:schemeClr>
            </a:gs>
          </a:gsLst>
          <a:path path="circle">
            <a:fillToRect l="15000" t="50000" r="85000" b="6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Thatch</Template>
  <TotalTime>145</TotalTime>
  <Words>685</Words>
  <Application>Microsoft Office PowerPoint</Application>
  <PresentationFormat>Экран (4:3)</PresentationFormat>
  <Paragraphs>21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Паркет</vt:lpstr>
      <vt:lpstr>Презентацию по окружающему миру на тему «Важнейшие породы домашних млекопитающих »воспитатель Старикова Т.Ю.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Презентацию по биологии на тему «.» подготовила ученица 7 а класса Старикова Ксения.</dc:title>
  <dc:creator>777</dc:creator>
  <cp:lastModifiedBy>777</cp:lastModifiedBy>
  <cp:revision>12</cp:revision>
  <dcterms:created xsi:type="dcterms:W3CDTF">2022-03-15T13:24:56Z</dcterms:created>
  <dcterms:modified xsi:type="dcterms:W3CDTF">2023-12-14T17:32:36Z</dcterms:modified>
</cp:coreProperties>
</file>