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840" r:id="rId4"/>
  </p:sldMasterIdLst>
  <p:notesMasterIdLst>
    <p:notesMasterId r:id="rId21"/>
  </p:notesMasterIdLst>
  <p:handoutMasterIdLst>
    <p:handoutMasterId r:id="rId22"/>
  </p:handoutMasterIdLst>
  <p:sldIdLst>
    <p:sldId id="264" r:id="rId5"/>
    <p:sldId id="265" r:id="rId6"/>
    <p:sldId id="266" r:id="rId7"/>
    <p:sldId id="267" r:id="rId8"/>
    <p:sldId id="268" r:id="rId9"/>
    <p:sldId id="269" r:id="rId10"/>
    <p:sldId id="270" r:id="rId11"/>
    <p:sldId id="271" r:id="rId12"/>
    <p:sldId id="272" r:id="rId13"/>
    <p:sldId id="273" r:id="rId14"/>
    <p:sldId id="274" r:id="rId15"/>
    <p:sldId id="276" r:id="rId16"/>
    <p:sldId id="277" r:id="rId17"/>
    <p:sldId id="275" r:id="rId18"/>
    <p:sldId id="278" r:id="rId19"/>
    <p:sldId id="279" r:id="rId20"/>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92" d="100"/>
          <a:sy n="92" d="100"/>
        </p:scale>
        <p:origin x="-258"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99" d="100"/>
          <a:sy n="99" d="100"/>
        </p:scale>
        <p:origin x="357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xmlns="" id="{FCD5339C-519D-4230-BF0C-1BF09A2FE2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1"/>
          </a:p>
        </p:txBody>
      </p:sp>
      <p:sp>
        <p:nvSpPr>
          <p:cNvPr id="3" name="Дата 2">
            <a:extLst>
              <a:ext uri="{FF2B5EF4-FFF2-40B4-BE49-F238E27FC236}">
                <a16:creationId xmlns:a16="http://schemas.microsoft.com/office/drawing/2014/main" xmlns="" id="{E3982FE9-1227-454F-8FBE-5D49EEFEFD5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7C81BD1-78DD-4346-A058-9DF7404AC282}" type="datetime1">
              <a:rPr lang="ru-RU" noProof="1" smtClean="0"/>
              <a:t>14.12.2023</a:t>
            </a:fld>
            <a:endParaRPr lang="ru-RU" noProof="1"/>
          </a:p>
        </p:txBody>
      </p:sp>
      <p:sp>
        <p:nvSpPr>
          <p:cNvPr id="4" name="Нижний колонтитул 3">
            <a:extLst>
              <a:ext uri="{FF2B5EF4-FFF2-40B4-BE49-F238E27FC236}">
                <a16:creationId xmlns:a16="http://schemas.microsoft.com/office/drawing/2014/main" xmlns="" id="{C2C515AC-387D-4DC2-8066-2F960E1511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1"/>
          </a:p>
        </p:txBody>
      </p:sp>
      <p:sp>
        <p:nvSpPr>
          <p:cNvPr id="5" name="Номер слайда 4">
            <a:extLst>
              <a:ext uri="{FF2B5EF4-FFF2-40B4-BE49-F238E27FC236}">
                <a16:creationId xmlns:a16="http://schemas.microsoft.com/office/drawing/2014/main" xmlns="" id="{BCA55534-4B86-498E-A9D9-C98A3290DC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4D9C5148-8ED6-434E-BA59-EF48324382B2}" type="slidenum">
              <a:rPr lang="ru-RU" noProof="1" smtClean="0"/>
              <a:t>‹#›</a:t>
            </a:fld>
            <a:endParaRPr lang="ru-RU" noProof="1"/>
          </a:p>
        </p:txBody>
      </p:sp>
    </p:spTree>
    <p:extLst>
      <p:ext uri="{BB962C8B-B14F-4D97-AF65-F5344CB8AC3E}">
        <p14:creationId xmlns:p14="http://schemas.microsoft.com/office/powerpoint/2010/main" val="26389953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1"/>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635290D6-ED25-48F8-862E-D6C23DB93553}" type="datetime1">
              <a:rPr lang="ru-RU" noProof="1" smtClean="0"/>
              <a:t>14.12.2023</a:t>
            </a:fld>
            <a:endParaRPr lang="ru-RU" noProof="1"/>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1"/>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1"/>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ED33291-C0D9-4415-AEC4-F67D377A5ADC}" type="slidenum">
              <a:rPr lang="ru-RU" noProof="1" dirty="0" smtClean="0"/>
              <a:t>‹#›</a:t>
            </a:fld>
            <a:endParaRPr lang="ru-RU" noProof="1"/>
          </a:p>
        </p:txBody>
      </p:sp>
    </p:spTree>
    <p:extLst>
      <p:ext uri="{BB962C8B-B14F-4D97-AF65-F5344CB8AC3E}">
        <p14:creationId xmlns:p14="http://schemas.microsoft.com/office/powerpoint/2010/main" val="42903054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noProof="1"/>
          </a:p>
        </p:txBody>
      </p:sp>
      <p:sp>
        <p:nvSpPr>
          <p:cNvPr id="4" name="Номер слайда 3"/>
          <p:cNvSpPr>
            <a:spLocks noGrp="1"/>
          </p:cNvSpPr>
          <p:nvPr>
            <p:ph type="sldNum" sz="quarter" idx="10"/>
          </p:nvPr>
        </p:nvSpPr>
        <p:spPr/>
        <p:txBody>
          <a:bodyPr rtlCol="0"/>
          <a:lstStyle/>
          <a:p>
            <a:pPr rtl="0"/>
            <a:fld id="{CED33291-C0D9-4415-AEC4-F67D377A5ADC}" type="slidenum">
              <a:rPr lang="ru-RU" noProof="1" smtClean="0"/>
              <a:t>1</a:t>
            </a:fld>
            <a:endParaRPr lang="ru-RU" noProof="1"/>
          </a:p>
        </p:txBody>
      </p:sp>
    </p:spTree>
    <p:extLst>
      <p:ext uri="{BB962C8B-B14F-4D97-AF65-F5344CB8AC3E}">
        <p14:creationId xmlns:p14="http://schemas.microsoft.com/office/powerpoint/2010/main" val="167365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Прямоугольник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ctrTitle"/>
          </p:nvPr>
        </p:nvSpPr>
        <p:spPr>
          <a:xfrm>
            <a:off x="1069848" y="1298448"/>
            <a:ext cx="7315200" cy="3255264"/>
          </a:xfrm>
        </p:spPr>
        <p:txBody>
          <a:bodyPr rtlCol="0" anchor="b">
            <a:normAutofit/>
          </a:bodyPr>
          <a:lstStyle>
            <a:lvl1pPr algn="l">
              <a:defRPr sz="5900" spc="-100" baseline="0">
                <a:solidFill>
                  <a:srgbClr val="FFFFFF"/>
                </a:solidFill>
              </a:defRPr>
            </a:lvl1pPr>
          </a:lstStyle>
          <a:p>
            <a:pPr rtl="0"/>
            <a:r>
              <a:rPr lang="ru-RU" noProof="1" smtClean="0"/>
              <a:t>Образец заголовка</a:t>
            </a:r>
            <a:endParaRPr lang="ru-RU" noProof="1"/>
          </a:p>
        </p:txBody>
      </p:sp>
      <p:sp>
        <p:nvSpPr>
          <p:cNvPr id="3" name="Подзаголовок 2"/>
          <p:cNvSpPr>
            <a:spLocks noGrp="1"/>
          </p:cNvSpPr>
          <p:nvPr>
            <p:ph type="subTitle" idx="1"/>
          </p:nvPr>
        </p:nvSpPr>
        <p:spPr>
          <a:xfrm>
            <a:off x="1100015" y="4670246"/>
            <a:ext cx="7315200" cy="914400"/>
          </a:xfrm>
        </p:spPr>
        <p:txBody>
          <a:bodyPr rtlCol="0"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ru-RU" noProof="1" smtClean="0"/>
              <a:t>Образец подзаголовка</a:t>
            </a:r>
            <a:endParaRPr lang="ru-RU" noProof="1"/>
          </a:p>
        </p:txBody>
      </p:sp>
      <p:sp>
        <p:nvSpPr>
          <p:cNvPr id="4" name="Дата 3"/>
          <p:cNvSpPr>
            <a:spLocks noGrp="1"/>
          </p:cNvSpPr>
          <p:nvPr>
            <p:ph type="dt" sz="half" idx="10"/>
          </p:nvPr>
        </p:nvSpPr>
        <p:spPr/>
        <p:txBody>
          <a:bodyPr rtlCol="0"/>
          <a:lstStyle/>
          <a:p>
            <a:pPr rtl="0"/>
            <a:fld id="{779B869A-7DF7-4AFC-A083-05894D93ACA2}" type="datetime1">
              <a:rPr lang="ru-RU" noProof="1" smtClean="0"/>
              <a:t>14.12.2023</a:t>
            </a:fld>
            <a:endParaRPr lang="ru-RU" noProof="1"/>
          </a:p>
        </p:txBody>
      </p:sp>
      <p:sp>
        <p:nvSpPr>
          <p:cNvPr id="5" name="Нижний колонтитул 4"/>
          <p:cNvSpPr>
            <a:spLocks noGrp="1"/>
          </p:cNvSpPr>
          <p:nvPr>
            <p:ph type="ftr" sz="quarter" idx="11"/>
          </p:nvPr>
        </p:nvSpPr>
        <p:spPr/>
        <p:txBody>
          <a:bodyPr rtlCol="0"/>
          <a:lstStyle/>
          <a:p>
            <a:pPr rtl="0"/>
            <a:endParaRPr lang="ru-RU" noProof="1"/>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Вертикальный текст 2"/>
          <p:cNvSpPr>
            <a:spLocks noGrp="1"/>
          </p:cNvSpPr>
          <p:nvPr>
            <p:ph type="body" orient="vert" idx="1" hasCustomPrompt="1"/>
          </p:nvPr>
        </p:nvSpPr>
        <p:spPr/>
        <p:txBody>
          <a:bodyPr vert="eaVert" rtlCol="0" anchor="t"/>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7" name="Дата 6"/>
          <p:cNvSpPr>
            <a:spLocks noGrp="1"/>
          </p:cNvSpPr>
          <p:nvPr>
            <p:ph type="dt" sz="half" idx="10"/>
          </p:nvPr>
        </p:nvSpPr>
        <p:spPr/>
        <p:txBody>
          <a:bodyPr rtlCol="0"/>
          <a:lstStyle/>
          <a:p>
            <a:pPr rtl="0"/>
            <a:fld id="{CD4789FC-84AC-4768-84E4-BD43459B36C5}" type="datetime1">
              <a:rPr lang="ru-RU" noProof="1" smtClean="0"/>
              <a:t>14.12.2023</a:t>
            </a:fld>
            <a:endParaRPr lang="ru-RU" noProof="1"/>
          </a:p>
        </p:txBody>
      </p:sp>
      <p:sp>
        <p:nvSpPr>
          <p:cNvPr id="8" name="Нижний колонтитул 7"/>
          <p:cNvSpPr>
            <a:spLocks noGrp="1"/>
          </p:cNvSpPr>
          <p:nvPr>
            <p:ph type="ftr" sz="quarter" idx="11"/>
          </p:nvPr>
        </p:nvSpPr>
        <p:spPr/>
        <p:txBody>
          <a:bodyPr rtlCol="0"/>
          <a:lstStyle/>
          <a:p>
            <a:pPr rtl="0"/>
            <a:endParaRPr lang="ru-RU" noProof="1"/>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381000" y="990600"/>
            <a:ext cx="2819400" cy="4953000"/>
          </a:xfrm>
        </p:spPr>
        <p:txBody>
          <a:bodyPr vert="eaVert" rtlCol="0"/>
          <a:lstStyle/>
          <a:p>
            <a:pPr rtl="0"/>
            <a:r>
              <a:rPr lang="ru-RU" noProof="1" smtClean="0"/>
              <a:t>Образец заголовка</a:t>
            </a:r>
            <a:endParaRPr lang="ru-RU" noProof="1"/>
          </a:p>
        </p:txBody>
      </p:sp>
      <p:sp>
        <p:nvSpPr>
          <p:cNvPr id="3" name="Вертикальный текст 2"/>
          <p:cNvSpPr>
            <a:spLocks noGrp="1"/>
          </p:cNvSpPr>
          <p:nvPr>
            <p:ph type="body" orient="vert" idx="1" hasCustomPrompt="1"/>
          </p:nvPr>
        </p:nvSpPr>
        <p:spPr>
          <a:xfrm>
            <a:off x="3867912" y="868680"/>
            <a:ext cx="7315200" cy="5120640"/>
          </a:xfrm>
        </p:spPr>
        <p:txBody>
          <a:bodyPr vert="eaVert" rtlCol="0" anchor="t"/>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7" name="Дата 6"/>
          <p:cNvSpPr>
            <a:spLocks noGrp="1"/>
          </p:cNvSpPr>
          <p:nvPr>
            <p:ph type="dt" sz="half" idx="10"/>
          </p:nvPr>
        </p:nvSpPr>
        <p:spPr/>
        <p:txBody>
          <a:bodyPr rtlCol="0"/>
          <a:lstStyle/>
          <a:p>
            <a:pPr rtl="0"/>
            <a:fld id="{BBE00FC1-CF7B-4659-9A4B-7F12C0281335}" type="datetime1">
              <a:rPr lang="ru-RU" noProof="1" smtClean="0"/>
              <a:t>14.12.2023</a:t>
            </a:fld>
            <a:endParaRPr lang="ru-RU" noProof="1"/>
          </a:p>
        </p:txBody>
      </p:sp>
      <p:sp>
        <p:nvSpPr>
          <p:cNvPr id="8" name="Нижний колонтитул 7"/>
          <p:cNvSpPr>
            <a:spLocks noGrp="1"/>
          </p:cNvSpPr>
          <p:nvPr>
            <p:ph type="ftr" sz="quarter" idx="11"/>
          </p:nvPr>
        </p:nvSpPr>
        <p:spPr/>
        <p:txBody>
          <a:bodyPr rtlCol="0"/>
          <a:lstStyle/>
          <a:p>
            <a:pPr rtl="0"/>
            <a:endParaRPr lang="ru-RU" noProof="1"/>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Объект 2"/>
          <p:cNvSpPr>
            <a:spLocks noGrp="1"/>
          </p:cNvSpPr>
          <p:nvPr>
            <p:ph idx="1" hasCustomPrompt="1"/>
          </p:nvPr>
        </p:nvSpPr>
        <p:spPr/>
        <p:txBody>
          <a:bodyPr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Дата 3"/>
          <p:cNvSpPr>
            <a:spLocks noGrp="1"/>
          </p:cNvSpPr>
          <p:nvPr>
            <p:ph type="dt" sz="half" idx="10"/>
          </p:nvPr>
        </p:nvSpPr>
        <p:spPr/>
        <p:txBody>
          <a:bodyPr rtlCol="0"/>
          <a:lstStyle/>
          <a:p>
            <a:pPr rtl="0"/>
            <a:fld id="{1C23351C-68D9-42D5-9EC3-F1B8AA605711}" type="datetime1">
              <a:rPr lang="ru-RU" noProof="1" smtClean="0"/>
              <a:t>14.12.2023</a:t>
            </a:fld>
            <a:endParaRPr lang="ru-RU" noProof="1"/>
          </a:p>
        </p:txBody>
      </p:sp>
      <p:sp>
        <p:nvSpPr>
          <p:cNvPr id="5" name="Нижний колонтитул 4"/>
          <p:cNvSpPr>
            <a:spLocks noGrp="1"/>
          </p:cNvSpPr>
          <p:nvPr>
            <p:ph type="ftr" sz="quarter" idx="11"/>
          </p:nvPr>
        </p:nvSpPr>
        <p:spPr/>
        <p:txBody>
          <a:bodyPr rtlCol="0"/>
          <a:lstStyle/>
          <a:p>
            <a:pPr rtl="0"/>
            <a:endParaRPr lang="ru-RU" noProof="1"/>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67912" y="1298448"/>
            <a:ext cx="7315200" cy="3255264"/>
          </a:xfrm>
        </p:spPr>
        <p:txBody>
          <a:bodyPr rtlCol="0" anchor="b">
            <a:normAutofit/>
          </a:bodyPr>
          <a:lstStyle>
            <a:lvl1pPr>
              <a:defRPr sz="5900" b="0" spc="-100" baseline="0">
                <a:solidFill>
                  <a:schemeClr val="tx1">
                    <a:lumMod val="65000"/>
                    <a:lumOff val="35000"/>
                  </a:schemeClr>
                </a:solidFill>
              </a:defRPr>
            </a:lvl1pPr>
          </a:lstStyle>
          <a:p>
            <a:pPr rtl="0"/>
            <a:r>
              <a:rPr lang="ru-RU" noProof="1" smtClean="0"/>
              <a:t>Образец заголовка</a:t>
            </a:r>
            <a:endParaRPr lang="ru-RU" noProof="1"/>
          </a:p>
        </p:txBody>
      </p:sp>
      <p:sp>
        <p:nvSpPr>
          <p:cNvPr id="3" name="Текст 2"/>
          <p:cNvSpPr>
            <a:spLocks noGrp="1"/>
          </p:cNvSpPr>
          <p:nvPr>
            <p:ph type="body" idx="1" hasCustomPrompt="1"/>
          </p:nvPr>
        </p:nvSpPr>
        <p:spPr>
          <a:xfrm>
            <a:off x="3886200" y="4672584"/>
            <a:ext cx="7315200" cy="914400"/>
          </a:xfrm>
        </p:spPr>
        <p:txBody>
          <a:bodyPr rtlCol="0"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noProof="1"/>
              <a:t>Щелкните, чтобы изменить стили текста образца слайда</a:t>
            </a:r>
          </a:p>
        </p:txBody>
      </p:sp>
      <p:sp>
        <p:nvSpPr>
          <p:cNvPr id="4" name="Дата 3"/>
          <p:cNvSpPr>
            <a:spLocks noGrp="1"/>
          </p:cNvSpPr>
          <p:nvPr>
            <p:ph type="dt" sz="half" idx="10"/>
          </p:nvPr>
        </p:nvSpPr>
        <p:spPr/>
        <p:txBody>
          <a:bodyPr rtlCol="0"/>
          <a:lstStyle/>
          <a:p>
            <a:pPr rtl="0"/>
            <a:fld id="{CF30139D-AB25-4299-BB33-F53BF6513706}" type="datetime1">
              <a:rPr lang="ru-RU" noProof="1" smtClean="0"/>
              <a:t>14.12.2023</a:t>
            </a:fld>
            <a:endParaRPr lang="ru-RU" noProof="1"/>
          </a:p>
        </p:txBody>
      </p:sp>
      <p:sp>
        <p:nvSpPr>
          <p:cNvPr id="5" name="Нижний колонтитул 4"/>
          <p:cNvSpPr>
            <a:spLocks noGrp="1"/>
          </p:cNvSpPr>
          <p:nvPr>
            <p:ph type="ftr" sz="quarter" idx="11"/>
          </p:nvPr>
        </p:nvSpPr>
        <p:spPr/>
        <p:txBody>
          <a:bodyPr rtlCol="0"/>
          <a:lstStyle/>
          <a:p>
            <a:pPr rtl="0"/>
            <a:endParaRPr lang="ru-RU" noProof="1"/>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Объект 2"/>
          <p:cNvSpPr>
            <a:spLocks noGrp="1"/>
          </p:cNvSpPr>
          <p:nvPr>
            <p:ph sz="half" idx="1" hasCustomPrompt="1"/>
          </p:nvPr>
        </p:nvSpPr>
        <p:spPr>
          <a:xfrm>
            <a:off x="3867912"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Объект 3"/>
          <p:cNvSpPr>
            <a:spLocks noGrp="1"/>
          </p:cNvSpPr>
          <p:nvPr>
            <p:ph sz="half" idx="2" hasCustomPrompt="1"/>
          </p:nvPr>
        </p:nvSpPr>
        <p:spPr>
          <a:xfrm>
            <a:off x="7818120"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8" name="Дата 7"/>
          <p:cNvSpPr>
            <a:spLocks noGrp="1"/>
          </p:cNvSpPr>
          <p:nvPr>
            <p:ph type="dt" sz="half" idx="10"/>
          </p:nvPr>
        </p:nvSpPr>
        <p:spPr/>
        <p:txBody>
          <a:bodyPr rtlCol="0"/>
          <a:lstStyle/>
          <a:p>
            <a:pPr rtl="0"/>
            <a:fld id="{CFC344B3-D503-4D44-B02D-209738ECE0BB}" type="datetime1">
              <a:rPr lang="ru-RU" noProof="1" smtClean="0"/>
              <a:t>14.12.2023</a:t>
            </a:fld>
            <a:endParaRPr lang="ru-RU" noProof="1"/>
          </a:p>
        </p:txBody>
      </p:sp>
      <p:sp>
        <p:nvSpPr>
          <p:cNvPr id="9" name="Нижний колонтитул 8"/>
          <p:cNvSpPr>
            <a:spLocks noGrp="1"/>
          </p:cNvSpPr>
          <p:nvPr>
            <p:ph type="ftr" sz="quarter" idx="11"/>
          </p:nvPr>
        </p:nvSpPr>
        <p:spPr/>
        <p:txBody>
          <a:bodyPr rtlCol="0"/>
          <a:lstStyle/>
          <a:p>
            <a:pPr rtl="0"/>
            <a:endParaRPr lang="ru-RU" noProof="1"/>
          </a:p>
        </p:txBody>
      </p:sp>
      <p:sp>
        <p:nvSpPr>
          <p:cNvPr id="10" name="Номер слайда 9"/>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rtlCol="0"/>
          <a:lstStyle/>
          <a:p>
            <a:pPr rtl="0"/>
            <a:r>
              <a:rPr lang="ru-RU" noProof="1" smtClean="0"/>
              <a:t>Образец заголовка</a:t>
            </a:r>
            <a:endParaRPr lang="ru-RU" noProof="1"/>
          </a:p>
        </p:txBody>
      </p:sp>
      <p:sp>
        <p:nvSpPr>
          <p:cNvPr id="3" name="Текст 2"/>
          <p:cNvSpPr>
            <a:spLocks noGrp="1"/>
          </p:cNvSpPr>
          <p:nvPr>
            <p:ph type="body" idx="1" hasCustomPrompt="1"/>
          </p:nvPr>
        </p:nvSpPr>
        <p:spPr>
          <a:xfrm>
            <a:off x="3867912" y="1023586"/>
            <a:ext cx="3474720" cy="807720"/>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1"/>
              <a:t>Щелкните, чтобы изменить стили текста образца слайда</a:t>
            </a:r>
          </a:p>
        </p:txBody>
      </p:sp>
      <p:sp>
        <p:nvSpPr>
          <p:cNvPr id="4" name="Объект 3"/>
          <p:cNvSpPr>
            <a:spLocks noGrp="1"/>
          </p:cNvSpPr>
          <p:nvPr>
            <p:ph sz="half" idx="2" hasCustomPrompt="1"/>
          </p:nvPr>
        </p:nvSpPr>
        <p:spPr>
          <a:xfrm>
            <a:off x="3867912"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5" name="Текст 4"/>
          <p:cNvSpPr>
            <a:spLocks noGrp="1"/>
          </p:cNvSpPr>
          <p:nvPr>
            <p:ph type="body" sz="quarter" idx="3" hasCustomPrompt="1"/>
          </p:nvPr>
        </p:nvSpPr>
        <p:spPr>
          <a:xfrm>
            <a:off x="7818463" y="1023586"/>
            <a:ext cx="3474720" cy="813171"/>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1"/>
              <a:t>Щелкните, чтобы изменить стили текста образца слайда</a:t>
            </a:r>
          </a:p>
        </p:txBody>
      </p:sp>
      <p:sp>
        <p:nvSpPr>
          <p:cNvPr id="6" name="Объект 5"/>
          <p:cNvSpPr>
            <a:spLocks noGrp="1"/>
          </p:cNvSpPr>
          <p:nvPr>
            <p:ph sz="quarter" idx="4" hasCustomPrompt="1"/>
          </p:nvPr>
        </p:nvSpPr>
        <p:spPr>
          <a:xfrm>
            <a:off x="7818463"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2" name="Дата 1"/>
          <p:cNvSpPr>
            <a:spLocks noGrp="1"/>
          </p:cNvSpPr>
          <p:nvPr>
            <p:ph type="dt" sz="half" idx="10"/>
          </p:nvPr>
        </p:nvSpPr>
        <p:spPr/>
        <p:txBody>
          <a:bodyPr rtlCol="0"/>
          <a:lstStyle/>
          <a:p>
            <a:pPr rtl="0"/>
            <a:fld id="{085DA753-2F52-4199-8B70-6811C82AEE0F}" type="datetime1">
              <a:rPr lang="ru-RU" noProof="1" smtClean="0"/>
              <a:t>14.12.2023</a:t>
            </a:fld>
            <a:endParaRPr lang="ru-RU" noProof="1"/>
          </a:p>
        </p:txBody>
      </p:sp>
      <p:sp>
        <p:nvSpPr>
          <p:cNvPr id="11" name="Нижний колонтитул 10"/>
          <p:cNvSpPr>
            <a:spLocks noGrp="1"/>
          </p:cNvSpPr>
          <p:nvPr>
            <p:ph type="ftr" sz="quarter" idx="11"/>
          </p:nvPr>
        </p:nvSpPr>
        <p:spPr/>
        <p:txBody>
          <a:bodyPr rtlCol="0"/>
          <a:lstStyle/>
          <a:p>
            <a:pPr rtl="0"/>
            <a:endParaRPr lang="ru-RU" noProof="1"/>
          </a:p>
        </p:txBody>
      </p:sp>
      <p:sp>
        <p:nvSpPr>
          <p:cNvPr id="12" name="Номер слайда 11"/>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p>
            <a:pPr rtl="0"/>
            <a:r>
              <a:rPr lang="ru-RU" noProof="1" smtClean="0"/>
              <a:t>Образец заголовка</a:t>
            </a:r>
            <a:endParaRPr lang="ru-RU" noProof="1"/>
          </a:p>
        </p:txBody>
      </p:sp>
      <p:sp>
        <p:nvSpPr>
          <p:cNvPr id="2" name="Дата 1"/>
          <p:cNvSpPr>
            <a:spLocks noGrp="1"/>
          </p:cNvSpPr>
          <p:nvPr>
            <p:ph type="dt" sz="half" idx="10"/>
          </p:nvPr>
        </p:nvSpPr>
        <p:spPr/>
        <p:txBody>
          <a:bodyPr rtlCol="0"/>
          <a:lstStyle/>
          <a:p>
            <a:pPr rtl="0"/>
            <a:fld id="{30D9CDEF-9B32-433C-B01A-D5B73FC8BB29}" type="datetime1">
              <a:rPr lang="ru-RU" noProof="1" smtClean="0"/>
              <a:t>14.12.2023</a:t>
            </a:fld>
            <a:endParaRPr lang="ru-RU" noProof="1"/>
          </a:p>
        </p:txBody>
      </p:sp>
      <p:sp>
        <p:nvSpPr>
          <p:cNvPr id="7" name="Нижний колонтитул 6"/>
          <p:cNvSpPr>
            <a:spLocks noGrp="1"/>
          </p:cNvSpPr>
          <p:nvPr>
            <p:ph type="ftr" sz="quarter" idx="11"/>
          </p:nvPr>
        </p:nvSpPr>
        <p:spPr/>
        <p:txBody>
          <a:bodyPr rtlCol="0"/>
          <a:lstStyle/>
          <a:p>
            <a:pPr rtl="0"/>
            <a:endParaRPr lang="ru-RU" noProof="1"/>
          </a:p>
        </p:txBody>
      </p:sp>
      <p:sp>
        <p:nvSpPr>
          <p:cNvPr id="8" name="Номер слайда 7"/>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rtlCol="0"/>
          <a:lstStyle/>
          <a:p>
            <a:pPr rtl="0"/>
            <a:fld id="{8DC1667C-2573-4637-AB7E-C51A89CA1003}" type="datetime1">
              <a:rPr lang="ru-RU" noProof="1" smtClean="0"/>
              <a:t>14.12.2023</a:t>
            </a:fld>
            <a:endParaRPr lang="ru-RU" noProof="1"/>
          </a:p>
        </p:txBody>
      </p:sp>
      <p:sp>
        <p:nvSpPr>
          <p:cNvPr id="6" name="Нижний колонтитул 5"/>
          <p:cNvSpPr>
            <a:spLocks noGrp="1"/>
          </p:cNvSpPr>
          <p:nvPr>
            <p:ph type="ftr" sz="quarter" idx="11"/>
          </p:nvPr>
        </p:nvSpPr>
        <p:spPr/>
        <p:txBody>
          <a:bodyPr rtlCol="0"/>
          <a:lstStyle/>
          <a:p>
            <a:pPr rtl="0"/>
            <a:endParaRPr lang="ru-RU" noProof="1"/>
          </a:p>
        </p:txBody>
      </p:sp>
      <p:sp>
        <p:nvSpPr>
          <p:cNvPr id="7" name="Номер слайда 6"/>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6032" y="1143000"/>
            <a:ext cx="2834640" cy="2377440"/>
          </a:xfrm>
        </p:spPr>
        <p:txBody>
          <a:bodyPr rtlCol="0" anchor="b">
            <a:normAutofit/>
          </a:bodyPr>
          <a:lstStyle>
            <a:lvl1pPr>
              <a:defRPr sz="3200" b="0" baseline="0"/>
            </a:lvl1pPr>
          </a:lstStyle>
          <a:p>
            <a:pPr rtl="0"/>
            <a:r>
              <a:rPr lang="ru-RU" noProof="1" smtClean="0"/>
              <a:t>Образец заголовка</a:t>
            </a:r>
            <a:endParaRPr lang="ru-RU" noProof="1"/>
          </a:p>
        </p:txBody>
      </p:sp>
      <p:sp>
        <p:nvSpPr>
          <p:cNvPr id="3" name="Объект 2"/>
          <p:cNvSpPr>
            <a:spLocks noGrp="1"/>
          </p:cNvSpPr>
          <p:nvPr>
            <p:ph idx="1" hasCustomPrompt="1"/>
          </p:nvPr>
        </p:nvSpPr>
        <p:spPr>
          <a:xfrm>
            <a:off x="3867912" y="868680"/>
            <a:ext cx="731520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Текст 3"/>
          <p:cNvSpPr>
            <a:spLocks noGrp="1"/>
          </p:cNvSpPr>
          <p:nvPr>
            <p:ph type="body" sz="half" idx="2" hasCustomPrompt="1"/>
          </p:nvPr>
        </p:nvSpPr>
        <p:spPr>
          <a:xfrm>
            <a:off x="256032" y="3494176"/>
            <a:ext cx="2834640" cy="2321990"/>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1"/>
              <a:t>Щелкните, чтобы изменить стили текста образца слайда</a:t>
            </a:r>
          </a:p>
        </p:txBody>
      </p:sp>
      <p:sp>
        <p:nvSpPr>
          <p:cNvPr id="8" name="Дата 7"/>
          <p:cNvSpPr>
            <a:spLocks noGrp="1"/>
          </p:cNvSpPr>
          <p:nvPr>
            <p:ph type="dt" sz="half" idx="10"/>
          </p:nvPr>
        </p:nvSpPr>
        <p:spPr/>
        <p:txBody>
          <a:bodyPr rtlCol="0"/>
          <a:lstStyle/>
          <a:p>
            <a:pPr rtl="0"/>
            <a:fld id="{28FB90F9-28BD-4A39-8DC4-C668CC79E405}" type="datetime1">
              <a:rPr lang="ru-RU" noProof="1" smtClean="0"/>
              <a:t>14.12.2023</a:t>
            </a:fld>
            <a:endParaRPr lang="ru-RU" noProof="1"/>
          </a:p>
        </p:txBody>
      </p:sp>
      <p:sp>
        <p:nvSpPr>
          <p:cNvPr id="9" name="Нижний колонтитул 8"/>
          <p:cNvSpPr>
            <a:spLocks noGrp="1"/>
          </p:cNvSpPr>
          <p:nvPr>
            <p:ph type="ftr" sz="quarter" idx="11"/>
          </p:nvPr>
        </p:nvSpPr>
        <p:spPr/>
        <p:txBody>
          <a:bodyPr rtlCol="0"/>
          <a:lstStyle/>
          <a:p>
            <a:pPr rtl="0"/>
            <a:endParaRPr lang="ru-RU" noProof="1"/>
          </a:p>
        </p:txBody>
      </p:sp>
      <p:sp>
        <p:nvSpPr>
          <p:cNvPr id="10" name="Номер слайда 9"/>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6032" y="1143000"/>
            <a:ext cx="2834640" cy="2377440"/>
          </a:xfrm>
        </p:spPr>
        <p:txBody>
          <a:bodyPr rtlCol="0" anchor="b">
            <a:normAutofit/>
          </a:bodyPr>
          <a:lstStyle>
            <a:lvl1pPr>
              <a:defRPr sz="3200" b="0"/>
            </a:lvl1pPr>
          </a:lstStyle>
          <a:p>
            <a:pPr rtl="0"/>
            <a:r>
              <a:rPr lang="ru-RU" noProof="1" smtClean="0"/>
              <a:t>Образец заголовка</a:t>
            </a:r>
            <a:endParaRPr lang="ru-RU" noProof="1"/>
          </a:p>
        </p:txBody>
      </p:sp>
      <p:sp>
        <p:nvSpPr>
          <p:cNvPr id="3" name="Рисунок 2"/>
          <p:cNvSpPr>
            <a:spLocks noGrp="1" noChangeAspect="1"/>
          </p:cNvSpPr>
          <p:nvPr>
            <p:ph type="pic" idx="1" hasCustomPrompt="1"/>
          </p:nvPr>
        </p:nvSpPr>
        <p:spPr>
          <a:xfrm>
            <a:off x="3570644" y="767419"/>
            <a:ext cx="8115230" cy="5330952"/>
          </a:xfrm>
          <a:solidFill>
            <a:schemeClr val="bg1">
              <a:lumMod val="75000"/>
            </a:schemeClr>
          </a:solidFill>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1"/>
              <a:t>Щелкните значок, чтобы добавить изображение</a:t>
            </a:r>
          </a:p>
        </p:txBody>
      </p:sp>
      <p:sp>
        <p:nvSpPr>
          <p:cNvPr id="4" name="Текст 3"/>
          <p:cNvSpPr>
            <a:spLocks noGrp="1"/>
          </p:cNvSpPr>
          <p:nvPr>
            <p:ph type="body" sz="half" idx="2" hasCustomPrompt="1"/>
          </p:nvPr>
        </p:nvSpPr>
        <p:spPr>
          <a:xfrm>
            <a:off x="256032" y="3493008"/>
            <a:ext cx="2834640" cy="2322576"/>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1"/>
              <a:t>Щелкните, чтобы изменить стили текста образца слайда</a:t>
            </a:r>
          </a:p>
        </p:txBody>
      </p:sp>
      <p:sp>
        <p:nvSpPr>
          <p:cNvPr id="8" name="Дата 7"/>
          <p:cNvSpPr>
            <a:spLocks noGrp="1"/>
          </p:cNvSpPr>
          <p:nvPr>
            <p:ph type="dt" sz="half" idx="10"/>
          </p:nvPr>
        </p:nvSpPr>
        <p:spPr/>
        <p:txBody>
          <a:bodyPr rtlCol="0"/>
          <a:lstStyle/>
          <a:p>
            <a:pPr rtl="0"/>
            <a:fld id="{05B6BC9F-46C3-4D61-A6C1-65980DF182CD}" type="datetime1">
              <a:rPr lang="ru-RU" noProof="1" smtClean="0"/>
              <a:t>14.12.2023</a:t>
            </a:fld>
            <a:endParaRPr lang="ru-RU" noProof="1"/>
          </a:p>
        </p:txBody>
      </p:sp>
      <p:sp>
        <p:nvSpPr>
          <p:cNvPr id="9" name="Нижний колонтитул 8"/>
          <p:cNvSpPr>
            <a:spLocks noGrp="1"/>
          </p:cNvSpPr>
          <p:nvPr>
            <p:ph type="ftr" sz="quarter" idx="11"/>
          </p:nvPr>
        </p:nvSpPr>
        <p:spPr>
          <a:xfrm>
            <a:off x="3499101" y="6356350"/>
            <a:ext cx="5911517" cy="365125"/>
          </a:xfrm>
        </p:spPr>
        <p:txBody>
          <a:bodyPr rtlCol="0"/>
          <a:lstStyle/>
          <a:p>
            <a:pPr rtl="0"/>
            <a:endParaRPr lang="ru-RU" noProof="1"/>
          </a:p>
        </p:txBody>
      </p:sp>
      <p:sp>
        <p:nvSpPr>
          <p:cNvPr id="10" name="Номер слайда 9"/>
          <p:cNvSpPr>
            <a:spLocks noGrp="1"/>
          </p:cNvSpPr>
          <p:nvPr>
            <p:ph type="sldNum" sz="quarter" idx="12"/>
          </p:nvPr>
        </p:nvSpPr>
        <p:spPr/>
        <p:txBody>
          <a:bodyPr rtlCol="0"/>
          <a:lstStyle/>
          <a:p>
            <a:pPr rtl="0"/>
            <a:fld id="{4FAB73BC-B049-4115-A692-8D63A059BFB8}" type="slidenum">
              <a:rPr lang="ru-RU" noProof="1" dirty="0" smtClean="0"/>
              <a:pPr/>
              <a:t>‹#›</a:t>
            </a:fld>
            <a:endParaRPr lang="ru-RU"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Прямоугольник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pPr rtl="0"/>
            <a:r>
              <a:rPr lang="ru-RU" noProof="1"/>
              <a:t>Образец заголовка</a:t>
            </a:r>
          </a:p>
        </p:txBody>
      </p:sp>
      <p:sp>
        <p:nvSpPr>
          <p:cNvPr id="38" name="Прямоугольник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Текст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Дата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fld id="{73E829C1-6644-43E0-BEFE-9CBC3591CACE}" type="datetime1">
              <a:rPr lang="ru-RU" noProof="1" smtClean="0"/>
              <a:t>14.12.2023</a:t>
            </a:fld>
            <a:endParaRPr lang="ru-RU" noProof="1"/>
          </a:p>
        </p:txBody>
      </p:sp>
      <p:sp>
        <p:nvSpPr>
          <p:cNvPr id="5" name="Нижний колонтитул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endParaRPr lang="ru-RU" noProof="1"/>
          </a:p>
        </p:txBody>
      </p:sp>
      <p:sp>
        <p:nvSpPr>
          <p:cNvPr id="6" name="Номер слайда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pPr rtl="0"/>
            <a:fld id="{4FAB73BC-B049-4115-A692-8D63A059BFB8}" type="slidenum">
              <a:rPr lang="ru-RU" noProof="1" dirty="0" smtClean="0"/>
              <a:pPr/>
              <a:t>‹#›</a:t>
            </a:fld>
            <a:endParaRPr lang="ru-RU" noProof="1"/>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ru.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Прямоугольник 18">
            <a:extLst>
              <a:ext uri="{FF2B5EF4-FFF2-40B4-BE49-F238E27FC236}">
                <a16:creationId xmlns:a16="http://schemas.microsoft.com/office/drawing/2014/main" xmlns="" id="{9FDD9264-A478-4B82-A891-2BEA8BF9F6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1"/>
          </a:p>
        </p:txBody>
      </p:sp>
      <p:pic>
        <p:nvPicPr>
          <p:cNvPr id="5" name="Рисунок 4">
            <a:extLst>
              <a:ext uri="{FF2B5EF4-FFF2-40B4-BE49-F238E27FC236}">
                <a16:creationId xmlns:a16="http://schemas.microsoft.com/office/drawing/2014/main" xmlns="" id="{E02A32A9-E857-46CE-8AA3-D318B7D6463D}"/>
              </a:ext>
              <a:ext uri="{C183D7F6-B498-43B3-948B-1728B52AA6E4}">
                <adec:decorative xmlns="" xmlns:adec="http://schemas.microsoft.com/office/drawing/2017/decorative" val="1"/>
              </a:ext>
            </a:extLst>
          </p:cNvPr>
          <p:cNvPicPr>
            <a:picLocks noChangeAspect="1"/>
          </p:cNvPicPr>
          <p:nvPr/>
        </p:nvPicPr>
        <p:blipFill rotWithShape="1">
          <a:blip r:embed="rId3"/>
          <a:srcRect t="2926" r="9092" b="20447"/>
          <a:stretch/>
        </p:blipFill>
        <p:spPr>
          <a:xfrm>
            <a:off x="20" y="-1"/>
            <a:ext cx="12188932" cy="6858000"/>
          </a:xfrm>
          <a:prstGeom prst="rect">
            <a:avLst/>
          </a:prstGeom>
        </p:spPr>
      </p:pic>
      <p:sp>
        <p:nvSpPr>
          <p:cNvPr id="21" name="Прямоугольник 20">
            <a:extLst>
              <a:ext uri="{FF2B5EF4-FFF2-40B4-BE49-F238E27FC236}">
                <a16:creationId xmlns:a16="http://schemas.microsoft.com/office/drawing/2014/main" xmlns="" id="{C4D755E9-CEF5-43A7-A514-4664F25F398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a:extLst>
              <a:ext uri="{FF2B5EF4-FFF2-40B4-BE49-F238E27FC236}">
                <a16:creationId xmlns:a16="http://schemas.microsoft.com/office/drawing/2014/main" xmlns="" id="{50BAEEE6-69AA-4811-8D2B-F84F74D46B57}"/>
              </a:ext>
            </a:extLst>
          </p:cNvPr>
          <p:cNvSpPr>
            <a:spLocks noGrp="1"/>
          </p:cNvSpPr>
          <p:nvPr>
            <p:ph type="ctrTitle"/>
          </p:nvPr>
        </p:nvSpPr>
        <p:spPr>
          <a:xfrm>
            <a:off x="643467" y="1298448"/>
            <a:ext cx="3685070" cy="3255264"/>
          </a:xfrm>
        </p:spPr>
        <p:txBody>
          <a:bodyPr rtlCol="0">
            <a:noAutofit/>
          </a:bodyPr>
          <a:lstStyle/>
          <a:p>
            <a:r>
              <a:rPr lang="ru-RU" sz="4800" b="1" dirty="0"/>
              <a:t>Кристаллы. Их выращивание и применение.</a:t>
            </a:r>
            <a:endParaRPr lang="ru-RU" sz="4800" b="1" noProof="1"/>
          </a:p>
        </p:txBody>
      </p:sp>
      <p:sp>
        <p:nvSpPr>
          <p:cNvPr id="3" name="Подзаголовок 2">
            <a:extLst>
              <a:ext uri="{FF2B5EF4-FFF2-40B4-BE49-F238E27FC236}">
                <a16:creationId xmlns:a16="http://schemas.microsoft.com/office/drawing/2014/main" xmlns="" id="{7721F547-2086-4D47-BB8F-44FA940064BE}"/>
              </a:ext>
            </a:extLst>
          </p:cNvPr>
          <p:cNvSpPr>
            <a:spLocks noGrp="1"/>
          </p:cNvSpPr>
          <p:nvPr>
            <p:ph type="subTitle" idx="1"/>
          </p:nvPr>
        </p:nvSpPr>
        <p:spPr>
          <a:xfrm>
            <a:off x="643467" y="4670246"/>
            <a:ext cx="3826933" cy="1298754"/>
          </a:xfrm>
        </p:spPr>
        <p:txBody>
          <a:bodyPr rtlCol="0">
            <a:normAutofit lnSpcReduction="10000"/>
          </a:bodyPr>
          <a:lstStyle/>
          <a:p>
            <a:pPr rtl="0"/>
            <a:r>
              <a:rPr lang="ru-RU" b="1" noProof="1" smtClean="0"/>
              <a:t>Работу </a:t>
            </a:r>
            <a:r>
              <a:rPr lang="ru-RU" b="1" noProof="1" smtClean="0"/>
              <a:t>выполнила</a:t>
            </a:r>
            <a:endParaRPr lang="ru-RU" b="1" noProof="1" smtClean="0"/>
          </a:p>
          <a:p>
            <a:pPr rtl="0"/>
            <a:r>
              <a:rPr lang="ru-RU" b="1" noProof="1" smtClean="0"/>
              <a:t>Учитель физики </a:t>
            </a:r>
          </a:p>
          <a:p>
            <a:pPr rtl="0"/>
            <a:r>
              <a:rPr lang="ru-RU" b="1" noProof="1" smtClean="0"/>
              <a:t>Русскова Р.Н</a:t>
            </a:r>
          </a:p>
          <a:p>
            <a:pPr rtl="0"/>
            <a:endParaRPr lang="ru-RU" b="1" noProof="1" smtClean="0"/>
          </a:p>
        </p:txBody>
      </p:sp>
      <p:sp>
        <p:nvSpPr>
          <p:cNvPr id="23" name="Прямоугольник 22">
            <a:extLst>
              <a:ext uri="{FF2B5EF4-FFF2-40B4-BE49-F238E27FC236}">
                <a16:creationId xmlns:a16="http://schemas.microsoft.com/office/drawing/2014/main" xmlns="" id="{2BF879CD-ED15-450F-B829-699C694D2EB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50316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059" y="2393837"/>
            <a:ext cx="2947482" cy="4601183"/>
          </a:xfrm>
        </p:spPr>
        <p:txBody>
          <a:bodyPr/>
          <a:lstStyle/>
          <a:p>
            <a:r>
              <a:rPr lang="ru-RU" b="1" dirty="0"/>
              <a:t>Применение жидких кристаллов.</a:t>
            </a:r>
            <a:r>
              <a:rPr lang="ru-RU" dirty="0"/>
              <a:t/>
            </a:r>
            <a:br>
              <a:rPr lang="ru-RU" dirty="0"/>
            </a:br>
            <a:endParaRPr lang="ru-RU" dirty="0"/>
          </a:p>
        </p:txBody>
      </p:sp>
      <p:sp>
        <p:nvSpPr>
          <p:cNvPr id="3" name="Объект 2"/>
          <p:cNvSpPr>
            <a:spLocks noGrp="1"/>
          </p:cNvSpPr>
          <p:nvPr>
            <p:ph idx="1"/>
          </p:nvPr>
        </p:nvSpPr>
        <p:spPr>
          <a:xfrm>
            <a:off x="3505200" y="203200"/>
            <a:ext cx="8331200" cy="6654800"/>
          </a:xfrm>
        </p:spPr>
        <p:txBody>
          <a:bodyPr>
            <a:normAutofit fontScale="92500" lnSpcReduction="10000"/>
          </a:bodyPr>
          <a:lstStyle/>
          <a:p>
            <a:r>
              <a:rPr lang="ru-RU" dirty="0"/>
              <a:t> </a:t>
            </a:r>
            <a:r>
              <a:rPr lang="ru-RU" dirty="0">
                <a:solidFill>
                  <a:schemeClr val="tx1"/>
                </a:solidFill>
              </a:rPr>
              <a:t>Например, зависимость цвета от температуры используется для медицинской диагностики. Нанося на тело пациента некоторые жидкокристаллические материалы, врач может легко выявить затронутые болезнью ткани по изменению цвета в тех местах, где эти ткани имеют повышенную температуру. Температурная зависимость цвета позволяет также контролировать качество изделий без их разрушения. Например, если металлическое изделие нагревать, то его внутренний дефект изменит распределение температуры на поверхности. </a:t>
            </a:r>
          </a:p>
          <a:p>
            <a:r>
              <a:rPr lang="ru-RU" dirty="0">
                <a:solidFill>
                  <a:schemeClr val="tx1"/>
                </a:solidFill>
              </a:rPr>
              <a:t>           Следует отметить не наиболее полезное, но наиболее известное применения ЖК – жидкокристаллические дисплеи. Иногда они называются LCD-дисплеи, что есть сокращением английского «</a:t>
            </a:r>
            <a:r>
              <a:rPr lang="ru-RU" dirty="0" err="1">
                <a:solidFill>
                  <a:schemeClr val="tx1"/>
                </a:solidFill>
              </a:rPr>
              <a:t>liquid</a:t>
            </a:r>
            <a:r>
              <a:rPr lang="ru-RU" dirty="0">
                <a:solidFill>
                  <a:schemeClr val="tx1"/>
                </a:solidFill>
              </a:rPr>
              <a:t> </a:t>
            </a:r>
            <a:r>
              <a:rPr lang="ru-RU" dirty="0" err="1">
                <a:solidFill>
                  <a:schemeClr val="tx1"/>
                </a:solidFill>
              </a:rPr>
              <a:t>crystal</a:t>
            </a:r>
            <a:r>
              <a:rPr lang="ru-RU" dirty="0">
                <a:solidFill>
                  <a:schemeClr val="tx1"/>
                </a:solidFill>
              </a:rPr>
              <a:t> </a:t>
            </a:r>
            <a:r>
              <a:rPr lang="ru-RU" dirty="0" err="1">
                <a:solidFill>
                  <a:schemeClr val="tx1"/>
                </a:solidFill>
              </a:rPr>
              <a:t>display</a:t>
            </a:r>
            <a:r>
              <a:rPr lang="ru-RU" dirty="0">
                <a:solidFill>
                  <a:schemeClr val="tx1"/>
                </a:solidFill>
              </a:rPr>
              <a:t>». В век гаджетов такие дисплеи присутствуют практически в любом электронном устройстве: телевизоры, мониторы компьютеров, цифровые фотоаппараты, навигаторы, калькуляторы, электронные книги, планшеты, телефоны, электронные часы, плееры и др. Устройство ЖК-дисплеев достаточно сложное, однако в общем виде представляет собой набор стеклянных пластин, между которыми расположены жидкие кристаллы (ЖК-матрица), и множество источников света.</a:t>
            </a:r>
          </a:p>
          <a:p>
            <a:r>
              <a:rPr lang="ru-RU" dirty="0">
                <a:solidFill>
                  <a:schemeClr val="tx1"/>
                </a:solidFill>
              </a:rPr>
              <a:t>         Менее популярное, но более важное применение ЖК – это </a:t>
            </a:r>
            <a:r>
              <a:rPr lang="ru-RU" dirty="0" err="1">
                <a:solidFill>
                  <a:schemeClr val="tx1"/>
                </a:solidFill>
              </a:rPr>
              <a:t>термография</a:t>
            </a:r>
            <a:r>
              <a:rPr lang="ru-RU" dirty="0">
                <a:solidFill>
                  <a:schemeClr val="tx1"/>
                </a:solidFill>
              </a:rPr>
              <a:t>. </a:t>
            </a:r>
            <a:r>
              <a:rPr lang="ru-RU" dirty="0" err="1">
                <a:solidFill>
                  <a:schemeClr val="tx1"/>
                </a:solidFill>
              </a:rPr>
              <a:t>Термография</a:t>
            </a:r>
            <a:r>
              <a:rPr lang="ru-RU" dirty="0">
                <a:solidFill>
                  <a:schemeClr val="tx1"/>
                </a:solidFill>
              </a:rPr>
              <a:t> позволяет получить тепловое изображение объекта, в результате регистрации инфракрасного излучения – тепла. Инфракрасные приборы ночного зрения используются пожарными, в случае задымления помещения, с целью обнаружения пострадавших в пожаре. Также они нашли применение у служб безопасности и военных служб. Также </a:t>
            </a:r>
            <a:r>
              <a:rPr lang="ru-RU" dirty="0" err="1">
                <a:solidFill>
                  <a:schemeClr val="tx1"/>
                </a:solidFill>
              </a:rPr>
              <a:t>термография</a:t>
            </a:r>
            <a:r>
              <a:rPr lang="ru-RU" dirty="0">
                <a:solidFill>
                  <a:schemeClr val="tx1"/>
                </a:solidFill>
              </a:rPr>
              <a:t> используется при медицинской визуализации, в основном для наблюдения молочных желез. Это позволяет обнаруживать различные онкологические заболевания, вроде рака молочной железы.</a:t>
            </a:r>
          </a:p>
        </p:txBody>
      </p:sp>
      <p:pic>
        <p:nvPicPr>
          <p:cNvPr id="4" name="Рисунок 3"/>
          <p:cNvPicPr>
            <a:picLocks noChangeAspect="1"/>
          </p:cNvPicPr>
          <p:nvPr/>
        </p:nvPicPr>
        <p:blipFill>
          <a:blip r:embed="rId2"/>
          <a:stretch>
            <a:fillRect/>
          </a:stretch>
        </p:blipFill>
        <p:spPr>
          <a:xfrm>
            <a:off x="0" y="774700"/>
            <a:ext cx="3403600" cy="2357437"/>
          </a:xfrm>
          <a:prstGeom prst="rect">
            <a:avLst/>
          </a:prstGeom>
        </p:spPr>
      </p:pic>
    </p:spTree>
    <p:extLst>
      <p:ext uri="{BB962C8B-B14F-4D97-AF65-F5344CB8AC3E}">
        <p14:creationId xmlns:p14="http://schemas.microsoft.com/office/powerpoint/2010/main" val="3481002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2919" y="-336663"/>
            <a:ext cx="2947482" cy="4601183"/>
          </a:xfrm>
        </p:spPr>
        <p:txBody>
          <a:bodyPr/>
          <a:lstStyle/>
          <a:p>
            <a:r>
              <a:rPr lang="ru-RU" b="1" dirty="0"/>
              <a:t>Как растут кристаллы.</a:t>
            </a:r>
            <a:r>
              <a:rPr lang="ru-RU" dirty="0"/>
              <a:t/>
            </a:r>
            <a:br>
              <a:rPr lang="ru-RU" dirty="0"/>
            </a:br>
            <a:endParaRPr lang="ru-RU" dirty="0"/>
          </a:p>
        </p:txBody>
      </p:sp>
      <p:sp>
        <p:nvSpPr>
          <p:cNvPr id="3" name="Объект 2"/>
          <p:cNvSpPr>
            <a:spLocks noGrp="1"/>
          </p:cNvSpPr>
          <p:nvPr>
            <p:ph idx="1"/>
          </p:nvPr>
        </p:nvSpPr>
        <p:spPr>
          <a:xfrm>
            <a:off x="3492500" y="279400"/>
            <a:ext cx="8242300" cy="6464300"/>
          </a:xfrm>
        </p:spPr>
        <p:txBody>
          <a:bodyPr>
            <a:normAutofit fontScale="85000" lnSpcReduction="20000"/>
          </a:bodyPr>
          <a:lstStyle/>
          <a:p>
            <a:r>
              <a:rPr lang="ru-RU" dirty="0">
                <a:solidFill>
                  <a:schemeClr val="tx1"/>
                </a:solidFill>
              </a:rPr>
              <a:t> В нормальных условиях можно наблюдать рост множества кристаллов, например, инея на холодной поверхности или соли в перенасыщенном водном растворе. В то же время, образование зародыша никому не удавалось непосредственно зафиксировать по двум основным причинам. Во-первых, поскольку он состоит из нескольких атомов или молекул, для наблюдения требуется электронный микроскоп с сильным увеличением. Во-вторых, начало кристаллизации — это стохастический, то есть во многом случайный процесс. Рост кристалла начинается с образования зародыша и скелетной формы. При длительном равномерном и беспрепятственном поступлении вещества со всех сторон возникают нормальные кристаллические формы, но в большинстве случаев кристаллы стеснены в своем росте соседними кристаллами. </a:t>
            </a:r>
          </a:p>
          <a:p>
            <a:r>
              <a:rPr lang="ru-RU" dirty="0">
                <a:solidFill>
                  <a:schemeClr val="tx1"/>
                </a:solidFill>
              </a:rPr>
              <a:t>           Значительная часть минеральных кристаллов произошла путем кристаллизации из водных растворов. Примеры выпадения кристаллов из раствора - выпадение кристаллов солей в замкнутых водоемах; рост кристаллов на стенках трещин и полостей при гидротермальных процессах, на больших глубинах в условиях высоких давлений и температур; образование отдельных кристаллов вторичных минералов в зонах окисления рудных месторождений.</a:t>
            </a:r>
          </a:p>
          <a:p>
            <a:r>
              <a:rPr lang="ru-RU" dirty="0">
                <a:solidFill>
                  <a:schemeClr val="tx1"/>
                </a:solidFill>
              </a:rPr>
              <a:t>        Образование кристаллов в результате конденсации газов или из паров. Кристаллизоваться могут не только водяные пары, но и пары других веществ.</a:t>
            </a:r>
          </a:p>
          <a:p>
            <a:r>
              <a:rPr lang="ru-RU" dirty="0">
                <a:solidFill>
                  <a:schemeClr val="tx1"/>
                </a:solidFill>
              </a:rPr>
              <a:t>Образование кристаллов при перекристаллизации твердых веществ. При переходе из твердого состояния в твердое выделяют 2 случая:</a:t>
            </a:r>
          </a:p>
          <a:p>
            <a:r>
              <a:rPr lang="ru-RU" dirty="0">
                <a:solidFill>
                  <a:schemeClr val="tx1"/>
                </a:solidFill>
              </a:rPr>
              <a:t>1. Кристаллическое вещество образуется из аморфного - например, с течением времени закристаллизовываются содержащие стекла кристаллические породы.</a:t>
            </a:r>
          </a:p>
          <a:p>
            <a:r>
              <a:rPr lang="ru-RU" dirty="0">
                <a:solidFill>
                  <a:schemeClr val="tx1"/>
                </a:solidFill>
              </a:rPr>
              <a:t>2. Перекристаллизация - это процесс, при котором структура одних веществ разрушается, и образуются новые кристаллы с другой структурой. Например, известняк под действием высоких температур и давления становится мрамором. Перекристаллизация связана с таким явлением как </a:t>
            </a:r>
            <a:r>
              <a:rPr lang="ru-RU" dirty="0" err="1">
                <a:solidFill>
                  <a:schemeClr val="tx1"/>
                </a:solidFill>
              </a:rPr>
              <a:t>метосамотоз</a:t>
            </a:r>
            <a:r>
              <a:rPr lang="ru-RU" dirty="0">
                <a:solidFill>
                  <a:schemeClr val="tx1"/>
                </a:solidFill>
              </a:rPr>
              <a:t> - преобразование горной породы или минерала в другую горную породу или минерал под воздействием </a:t>
            </a:r>
            <a:r>
              <a:rPr lang="ru-RU" dirty="0" err="1">
                <a:solidFill>
                  <a:schemeClr val="tx1"/>
                </a:solidFill>
              </a:rPr>
              <a:t>привноса</a:t>
            </a:r>
            <a:r>
              <a:rPr lang="ru-RU" dirty="0">
                <a:solidFill>
                  <a:schemeClr val="tx1"/>
                </a:solidFill>
              </a:rPr>
              <a:t> или выноса вещества.</a:t>
            </a:r>
          </a:p>
        </p:txBody>
      </p:sp>
      <p:pic>
        <p:nvPicPr>
          <p:cNvPr id="4" name="Рисунок 3"/>
          <p:cNvPicPr>
            <a:picLocks noChangeAspect="1"/>
          </p:cNvPicPr>
          <p:nvPr/>
        </p:nvPicPr>
        <p:blipFill>
          <a:blip r:embed="rId2"/>
          <a:stretch>
            <a:fillRect/>
          </a:stretch>
        </p:blipFill>
        <p:spPr>
          <a:xfrm>
            <a:off x="0" y="2806700"/>
            <a:ext cx="3403600" cy="2654300"/>
          </a:xfrm>
          <a:prstGeom prst="rect">
            <a:avLst/>
          </a:prstGeom>
        </p:spPr>
      </p:pic>
    </p:spTree>
    <p:extLst>
      <p:ext uri="{BB962C8B-B14F-4D97-AF65-F5344CB8AC3E}">
        <p14:creationId xmlns:p14="http://schemas.microsoft.com/office/powerpoint/2010/main" val="276602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3286" y="945782"/>
            <a:ext cx="2947482" cy="4601183"/>
          </a:xfrm>
        </p:spPr>
        <p:txBody>
          <a:bodyPr/>
          <a:lstStyle/>
          <a:p>
            <a:r>
              <a:rPr lang="ru-RU" b="1" dirty="0" smtClean="0"/>
              <a:t>Опыт.</a:t>
            </a:r>
            <a:endParaRPr lang="ru-RU" b="1" dirty="0"/>
          </a:p>
        </p:txBody>
      </p:sp>
      <p:sp>
        <p:nvSpPr>
          <p:cNvPr id="3" name="Объект 2"/>
          <p:cNvSpPr>
            <a:spLocks noGrp="1"/>
          </p:cNvSpPr>
          <p:nvPr>
            <p:ph idx="1"/>
          </p:nvPr>
        </p:nvSpPr>
        <p:spPr>
          <a:xfrm>
            <a:off x="3818468" y="177800"/>
            <a:ext cx="7967132" cy="5806948"/>
          </a:xfrm>
        </p:spPr>
        <p:txBody>
          <a:bodyPr>
            <a:normAutofit fontScale="92500" lnSpcReduction="20000"/>
          </a:bodyPr>
          <a:lstStyle/>
          <a:p>
            <a:pPr marL="457200" indent="-457200">
              <a:buFont typeface="+mj-lt"/>
              <a:buAutoNum type="arabicPeriod"/>
            </a:pPr>
            <a:r>
              <a:rPr lang="ru-RU" dirty="0">
                <a:solidFill>
                  <a:schemeClr val="tx1"/>
                </a:solidFill>
              </a:rPr>
              <a:t>В емкость налить дистиллированную воду и насыпать соль. Соль необходимо сыпать до тех пор, пока перемешивание не станет вызывать затруднения.</a:t>
            </a:r>
          </a:p>
          <a:p>
            <a:pPr marL="457200" indent="-457200">
              <a:buFont typeface="+mj-lt"/>
              <a:buAutoNum type="arabicPeriod"/>
            </a:pPr>
            <a:r>
              <a:rPr lang="ru-RU" dirty="0">
                <a:solidFill>
                  <a:schemeClr val="tx1"/>
                </a:solidFill>
              </a:rPr>
              <a:t>Полученную смесь поставить на водяную баню и дождаться полного растворения соли в воде.</a:t>
            </a:r>
          </a:p>
          <a:p>
            <a:pPr marL="457200" indent="-457200">
              <a:buFont typeface="+mj-lt"/>
              <a:buAutoNum type="arabicPeriod"/>
            </a:pPr>
            <a:r>
              <a:rPr lang="ru-RU" dirty="0">
                <a:solidFill>
                  <a:schemeClr val="tx1"/>
                </a:solidFill>
              </a:rPr>
              <a:t>Процедить раствор через фильтровальную бумагу или салфетку в подготовленную банку.</a:t>
            </a:r>
          </a:p>
          <a:p>
            <a:pPr marL="457200" indent="-457200">
              <a:buFont typeface="+mj-lt"/>
              <a:buAutoNum type="arabicPeriod"/>
            </a:pPr>
            <a:r>
              <a:rPr lang="ru-RU" dirty="0">
                <a:solidFill>
                  <a:schemeClr val="tx1"/>
                </a:solidFill>
              </a:rPr>
              <a:t>Привязать к нитке небольшой кристалл соли и опустить в охлажденную жидкость. Второй край нитки привязать к палочке, длина которой больше диаметра горлышка банки. Палка поможет зафиксировать нитку с кристаллом, который постоянно находится в подвешенном состоянии.</a:t>
            </a:r>
          </a:p>
          <a:p>
            <a:pPr marL="457200" indent="-457200">
              <a:buFont typeface="+mj-lt"/>
              <a:buAutoNum type="arabicPeriod"/>
            </a:pPr>
            <a:r>
              <a:rPr lang="ru-RU" dirty="0">
                <a:solidFill>
                  <a:schemeClr val="tx1"/>
                </a:solidFill>
              </a:rPr>
              <a:t>Полученную конструкцию накрыть куском ткани или салфеткой, затем поставить в место с наименьшими перепадами температуры.</a:t>
            </a:r>
          </a:p>
          <a:p>
            <a:pPr marL="457200" indent="-457200">
              <a:buFont typeface="+mj-lt"/>
              <a:buAutoNum type="arabicPeriod"/>
            </a:pPr>
            <a:r>
              <a:rPr lang="ru-RU" dirty="0">
                <a:solidFill>
                  <a:schemeClr val="tx1"/>
                </a:solidFill>
              </a:rPr>
              <a:t>В ходе эксперимента нельзя прикасаться к банке, двигать и вытягивать нитку с кристаллом. Конструкция должна стоять </a:t>
            </a:r>
            <a:r>
              <a:rPr lang="ru-RU" dirty="0" smtClean="0">
                <a:solidFill>
                  <a:schemeClr val="tx1"/>
                </a:solidFill>
              </a:rPr>
              <a:t>неподвижно.</a:t>
            </a:r>
          </a:p>
          <a:p>
            <a:pPr marL="457200" indent="-457200">
              <a:buFont typeface="+mj-lt"/>
              <a:buAutoNum type="arabicPeriod"/>
            </a:pPr>
            <a:r>
              <a:rPr lang="ru-RU" dirty="0" smtClean="0">
                <a:solidFill>
                  <a:schemeClr val="tx1"/>
                </a:solidFill>
              </a:rPr>
              <a:t>Готовый </a:t>
            </a:r>
            <a:r>
              <a:rPr lang="ru-RU" dirty="0">
                <a:solidFill>
                  <a:schemeClr val="tx1"/>
                </a:solidFill>
              </a:rPr>
              <a:t>кристалл нужного диаметра аккуратно извлечь из банки и вытереть салфеткой. Чтобы уберечь кристалл от внешних повреждений, рекомендуется покрыть камень прозрачным лаком для ногтей.</a:t>
            </a:r>
          </a:p>
          <a:p>
            <a:pPr marL="457200" indent="-457200">
              <a:buFont typeface="+mj-lt"/>
              <a:buAutoNum type="arabicPeriod"/>
            </a:pPr>
            <a:r>
              <a:rPr lang="ru-RU" dirty="0">
                <a:solidFill>
                  <a:schemeClr val="tx1"/>
                </a:solidFill>
              </a:rPr>
              <a:t>После высыхания лака можно любоваться кристаллом соли.</a:t>
            </a:r>
          </a:p>
          <a:p>
            <a:pPr marL="0" indent="0">
              <a:buNone/>
            </a:pPr>
            <a:endParaRPr lang="ru-RU" dirty="0">
              <a:solidFill>
                <a:schemeClr val="tx1"/>
              </a:solidFill>
            </a:endParaRPr>
          </a:p>
        </p:txBody>
      </p:sp>
    </p:spTree>
    <p:extLst>
      <p:ext uri="{BB962C8B-B14F-4D97-AF65-F5344CB8AC3E}">
        <p14:creationId xmlns:p14="http://schemas.microsoft.com/office/powerpoint/2010/main" val="2319226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Опыт.</a:t>
            </a:r>
            <a:endParaRPr lang="ru-RU" b="1" dirty="0"/>
          </a:p>
        </p:txBody>
      </p:sp>
      <p:sp>
        <p:nvSpPr>
          <p:cNvPr id="3" name="Объект 2"/>
          <p:cNvSpPr>
            <a:spLocks noGrp="1"/>
          </p:cNvSpPr>
          <p:nvPr>
            <p:ph sz="half" idx="1"/>
          </p:nvPr>
        </p:nvSpPr>
        <p:spPr>
          <a:xfrm>
            <a:off x="3771900" y="-1436483"/>
            <a:ext cx="3474720" cy="5120640"/>
          </a:xfrm>
        </p:spPr>
        <p:txBody>
          <a:bodyPr/>
          <a:lstStyle/>
          <a:p>
            <a:r>
              <a:rPr lang="ru-RU" dirty="0" smtClean="0"/>
              <a:t>Результат спустя 1 неделю</a:t>
            </a:r>
            <a:endParaRPr lang="ru-RU" dirty="0"/>
          </a:p>
        </p:txBody>
      </p:sp>
      <p:sp>
        <p:nvSpPr>
          <p:cNvPr id="4" name="Объект 3"/>
          <p:cNvSpPr>
            <a:spLocks noGrp="1"/>
          </p:cNvSpPr>
          <p:nvPr>
            <p:ph sz="half" idx="2"/>
          </p:nvPr>
        </p:nvSpPr>
        <p:spPr>
          <a:xfrm>
            <a:off x="7818119" y="-1436483"/>
            <a:ext cx="3474720" cy="5120640"/>
          </a:xfrm>
        </p:spPr>
        <p:txBody>
          <a:bodyPr/>
          <a:lstStyle/>
          <a:p>
            <a:r>
              <a:rPr lang="ru-RU" dirty="0" smtClean="0"/>
              <a:t>Результат спустя месяц</a:t>
            </a:r>
            <a:endParaRPr lang="ru-RU" dirty="0"/>
          </a:p>
        </p:txBody>
      </p:sp>
      <p:pic>
        <p:nvPicPr>
          <p:cNvPr id="5" name="Рисунок 4"/>
          <p:cNvPicPr>
            <a:picLocks noChangeAspect="1"/>
          </p:cNvPicPr>
          <p:nvPr/>
        </p:nvPicPr>
        <p:blipFill>
          <a:blip r:embed="rId2"/>
          <a:stretch>
            <a:fillRect/>
          </a:stretch>
        </p:blipFill>
        <p:spPr>
          <a:xfrm>
            <a:off x="4221797" y="1300066"/>
            <a:ext cx="2521903" cy="5303934"/>
          </a:xfrm>
          <a:prstGeom prst="rect">
            <a:avLst/>
          </a:prstGeom>
        </p:spPr>
      </p:pic>
      <p:pic>
        <p:nvPicPr>
          <p:cNvPr id="6" name="Рисунок 5"/>
          <p:cNvPicPr>
            <a:picLocks noChangeAspect="1"/>
          </p:cNvPicPr>
          <p:nvPr/>
        </p:nvPicPr>
        <p:blipFill>
          <a:blip r:embed="rId3"/>
          <a:stretch>
            <a:fillRect/>
          </a:stretch>
        </p:blipFill>
        <p:spPr>
          <a:xfrm>
            <a:off x="8128316" y="1300066"/>
            <a:ext cx="2565084" cy="5303934"/>
          </a:xfrm>
          <a:prstGeom prst="rect">
            <a:avLst/>
          </a:prstGeom>
        </p:spPr>
      </p:pic>
    </p:spTree>
    <p:extLst>
      <p:ext uri="{BB962C8B-B14F-4D97-AF65-F5344CB8AC3E}">
        <p14:creationId xmlns:p14="http://schemas.microsoft.com/office/powerpoint/2010/main" val="2106801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Применение жидких кристаллов в будущем.</a:t>
            </a:r>
            <a:r>
              <a:rPr lang="ru-RU" dirty="0"/>
              <a:t/>
            </a:r>
            <a:br>
              <a:rPr lang="ru-RU" dirty="0"/>
            </a:br>
            <a:endParaRPr lang="ru-RU" dirty="0"/>
          </a:p>
        </p:txBody>
      </p:sp>
      <p:sp>
        <p:nvSpPr>
          <p:cNvPr id="3" name="Объект 2"/>
          <p:cNvSpPr>
            <a:spLocks noGrp="1"/>
          </p:cNvSpPr>
          <p:nvPr>
            <p:ph idx="1"/>
          </p:nvPr>
        </p:nvSpPr>
        <p:spPr>
          <a:xfrm>
            <a:off x="3467100" y="0"/>
            <a:ext cx="8724900" cy="6858000"/>
          </a:xfrm>
        </p:spPr>
        <p:txBody>
          <a:bodyPr>
            <a:noAutofit/>
          </a:bodyPr>
          <a:lstStyle/>
          <a:p>
            <a:r>
              <a:rPr lang="ru-RU" sz="1600" dirty="0">
                <a:solidFill>
                  <a:schemeClr val="tx1"/>
                </a:solidFill>
              </a:rPr>
              <a:t> </a:t>
            </a:r>
            <a:r>
              <a:rPr lang="ru-RU" sz="1400" dirty="0">
                <a:solidFill>
                  <a:schemeClr val="tx1"/>
                </a:solidFill>
              </a:rPr>
              <a:t>Многие оптиче­ские эффекты в жидких кристаллах,  уже освоены техникой и используются в изделиях массового производства. Например, всем из­вестны часы с индикатором на жидких кристаллах, но не все еще знают, что те же жидкие кристаллы использу­ются для производства наручных часов, в которые встро­ен калькулятор. Тут уже даже трудно сказать, как на­звать такое устройство, то ли часы, то ли компьютер. Но это уже освоенные промышленностью изделия, хотя всего десятилетия назад подобное казалось нереальным. Перспективы же будущих массовых и эффективных при­менений жидких кристаллов еще более удивительны.</a:t>
            </a:r>
            <a:br>
              <a:rPr lang="ru-RU" sz="1400" dirty="0">
                <a:solidFill>
                  <a:schemeClr val="tx1"/>
                </a:solidFill>
              </a:rPr>
            </a:br>
            <a:r>
              <a:rPr lang="ru-RU" sz="1400" dirty="0">
                <a:solidFill>
                  <a:schemeClr val="tx1"/>
                </a:solidFill>
              </a:rPr>
              <a:t>           Управляемые оптические транспаранты могут быть исполь­зованы не только как элементы проекционного устрой­ства, но и выполнять значительное число функций, свя­занных с преобразованием, хранением и обработкой оп­тических сигналов. В связи с тенденциями развития ме­тодов передачи и обработки информации с использова­нием оптических каналов связи, позволяющих увеличить быстродействие устройств и объем передаваемой инфор­мации, управляемые оптические транспаранты на жид­ких кристаллах представляют значительный интерес и с этой точки зрения. В этом случае их еще принято назы­вать пространственно-временными модуляторами света (ПВМС), или световыми клапанами. Перспективы  применения ПВМС в устройствах обработки опти­ческой информации определяются тем, насколько се­годняшние характеристики оптических транспарантов мо­гут быть улучшены в сторону достижения максимальной чувствительности к управляющему излучению, повыше­ния быстродействия и пространственного разрешения световых сигналов, а также диапазона длин волн излуче­ния, в котором надежно работают эти устройства. Как уже отмечалось, одна из основных проблем – это проблема быстродействия жидкокристаллических элементов, однако уже достигнутые характеристики модуляторов света позволяют совершенно определенно утверждать, что они займут значительное место в системах обработки оптической информации. При соответствующем под­боре режима работы модулятора они могут выделять контур проектируемого на него изображения. Если кон­тур перемещается, то можно визуализировать его дви­жение. При этом существенно, что длина волны записы­вающего изображения излучения и считывающего излу­чения могут отличаться. Поэтому модуляторы света по­зволяют, например, визуализировать инфракрасное из­лучение, или с помощью видимого света модулировать пучки инфракрасного излучения, или создавать изобра­жение в инфракрасном диапазоне длин волн. В другом режиме работы модуляторы света могут выделять области, подвергнутые нестационарному осве­щению. В этом режиме работы из всего изображения выделяются, например, только перемещающиеся по изо­бражению световые точки, или мерцающие его участки. Модуляторы света могут использоваться как усилители яркости света. В связи же с их высокой пространственной разрешающей способностью их использование оказывается эквивалентным усилителю с очень большим  числом каналов. Перечисленные функциональные возможности оптических модуляторов дают основание использовать их в многочисленных задачах обработки оптической инфор­мации, таких как распознавание образов, подавление по­мех, спектральный и корреляционный анализ, интерфе­рометрия, в том числе запись голограмм в реальном мас­штабе времени.</a:t>
            </a:r>
          </a:p>
        </p:txBody>
      </p:sp>
    </p:spTree>
    <p:extLst>
      <p:ext uri="{BB962C8B-B14F-4D97-AF65-F5344CB8AC3E}">
        <p14:creationId xmlns:p14="http://schemas.microsoft.com/office/powerpoint/2010/main" val="1132352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Вывод</a:t>
            </a:r>
            <a:r>
              <a:rPr lang="ru-RU" dirty="0"/>
              <a:t/>
            </a:r>
            <a:br>
              <a:rPr lang="ru-RU" dirty="0"/>
            </a:br>
            <a:endParaRPr lang="ru-RU" dirty="0"/>
          </a:p>
        </p:txBody>
      </p:sp>
      <p:sp>
        <p:nvSpPr>
          <p:cNvPr id="3" name="Объект 2"/>
          <p:cNvSpPr>
            <a:spLocks noGrp="1"/>
          </p:cNvSpPr>
          <p:nvPr>
            <p:ph idx="1"/>
          </p:nvPr>
        </p:nvSpPr>
        <p:spPr>
          <a:xfrm>
            <a:off x="3827969" y="0"/>
            <a:ext cx="7315200" cy="5120640"/>
          </a:xfrm>
        </p:spPr>
        <p:txBody>
          <a:bodyPr/>
          <a:lstStyle/>
          <a:p>
            <a:r>
              <a:rPr lang="ru-RU" dirty="0">
                <a:solidFill>
                  <a:schemeClr val="tx1"/>
                </a:solidFill>
              </a:rPr>
              <a:t>Процесс выращивания кристаллов в домашних условиях очень интересное и увлекательное занятие, позволяющее сознательно отнестись к закономерностям природы. Исследовательская работа приоткрыла нам дверь в страну кристаллов и минералов. В ходе выполнения проекта мы провели анализ литературных данных по кристаллическому состоянию веществ и пришли к выводу, что мир кристаллов разнообразен. мы освоили методику выращивания кристаллов. Полученные кристаллы можно использовать на уроках физики и химии как демонстрационный материал. </a:t>
            </a:r>
          </a:p>
          <a:p>
            <a:endParaRPr lang="ru-RU" dirty="0"/>
          </a:p>
        </p:txBody>
      </p:sp>
      <p:pic>
        <p:nvPicPr>
          <p:cNvPr id="4" name="Рисунок 3"/>
          <p:cNvPicPr>
            <a:picLocks noChangeAspect="1"/>
          </p:cNvPicPr>
          <p:nvPr/>
        </p:nvPicPr>
        <p:blipFill>
          <a:blip r:embed="rId2"/>
          <a:stretch>
            <a:fillRect/>
          </a:stretch>
        </p:blipFill>
        <p:spPr>
          <a:xfrm>
            <a:off x="3924300" y="4011612"/>
            <a:ext cx="3575050" cy="2681288"/>
          </a:xfrm>
          <a:prstGeom prst="rect">
            <a:avLst/>
          </a:prstGeom>
        </p:spPr>
      </p:pic>
      <p:pic>
        <p:nvPicPr>
          <p:cNvPr id="5" name="Рисунок 4"/>
          <p:cNvPicPr>
            <a:picLocks noChangeAspect="1"/>
          </p:cNvPicPr>
          <p:nvPr/>
        </p:nvPicPr>
        <p:blipFill>
          <a:blip r:embed="rId3"/>
          <a:stretch>
            <a:fillRect/>
          </a:stretch>
        </p:blipFill>
        <p:spPr>
          <a:xfrm>
            <a:off x="8223249" y="4011612"/>
            <a:ext cx="3348275" cy="2681288"/>
          </a:xfrm>
          <a:prstGeom prst="rect">
            <a:avLst/>
          </a:prstGeom>
        </p:spPr>
      </p:pic>
    </p:spTree>
    <p:extLst>
      <p:ext uri="{BB962C8B-B14F-4D97-AF65-F5344CB8AC3E}">
        <p14:creationId xmlns:p14="http://schemas.microsoft.com/office/powerpoint/2010/main" val="794853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b="1" dirty="0"/>
              <a:t>Используемая литература:</a:t>
            </a:r>
            <a:r>
              <a:rPr lang="ru-RU" sz="3400" dirty="0"/>
              <a:t/>
            </a:r>
            <a:br>
              <a:rPr lang="ru-RU" sz="3400" dirty="0"/>
            </a:br>
            <a:endParaRPr lang="ru-RU" sz="3400" dirty="0"/>
          </a:p>
        </p:txBody>
      </p:sp>
      <p:sp>
        <p:nvSpPr>
          <p:cNvPr id="3" name="Объект 2"/>
          <p:cNvSpPr>
            <a:spLocks noGrp="1"/>
          </p:cNvSpPr>
          <p:nvPr>
            <p:ph idx="1"/>
          </p:nvPr>
        </p:nvSpPr>
        <p:spPr>
          <a:xfrm>
            <a:off x="3632200" y="165100"/>
            <a:ext cx="7810500" cy="6540500"/>
          </a:xfrm>
        </p:spPr>
        <p:txBody>
          <a:bodyPr>
            <a:normAutofit fontScale="70000" lnSpcReduction="20000"/>
          </a:bodyPr>
          <a:lstStyle/>
          <a:p>
            <a:pPr marL="457200" indent="-457200">
              <a:buFont typeface="+mj-lt"/>
              <a:buAutoNum type="arabicPeriod"/>
            </a:pPr>
            <a:r>
              <a:rPr lang="ru-RU" dirty="0" smtClean="0"/>
              <a:t> </a:t>
            </a:r>
            <a:r>
              <a:rPr lang="ru-RU" dirty="0"/>
              <a:t>Самарин, Жидкокристаллические дисплеи. </a:t>
            </a:r>
            <a:r>
              <a:rPr lang="ru-RU" dirty="0" err="1"/>
              <a:t>Схемотехника</a:t>
            </a:r>
            <a:r>
              <a:rPr lang="ru-RU" dirty="0"/>
              <a:t>, конструкция. Солон. М. 2004. </a:t>
            </a:r>
          </a:p>
          <a:p>
            <a:pPr marL="457200" indent="-457200">
              <a:buFont typeface="+mj-lt"/>
              <a:buAutoNum type="arabicPeriod"/>
            </a:pPr>
            <a:r>
              <a:rPr lang="ru-RU" dirty="0" smtClean="0"/>
              <a:t> </a:t>
            </a:r>
            <a:r>
              <a:rPr lang="ru-RU" dirty="0"/>
              <a:t>Мартин, </a:t>
            </a:r>
            <a:r>
              <a:rPr lang="ru-RU" dirty="0" err="1"/>
              <a:t>Немудров</a:t>
            </a:r>
            <a:r>
              <a:rPr lang="ru-RU" dirty="0"/>
              <a:t>. Системы на кристалле. Проектирование и развитие. </a:t>
            </a:r>
            <a:r>
              <a:rPr lang="ru-RU" dirty="0" err="1"/>
              <a:t>Техносфера</a:t>
            </a:r>
            <a:r>
              <a:rPr lang="ru-RU" dirty="0"/>
              <a:t>. М. 2004. </a:t>
            </a:r>
          </a:p>
          <a:p>
            <a:pPr marL="457200" indent="-457200">
              <a:buFont typeface="+mj-lt"/>
              <a:buAutoNum type="arabicPeriod"/>
            </a:pPr>
            <a:r>
              <a:rPr lang="ru-RU" dirty="0" smtClean="0"/>
              <a:t> </a:t>
            </a:r>
            <a:r>
              <a:rPr lang="ru-RU" dirty="0"/>
              <a:t>Лузин. Основы телевизионной техники. Солон. М.2003. </a:t>
            </a:r>
          </a:p>
          <a:p>
            <a:pPr marL="457200" indent="-457200">
              <a:buFont typeface="+mj-lt"/>
              <a:buAutoNum type="arabicPeriod"/>
            </a:pPr>
            <a:r>
              <a:rPr lang="ru-RU" dirty="0" smtClean="0"/>
              <a:t> </a:t>
            </a:r>
            <a:r>
              <a:rPr lang="ru-RU" dirty="0"/>
              <a:t>Родин. Современные телевизоры. Солон. М. 2004. </a:t>
            </a:r>
          </a:p>
          <a:p>
            <a:pPr marL="457200" indent="-457200">
              <a:buFont typeface="+mj-lt"/>
              <a:buAutoNum type="arabicPeriod"/>
            </a:pPr>
            <a:r>
              <a:rPr lang="ru-RU" dirty="0" smtClean="0"/>
              <a:t> </a:t>
            </a:r>
            <a:r>
              <a:rPr lang="ru-RU" dirty="0"/>
              <a:t>Зубарев. Цифровое телевизионное вещание. Радио/связь. М. 2004. </a:t>
            </a:r>
          </a:p>
          <a:p>
            <a:pPr marL="457200" indent="-457200">
              <a:buFont typeface="+mj-lt"/>
              <a:buAutoNum type="arabicPeriod"/>
            </a:pPr>
            <a:r>
              <a:rPr lang="ru-RU" dirty="0" smtClean="0"/>
              <a:t> </a:t>
            </a:r>
            <a:r>
              <a:rPr lang="ru-RU" dirty="0" err="1"/>
              <a:t>Беркоу</a:t>
            </a:r>
            <a:r>
              <a:rPr lang="ru-RU" dirty="0"/>
              <a:t>. Современная медицинская энциклопедия. </a:t>
            </a:r>
            <a:r>
              <a:rPr lang="ru-RU" dirty="0" err="1"/>
              <a:t>Вмеда</a:t>
            </a:r>
            <a:r>
              <a:rPr lang="ru-RU" dirty="0"/>
              <a:t>. М. 2004.</a:t>
            </a:r>
          </a:p>
          <a:p>
            <a:pPr marL="457200" indent="-457200">
              <a:buFont typeface="+mj-lt"/>
              <a:buAutoNum type="arabicPeriod"/>
            </a:pPr>
            <a:r>
              <a:rPr lang="ru-RU" dirty="0" smtClean="0"/>
              <a:t> </a:t>
            </a:r>
            <a:r>
              <a:rPr lang="ru-RU" dirty="0"/>
              <a:t>Ахметов Н.С. Неорганическая химия. М.: Просвещение,1985.</a:t>
            </a:r>
          </a:p>
          <a:p>
            <a:pPr marL="457200" indent="-457200">
              <a:buFont typeface="+mj-lt"/>
              <a:buAutoNum type="arabicPeriod"/>
            </a:pPr>
            <a:r>
              <a:rPr lang="ru-RU" dirty="0" smtClean="0"/>
              <a:t> </a:t>
            </a:r>
            <a:r>
              <a:rPr lang="ru-RU" dirty="0"/>
              <a:t>Васильев В.Н., Беспалов В.Г. Информационные технологии. Оптический компьютер и фотонные кристаллы. </a:t>
            </a:r>
          </a:p>
          <a:p>
            <a:pPr marL="457200" indent="-457200">
              <a:buFont typeface="+mj-lt"/>
              <a:buAutoNum type="arabicPeriod"/>
            </a:pPr>
            <a:r>
              <a:rPr lang="ru-RU" dirty="0" smtClean="0"/>
              <a:t> </a:t>
            </a:r>
            <a:r>
              <a:rPr lang="ru-RU" dirty="0" err="1"/>
              <a:t>Желудов</a:t>
            </a:r>
            <a:r>
              <a:rPr lang="ru-RU" dirty="0"/>
              <a:t> И.С. Физика кристаллов и симметрия. М.: Наука,1987.</a:t>
            </a:r>
          </a:p>
          <a:p>
            <a:pPr marL="457200" indent="-457200">
              <a:buFont typeface="+mj-lt"/>
              <a:buAutoNum type="arabicPeriod"/>
            </a:pPr>
            <a:r>
              <a:rPr lang="ru-RU" dirty="0" smtClean="0"/>
              <a:t> </a:t>
            </a:r>
            <a:r>
              <a:rPr lang="ru-RU" dirty="0" err="1"/>
              <a:t>Жувикин</a:t>
            </a:r>
            <a:r>
              <a:rPr lang="ru-RU" dirty="0"/>
              <a:t> Г.А. Лабиринты фотонных кристаллов // </a:t>
            </a:r>
            <a:r>
              <a:rPr lang="ru-RU" dirty="0" err="1"/>
              <a:t>Компью</a:t>
            </a:r>
            <a:r>
              <a:rPr lang="ru-RU" dirty="0"/>
              <a:t> Терра (электронная версия журнала) / Свежий номер – 13. 08. 2001. № 30 (407).</a:t>
            </a:r>
          </a:p>
          <a:p>
            <a:pPr marL="457200" indent="-457200">
              <a:buFont typeface="+mj-lt"/>
              <a:buAutoNum type="arabicPeriod"/>
            </a:pPr>
            <a:r>
              <a:rPr lang="ru-RU" dirty="0" smtClean="0"/>
              <a:t> </a:t>
            </a:r>
            <a:r>
              <a:rPr lang="ru-RU" dirty="0" err="1"/>
              <a:t>Кабардин</a:t>
            </a:r>
            <a:r>
              <a:rPr lang="ru-RU" dirty="0"/>
              <a:t> О.Ф. Физика: учебник 10 класса для школ с углублённым изучением физики. М. :Просвещение, 2011.</a:t>
            </a:r>
          </a:p>
          <a:p>
            <a:pPr marL="457200" indent="-457200">
              <a:buFont typeface="+mj-lt"/>
              <a:buAutoNum type="arabicPeriod"/>
            </a:pPr>
            <a:r>
              <a:rPr lang="ru-RU" dirty="0" smtClean="0"/>
              <a:t> </a:t>
            </a:r>
            <a:r>
              <a:rPr lang="ru-RU" dirty="0"/>
              <a:t>Корнилов В.И., </a:t>
            </a:r>
            <a:r>
              <a:rPr lang="ru-RU" dirty="0" err="1"/>
              <a:t>Солодова</a:t>
            </a:r>
            <a:r>
              <a:rPr lang="ru-RU" dirty="0"/>
              <a:t> Ю. П. Ювелирные камни. М. :Недра, 1983.</a:t>
            </a:r>
          </a:p>
          <a:p>
            <a:pPr marL="457200" indent="-457200">
              <a:buFont typeface="+mj-lt"/>
              <a:buAutoNum type="arabicPeriod"/>
            </a:pPr>
            <a:r>
              <a:rPr lang="ru-RU" dirty="0" smtClean="0"/>
              <a:t> </a:t>
            </a:r>
            <a:r>
              <a:rPr lang="ru-RU" dirty="0" err="1"/>
              <a:t>Кособукин</a:t>
            </a:r>
            <a:r>
              <a:rPr lang="ru-RU" dirty="0"/>
              <a:t> В.А. Фотонные кристаллы // Окно в мир (электронная версия журнала). 2002.</a:t>
            </a:r>
          </a:p>
          <a:p>
            <a:pPr marL="457200" indent="-457200">
              <a:buFont typeface="+mj-lt"/>
              <a:buAutoNum type="arabicPeriod"/>
            </a:pPr>
            <a:r>
              <a:rPr lang="ru-RU" dirty="0" smtClean="0"/>
              <a:t> </a:t>
            </a:r>
            <a:r>
              <a:rPr lang="ru-RU" dirty="0"/>
              <a:t>Шафрановский И.И. Симметрия в природе. Ленинград: Недра, 1985.</a:t>
            </a:r>
          </a:p>
          <a:p>
            <a:pPr marL="457200" indent="-457200">
              <a:buFont typeface="+mj-lt"/>
              <a:buAutoNum type="arabicPeriod"/>
            </a:pPr>
            <a:r>
              <a:rPr lang="ru-RU" dirty="0" smtClean="0"/>
              <a:t>  </a:t>
            </a:r>
            <a:r>
              <a:rPr lang="ru-RU" dirty="0"/>
              <a:t>Шуман В.И. Драгоценные и поделочные камни. М. : Мир, 1986.</a:t>
            </a:r>
          </a:p>
          <a:p>
            <a:pPr marL="457200" indent="-457200">
              <a:buFont typeface="+mj-lt"/>
              <a:buAutoNum type="arabicPeriod"/>
            </a:pPr>
            <a:r>
              <a:rPr lang="ru-RU" dirty="0" smtClean="0"/>
              <a:t> </a:t>
            </a:r>
            <a:r>
              <a:rPr lang="ru-RU" dirty="0"/>
              <a:t>Журнал “Физика в школе”. 2006. №2. </a:t>
            </a:r>
          </a:p>
          <a:p>
            <a:pPr marL="0" indent="0">
              <a:buNone/>
            </a:pPr>
            <a:r>
              <a:rPr lang="ru-RU" dirty="0"/>
              <a:t>                 Используемые </a:t>
            </a:r>
            <a:r>
              <a:rPr lang="ru-RU" dirty="0" err="1"/>
              <a:t>интернет-ресурсы</a:t>
            </a:r>
            <a:r>
              <a:rPr lang="ru-RU" dirty="0"/>
              <a:t>.</a:t>
            </a:r>
          </a:p>
          <a:p>
            <a:pPr marL="0" indent="0">
              <a:buNone/>
            </a:pPr>
            <a:r>
              <a:rPr lang="ru-RU" u="sng" dirty="0">
                <a:hlinkClick r:id="rId2"/>
              </a:rPr>
              <a:t>https://ru.wikipedia.org</a:t>
            </a:r>
            <a:endParaRPr lang="ru-RU" dirty="0"/>
          </a:p>
          <a:p>
            <a:pPr marL="0" indent="0">
              <a:buNone/>
            </a:pPr>
            <a:r>
              <a:rPr lang="ru-RU" dirty="0"/>
              <a:t>http://course-crystal.narod.ru</a:t>
            </a:r>
          </a:p>
          <a:p>
            <a:pPr marL="0" indent="0">
              <a:buNone/>
            </a:pPr>
            <a:endParaRPr lang="ru-RU" dirty="0"/>
          </a:p>
        </p:txBody>
      </p:sp>
    </p:spTree>
    <p:extLst>
      <p:ext uri="{BB962C8B-B14F-4D97-AF65-F5344CB8AC3E}">
        <p14:creationId xmlns:p14="http://schemas.microsoft.com/office/powerpoint/2010/main" val="393722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Содержание.</a:t>
            </a:r>
            <a:endParaRPr lang="ru-RU" b="1" dirty="0"/>
          </a:p>
        </p:txBody>
      </p:sp>
      <p:sp>
        <p:nvSpPr>
          <p:cNvPr id="3" name="Объект 2"/>
          <p:cNvSpPr>
            <a:spLocks noGrp="1"/>
          </p:cNvSpPr>
          <p:nvPr>
            <p:ph idx="1"/>
          </p:nvPr>
        </p:nvSpPr>
        <p:spPr>
          <a:xfrm>
            <a:off x="3780368" y="864108"/>
            <a:ext cx="7315200" cy="5120640"/>
          </a:xfrm>
        </p:spPr>
        <p:txBody>
          <a:bodyPr>
            <a:normAutofit fontScale="92500" lnSpcReduction="10000"/>
          </a:bodyPr>
          <a:lstStyle/>
          <a:p>
            <a:r>
              <a:rPr lang="ru-RU" dirty="0" smtClean="0">
                <a:solidFill>
                  <a:schemeClr val="tx1"/>
                </a:solidFill>
                <a:latin typeface="+mj-lt"/>
              </a:rPr>
              <a:t>Введение.</a:t>
            </a:r>
          </a:p>
          <a:p>
            <a:r>
              <a:rPr lang="ru-RU" dirty="0" smtClean="0">
                <a:solidFill>
                  <a:schemeClr val="tx1"/>
                </a:solidFill>
                <a:latin typeface="+mj-lt"/>
              </a:rPr>
              <a:t>Цель работы и Задачи.</a:t>
            </a:r>
          </a:p>
          <a:p>
            <a:r>
              <a:rPr lang="ru-RU" dirty="0" smtClean="0">
                <a:solidFill>
                  <a:schemeClr val="tx1"/>
                </a:solidFill>
                <a:latin typeface="+mj-lt"/>
              </a:rPr>
              <a:t>Твердые </a:t>
            </a:r>
            <a:r>
              <a:rPr lang="ru-RU" dirty="0">
                <a:solidFill>
                  <a:schemeClr val="tx1"/>
                </a:solidFill>
                <a:latin typeface="+mj-lt"/>
              </a:rPr>
              <a:t>кристаллические </a:t>
            </a:r>
            <a:r>
              <a:rPr lang="ru-RU" dirty="0" smtClean="0">
                <a:solidFill>
                  <a:schemeClr val="tx1"/>
                </a:solidFill>
                <a:latin typeface="+mj-lt"/>
              </a:rPr>
              <a:t>тела </a:t>
            </a:r>
            <a:r>
              <a:rPr lang="ru-RU" dirty="0">
                <a:solidFill>
                  <a:schemeClr val="tx1"/>
                </a:solidFill>
                <a:latin typeface="+mj-lt"/>
              </a:rPr>
              <a:t>Понятие “кристалл”.</a:t>
            </a:r>
            <a:r>
              <a:rPr lang="ru-RU" dirty="0" smtClean="0">
                <a:solidFill>
                  <a:schemeClr val="tx1"/>
                </a:solidFill>
                <a:latin typeface="+mj-lt"/>
              </a:rPr>
              <a:t>.</a:t>
            </a:r>
          </a:p>
          <a:p>
            <a:r>
              <a:rPr lang="ru-RU" dirty="0">
                <a:solidFill>
                  <a:schemeClr val="tx1"/>
                </a:solidFill>
                <a:latin typeface="+mj-lt"/>
              </a:rPr>
              <a:t>Основные свойства </a:t>
            </a:r>
            <a:r>
              <a:rPr lang="ru-RU" dirty="0" smtClean="0">
                <a:solidFill>
                  <a:schemeClr val="tx1"/>
                </a:solidFill>
                <a:latin typeface="+mj-lt"/>
              </a:rPr>
              <a:t>кристаллов.</a:t>
            </a:r>
          </a:p>
          <a:p>
            <a:r>
              <a:rPr lang="ru-RU" dirty="0">
                <a:solidFill>
                  <a:schemeClr val="tx1"/>
                </a:solidFill>
                <a:latin typeface="+mj-lt"/>
              </a:rPr>
              <a:t>Применение твердых </a:t>
            </a:r>
            <a:r>
              <a:rPr lang="ru-RU" dirty="0" smtClean="0">
                <a:solidFill>
                  <a:schemeClr val="tx1"/>
                </a:solidFill>
                <a:latin typeface="+mj-lt"/>
              </a:rPr>
              <a:t>кристаллов.</a:t>
            </a:r>
          </a:p>
          <a:p>
            <a:r>
              <a:rPr lang="ru-RU" dirty="0">
                <a:solidFill>
                  <a:schemeClr val="tx1"/>
                </a:solidFill>
                <a:latin typeface="+mj-lt"/>
              </a:rPr>
              <a:t>Жидкие </a:t>
            </a:r>
            <a:r>
              <a:rPr lang="ru-RU" dirty="0" smtClean="0">
                <a:solidFill>
                  <a:schemeClr val="tx1"/>
                </a:solidFill>
                <a:latin typeface="+mj-lt"/>
              </a:rPr>
              <a:t>кристаллы </a:t>
            </a:r>
            <a:r>
              <a:rPr lang="ru-RU" dirty="0">
                <a:solidFill>
                  <a:schemeClr val="tx1"/>
                </a:solidFill>
                <a:latin typeface="+mj-lt"/>
              </a:rPr>
              <a:t>Понятие “жидкий кристалл</a:t>
            </a:r>
            <a:r>
              <a:rPr lang="ru-RU" dirty="0" smtClean="0">
                <a:solidFill>
                  <a:schemeClr val="tx1"/>
                </a:solidFill>
                <a:latin typeface="+mj-lt"/>
              </a:rPr>
              <a:t>”.</a:t>
            </a:r>
          </a:p>
          <a:p>
            <a:r>
              <a:rPr lang="ru-RU" dirty="0">
                <a:solidFill>
                  <a:schemeClr val="tx1"/>
                </a:solidFill>
                <a:latin typeface="+mj-lt"/>
              </a:rPr>
              <a:t>Классификация жидких кристаллов и их физические </a:t>
            </a:r>
            <a:r>
              <a:rPr lang="ru-RU" dirty="0" smtClean="0">
                <a:solidFill>
                  <a:schemeClr val="tx1"/>
                </a:solidFill>
                <a:latin typeface="+mj-lt"/>
              </a:rPr>
              <a:t>свойства.</a:t>
            </a:r>
          </a:p>
          <a:p>
            <a:r>
              <a:rPr lang="ru-RU" dirty="0">
                <a:solidFill>
                  <a:schemeClr val="tx1"/>
                </a:solidFill>
                <a:latin typeface="+mj-lt"/>
              </a:rPr>
              <a:t>Применение жидких </a:t>
            </a:r>
            <a:r>
              <a:rPr lang="ru-RU" dirty="0" smtClean="0">
                <a:solidFill>
                  <a:schemeClr val="tx1"/>
                </a:solidFill>
                <a:latin typeface="+mj-lt"/>
              </a:rPr>
              <a:t>кристаллов.</a:t>
            </a:r>
          </a:p>
          <a:p>
            <a:r>
              <a:rPr lang="ru-RU" dirty="0">
                <a:solidFill>
                  <a:schemeClr val="tx1"/>
                </a:solidFill>
                <a:latin typeface="+mj-lt"/>
              </a:rPr>
              <a:t>Как растут </a:t>
            </a:r>
            <a:r>
              <a:rPr lang="ru-RU" dirty="0" smtClean="0">
                <a:solidFill>
                  <a:schemeClr val="tx1"/>
                </a:solidFill>
                <a:latin typeface="+mj-lt"/>
              </a:rPr>
              <a:t>кристаллы.</a:t>
            </a:r>
          </a:p>
          <a:p>
            <a:r>
              <a:rPr lang="ru-RU" dirty="0" smtClean="0">
                <a:solidFill>
                  <a:schemeClr val="tx1"/>
                </a:solidFill>
                <a:latin typeface="+mj-lt"/>
              </a:rPr>
              <a:t>Опыт.</a:t>
            </a:r>
          </a:p>
          <a:p>
            <a:r>
              <a:rPr lang="ru-RU" dirty="0">
                <a:solidFill>
                  <a:schemeClr val="tx1"/>
                </a:solidFill>
                <a:latin typeface="+mj-lt"/>
              </a:rPr>
              <a:t>Применение жидких кристаллов в </a:t>
            </a:r>
            <a:r>
              <a:rPr lang="ru-RU" dirty="0" smtClean="0">
                <a:solidFill>
                  <a:schemeClr val="tx1"/>
                </a:solidFill>
                <a:latin typeface="+mj-lt"/>
              </a:rPr>
              <a:t>будущем.</a:t>
            </a:r>
          </a:p>
          <a:p>
            <a:r>
              <a:rPr lang="ru-RU" dirty="0" smtClean="0">
                <a:solidFill>
                  <a:schemeClr val="tx1"/>
                </a:solidFill>
                <a:latin typeface="+mj-lt"/>
              </a:rPr>
              <a:t>Вывод.</a:t>
            </a:r>
          </a:p>
          <a:p>
            <a:r>
              <a:rPr lang="ru-RU" dirty="0">
                <a:solidFill>
                  <a:schemeClr val="tx1"/>
                </a:solidFill>
                <a:latin typeface="+mj-lt"/>
              </a:rPr>
              <a:t>Используемая </a:t>
            </a:r>
            <a:r>
              <a:rPr lang="ru-RU" dirty="0" smtClean="0">
                <a:solidFill>
                  <a:schemeClr val="tx1"/>
                </a:solidFill>
                <a:latin typeface="+mj-lt"/>
              </a:rPr>
              <a:t>литература.</a:t>
            </a:r>
            <a:endParaRPr lang="ru-RU" dirty="0">
              <a:solidFill>
                <a:schemeClr val="tx1"/>
              </a:solidFill>
              <a:latin typeface="+mj-lt"/>
            </a:endParaRPr>
          </a:p>
        </p:txBody>
      </p:sp>
    </p:spTree>
    <p:extLst>
      <p:ext uri="{BB962C8B-B14F-4D97-AF65-F5344CB8AC3E}">
        <p14:creationId xmlns:p14="http://schemas.microsoft.com/office/powerpoint/2010/main" val="1838282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948" y="-110209"/>
            <a:ext cx="2947482" cy="4601183"/>
          </a:xfrm>
        </p:spPr>
        <p:txBody>
          <a:bodyPr/>
          <a:lstStyle/>
          <a:p>
            <a:r>
              <a:rPr lang="ru-RU" b="1" dirty="0" smtClean="0"/>
              <a:t>Введение.</a:t>
            </a:r>
            <a:endParaRPr lang="ru-RU" b="1" dirty="0"/>
          </a:p>
        </p:txBody>
      </p:sp>
      <p:sp>
        <p:nvSpPr>
          <p:cNvPr id="3" name="Объект 2"/>
          <p:cNvSpPr>
            <a:spLocks noGrp="1"/>
          </p:cNvSpPr>
          <p:nvPr>
            <p:ph idx="1"/>
          </p:nvPr>
        </p:nvSpPr>
        <p:spPr>
          <a:xfrm>
            <a:off x="3691468" y="990600"/>
            <a:ext cx="7395632" cy="5121148"/>
          </a:xfrm>
        </p:spPr>
        <p:txBody>
          <a:bodyPr/>
          <a:lstStyle/>
          <a:p>
            <a:r>
              <a:rPr lang="ru-RU" sz="2400" dirty="0">
                <a:solidFill>
                  <a:schemeClr val="tx1"/>
                </a:solidFill>
              </a:rPr>
              <a:t>Тема выращивания кристаллов становится все более актуальной для всего человечества. В настоящее время кристаллы буквально вошли в каждый дом.</a:t>
            </a:r>
          </a:p>
          <a:p>
            <a:r>
              <a:rPr lang="ru-RU" sz="2400" dirty="0">
                <a:solidFill>
                  <a:schemeClr val="tx1"/>
                </a:solidFill>
              </a:rPr>
              <a:t>В сердце каждого телевизора, сотового телефона, компьютера находится кристалл. Выращивание кристаллов сохраняет природные богатства и ускоряет научно-технический прогресс. Сейчас мы знаем, что даже некоторые части нашего организма </a:t>
            </a:r>
            <a:r>
              <a:rPr lang="ru-RU" sz="2400" dirty="0" err="1">
                <a:solidFill>
                  <a:schemeClr val="tx1"/>
                </a:solidFill>
              </a:rPr>
              <a:t>кристалличны</a:t>
            </a:r>
            <a:r>
              <a:rPr lang="ru-RU" sz="2400" dirty="0">
                <a:solidFill>
                  <a:schemeClr val="tx1"/>
                </a:solidFill>
              </a:rPr>
              <a:t>, например, роговица глаза. Мир кристаллов и мир людей стали неразрывны.</a:t>
            </a:r>
          </a:p>
          <a:p>
            <a:endParaRPr lang="ru-RU" dirty="0"/>
          </a:p>
        </p:txBody>
      </p:sp>
      <p:pic>
        <p:nvPicPr>
          <p:cNvPr id="4" name="Рисунок 3"/>
          <p:cNvPicPr>
            <a:picLocks noChangeAspect="1"/>
          </p:cNvPicPr>
          <p:nvPr/>
        </p:nvPicPr>
        <p:blipFill>
          <a:blip r:embed="rId2"/>
          <a:stretch>
            <a:fillRect/>
          </a:stretch>
        </p:blipFill>
        <p:spPr>
          <a:xfrm>
            <a:off x="1" y="2882900"/>
            <a:ext cx="3420429" cy="2279396"/>
          </a:xfrm>
          <a:prstGeom prst="rect">
            <a:avLst/>
          </a:prstGeom>
        </p:spPr>
      </p:pic>
    </p:spTree>
    <p:extLst>
      <p:ext uri="{BB962C8B-B14F-4D97-AF65-F5344CB8AC3E}">
        <p14:creationId xmlns:p14="http://schemas.microsoft.com/office/powerpoint/2010/main" val="3068802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Цель работы и Задачи.</a:t>
            </a:r>
            <a:endParaRPr lang="ru-RU" b="1" dirty="0"/>
          </a:p>
        </p:txBody>
      </p:sp>
      <p:sp>
        <p:nvSpPr>
          <p:cNvPr id="3" name="Объект 2"/>
          <p:cNvSpPr>
            <a:spLocks noGrp="1"/>
          </p:cNvSpPr>
          <p:nvPr>
            <p:ph idx="1"/>
          </p:nvPr>
        </p:nvSpPr>
        <p:spPr>
          <a:xfrm>
            <a:off x="3601532" y="-647192"/>
            <a:ext cx="7315200" cy="5120640"/>
          </a:xfrm>
        </p:spPr>
        <p:txBody>
          <a:bodyPr/>
          <a:lstStyle/>
          <a:p>
            <a:r>
              <a:rPr lang="ru-RU" dirty="0">
                <a:latin typeface="+mj-lt"/>
              </a:rPr>
              <a:t> </a:t>
            </a:r>
            <a:r>
              <a:rPr lang="ru-RU" sz="2400" dirty="0">
                <a:solidFill>
                  <a:schemeClr val="tx1"/>
                </a:solidFill>
              </a:rPr>
              <a:t>Цель работы: Изучить теорию, методику выращивания кристаллов. Вырастить несколько кристаллов.</a:t>
            </a:r>
          </a:p>
          <a:p>
            <a:r>
              <a:rPr lang="ru-RU" sz="2400" dirty="0">
                <a:solidFill>
                  <a:schemeClr val="tx1"/>
                </a:solidFill>
              </a:rPr>
              <a:t>Задачи: Узнать что такое твердые и жидкие кристаллы, какими свойствами они обладают, как растут кристаллы и где они применяются, каковы перспективы применения кристаллов в будущем.</a:t>
            </a:r>
          </a:p>
          <a:p>
            <a:endParaRPr lang="ru-RU" dirty="0"/>
          </a:p>
        </p:txBody>
      </p:sp>
      <p:pic>
        <p:nvPicPr>
          <p:cNvPr id="4" name="Рисунок 3"/>
          <p:cNvPicPr>
            <a:picLocks noChangeAspect="1"/>
          </p:cNvPicPr>
          <p:nvPr/>
        </p:nvPicPr>
        <p:blipFill>
          <a:blip r:embed="rId2"/>
          <a:stretch>
            <a:fillRect/>
          </a:stretch>
        </p:blipFill>
        <p:spPr>
          <a:xfrm>
            <a:off x="3679655" y="3302000"/>
            <a:ext cx="3887003" cy="2776431"/>
          </a:xfrm>
          <a:prstGeom prst="rect">
            <a:avLst/>
          </a:prstGeom>
        </p:spPr>
      </p:pic>
      <p:pic>
        <p:nvPicPr>
          <p:cNvPr id="5" name="Рисунок 4"/>
          <p:cNvPicPr>
            <a:picLocks noChangeAspect="1"/>
          </p:cNvPicPr>
          <p:nvPr/>
        </p:nvPicPr>
        <p:blipFill>
          <a:blip r:embed="rId3"/>
          <a:stretch>
            <a:fillRect/>
          </a:stretch>
        </p:blipFill>
        <p:spPr>
          <a:xfrm>
            <a:off x="7745481" y="3302000"/>
            <a:ext cx="3711000" cy="2776431"/>
          </a:xfrm>
          <a:prstGeom prst="rect">
            <a:avLst/>
          </a:prstGeom>
        </p:spPr>
      </p:pic>
    </p:spTree>
    <p:extLst>
      <p:ext uri="{BB962C8B-B14F-4D97-AF65-F5344CB8AC3E}">
        <p14:creationId xmlns:p14="http://schemas.microsoft.com/office/powerpoint/2010/main" val="156275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375" y="-189935"/>
            <a:ext cx="2934782" cy="4650282"/>
          </a:xfrm>
        </p:spPr>
        <p:txBody>
          <a:bodyPr/>
          <a:lstStyle/>
          <a:p>
            <a:r>
              <a:rPr lang="ru-RU" b="1" dirty="0"/>
              <a:t>Твердые кристаллические тела.</a:t>
            </a:r>
            <a:br>
              <a:rPr lang="ru-RU" b="1" dirty="0"/>
            </a:br>
            <a:r>
              <a:rPr lang="ru-RU" b="1" dirty="0"/>
              <a:t>Понятие “кристалл”.</a:t>
            </a:r>
          </a:p>
        </p:txBody>
      </p:sp>
      <p:sp>
        <p:nvSpPr>
          <p:cNvPr id="3" name="Объект 2"/>
          <p:cNvSpPr>
            <a:spLocks noGrp="1"/>
          </p:cNvSpPr>
          <p:nvPr>
            <p:ph idx="1"/>
          </p:nvPr>
        </p:nvSpPr>
        <p:spPr/>
        <p:txBody>
          <a:bodyPr>
            <a:noAutofit/>
          </a:bodyPr>
          <a:lstStyle/>
          <a:p>
            <a:r>
              <a:rPr lang="ru-RU" sz="1700" dirty="0">
                <a:solidFill>
                  <a:schemeClr val="tx1"/>
                </a:solidFill>
              </a:rPr>
              <a:t> Слово “</a:t>
            </a:r>
            <a:r>
              <a:rPr lang="ru-RU" sz="1700" dirty="0" err="1">
                <a:solidFill>
                  <a:schemeClr val="tx1"/>
                </a:solidFill>
              </a:rPr>
              <a:t>кристаллос</a:t>
            </a:r>
            <a:r>
              <a:rPr lang="ru-RU" sz="1700" dirty="0">
                <a:solidFill>
                  <a:schemeClr val="tx1"/>
                </a:solidFill>
              </a:rPr>
              <a:t>” у древних греков обозначало лед. Так же назывался и водяно-прозрачный кварц (горный хрусталь), ошибочно считавшийся тогда “окаменевшим льдом”. После этот термин был распространен на все кристаллические тела. </a:t>
            </a:r>
          </a:p>
          <a:p>
            <a:r>
              <a:rPr lang="ru-RU" sz="1700" dirty="0">
                <a:solidFill>
                  <a:schemeClr val="tx1"/>
                </a:solidFill>
              </a:rPr>
              <a:t>           В школьных учебниках кристаллами обычно называют твердые тела, образующиеся в природных или лабораторных условиях и имеющие вид многогранников. Кристаллы могут и не иметь правильной геометрической формы, а встречаться в виде зерен, имеющих неправильные контуры, но они, так же как и обломки любого кристалла, обладают рядом свойств, позволяющих отличить их от аморфных твердых тел. Вспомним гранит, состоящий из зерен полевого шпата, кварца и слюды. Все эти зерна*кристаллы. Гранит возник из огненно-жидкого глубинного расплава-магмы. В процессе остывания из него выпадало множество кристалликов полевого шпата, кварца и слюды. Одновременно рост всех этих твердых образований, мешавших друг другу развиваться, и привел к тому, что отдельные кристаллы не смогли получить свойственную им правильную многогранную форму. Значит, для образования хорошо ограненных кристаллов необходимо, чтобы ничто не мешало им свободно и всесторонне развиваться, не теснило бы их и не препятствовало их росту. Можно сделать вывод, что кристаллами можно назвать все твердые тела, в которых слагающие их частицы (атомы, ионы, молекулы) расположены строго закономерно наподобие узлов пространственных решеток.</a:t>
            </a:r>
          </a:p>
        </p:txBody>
      </p:sp>
      <p:sp>
        <p:nvSpPr>
          <p:cNvPr id="4" name="AutoShape 2" descr="Кристаллы — Википедия"/>
          <p:cNvSpPr>
            <a:spLocks noChangeAspect="1" noChangeArrowheads="1"/>
          </p:cNvSpPr>
          <p:nvPr/>
        </p:nvSpPr>
        <p:spPr bwMode="auto">
          <a:xfrm>
            <a:off x="206375" y="-152401"/>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Кристаллы — Википедия"/>
          <p:cNvSpPr>
            <a:spLocks noChangeAspect="1" noChangeArrowheads="1"/>
          </p:cNvSpPr>
          <p:nvPr/>
        </p:nvSpPr>
        <p:spPr bwMode="auto">
          <a:xfrm>
            <a:off x="155575" y="-189935"/>
            <a:ext cx="350272" cy="35027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p:cNvPicPr>
            <a:picLocks noChangeAspect="1"/>
          </p:cNvPicPr>
          <p:nvPr/>
        </p:nvPicPr>
        <p:blipFill>
          <a:blip r:embed="rId2"/>
          <a:stretch>
            <a:fillRect/>
          </a:stretch>
        </p:blipFill>
        <p:spPr>
          <a:xfrm>
            <a:off x="358775" y="3424428"/>
            <a:ext cx="2527300" cy="2538583"/>
          </a:xfrm>
          <a:prstGeom prst="rect">
            <a:avLst/>
          </a:prstGeom>
        </p:spPr>
      </p:pic>
    </p:spTree>
    <p:extLst>
      <p:ext uri="{BB962C8B-B14F-4D97-AF65-F5344CB8AC3E}">
        <p14:creationId xmlns:p14="http://schemas.microsoft.com/office/powerpoint/2010/main" val="3918801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Основные свойства кристаллов</a:t>
            </a:r>
            <a:r>
              <a:rPr lang="ru-RU" dirty="0"/>
              <a:t>.</a:t>
            </a:r>
            <a:br>
              <a:rPr lang="ru-RU" dirty="0"/>
            </a:br>
            <a:endParaRPr lang="ru-RU" dirty="0"/>
          </a:p>
        </p:txBody>
      </p:sp>
      <p:sp>
        <p:nvSpPr>
          <p:cNvPr id="3" name="Объект 2"/>
          <p:cNvSpPr>
            <a:spLocks noGrp="1"/>
          </p:cNvSpPr>
          <p:nvPr>
            <p:ph idx="1"/>
          </p:nvPr>
        </p:nvSpPr>
        <p:spPr/>
        <p:txBody>
          <a:bodyPr>
            <a:normAutofit fontScale="85000" lnSpcReduction="10000"/>
          </a:bodyPr>
          <a:lstStyle/>
          <a:p>
            <a:pPr marL="457200" lvl="0" indent="-457200">
              <a:buFont typeface="+mj-lt"/>
              <a:buAutoNum type="arabicPeriod"/>
            </a:pPr>
            <a:r>
              <a:rPr lang="ru-RU" dirty="0"/>
              <a:t> </a:t>
            </a:r>
            <a:r>
              <a:rPr lang="ru-RU" dirty="0">
                <a:solidFill>
                  <a:schemeClr val="tx1"/>
                </a:solidFill>
              </a:rPr>
              <a:t>Одним из основных свойств является анизотропия, т.е. </a:t>
            </a:r>
            <a:r>
              <a:rPr lang="ru-RU" dirty="0" err="1">
                <a:solidFill>
                  <a:schemeClr val="tx1"/>
                </a:solidFill>
              </a:rPr>
              <a:t>неравносвойственность</a:t>
            </a:r>
            <a:r>
              <a:rPr lang="ru-RU" dirty="0">
                <a:solidFill>
                  <a:schemeClr val="tx1"/>
                </a:solidFill>
              </a:rPr>
              <a:t>.</a:t>
            </a:r>
          </a:p>
          <a:p>
            <a:pPr marL="457200" lvl="0" indent="-457200">
              <a:buFont typeface="+mj-lt"/>
              <a:buAutoNum type="arabicPeriod"/>
            </a:pPr>
            <a:r>
              <a:rPr lang="ru-RU" dirty="0">
                <a:solidFill>
                  <a:schemeClr val="tx1"/>
                </a:solidFill>
              </a:rPr>
              <a:t>Однородность проявляется и в одинаковости физических, физико-химических и других свойствах кристалла в любых его участках. В каком бы месте монокристалла мы не вырезали одинаково ориентированный образец некоторой формы и размеров, все его свойства будут идентичными. Понятие однородности дает возможность рассматривать кристаллическое вещество как непрерывную тождественную среду.</a:t>
            </a:r>
          </a:p>
          <a:p>
            <a:pPr marL="457200" lvl="0" indent="-457200">
              <a:buFont typeface="+mj-lt"/>
              <a:buAutoNum type="arabicPeriod"/>
            </a:pPr>
            <a:r>
              <a:rPr lang="ru-RU" dirty="0">
                <a:solidFill>
                  <a:schemeClr val="tx1"/>
                </a:solidFill>
              </a:rPr>
              <a:t>Симметрия. Симметрия проявляется во внешней форме многих кристаллов, которые оказываются образованными повторяющимися равными гранями, ребрами и вершинами.</a:t>
            </a:r>
          </a:p>
          <a:p>
            <a:pPr marL="457200" lvl="0" indent="-457200">
              <a:buFont typeface="+mj-lt"/>
              <a:buAutoNum type="arabicPeriod"/>
            </a:pPr>
            <a:r>
              <a:rPr lang="ru-RU" dirty="0">
                <a:solidFill>
                  <a:schemeClr val="tx1"/>
                </a:solidFill>
              </a:rPr>
              <a:t>Способность кристалла образовывать плоскостные многогранники или </a:t>
            </a:r>
            <a:r>
              <a:rPr lang="ru-RU" dirty="0" err="1">
                <a:solidFill>
                  <a:schemeClr val="tx1"/>
                </a:solidFill>
              </a:rPr>
              <a:t>самоограняться</a:t>
            </a:r>
            <a:r>
              <a:rPr lang="ru-RU" dirty="0">
                <a:solidFill>
                  <a:schemeClr val="tx1"/>
                </a:solidFill>
              </a:rPr>
              <a:t>. т.е. принимать естественную форму в результате свободного роста в подходящей среде, или же при процессах обратных росту – при растворении или испарении кристаллов. Аморфные тела могут быть однородными и даже анизотропными, но ни при каких условиях они не могут принимать многогранную форму. Выточенный из кристалла шарик в подходящей среде со временем покрывается гранями. В противоположность этому стеклянный шарик такой способностью не обладает. </a:t>
            </a:r>
          </a:p>
          <a:p>
            <a:endParaRPr lang="ru-RU" dirty="0"/>
          </a:p>
        </p:txBody>
      </p:sp>
    </p:spTree>
    <p:extLst>
      <p:ext uri="{BB962C8B-B14F-4D97-AF65-F5344CB8AC3E}">
        <p14:creationId xmlns:p14="http://schemas.microsoft.com/office/powerpoint/2010/main" val="1561435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0219" y="-565263"/>
            <a:ext cx="2947482" cy="4601183"/>
          </a:xfrm>
        </p:spPr>
        <p:txBody>
          <a:bodyPr/>
          <a:lstStyle/>
          <a:p>
            <a:r>
              <a:rPr lang="ru-RU" b="1" dirty="0"/>
              <a:t>Применение твердых кристаллов</a:t>
            </a:r>
            <a:r>
              <a:rPr lang="ru-RU" dirty="0"/>
              <a:t>.</a:t>
            </a:r>
            <a:br>
              <a:rPr lang="ru-RU" dirty="0"/>
            </a:br>
            <a:endParaRPr lang="ru-RU" dirty="0"/>
          </a:p>
        </p:txBody>
      </p:sp>
      <p:sp>
        <p:nvSpPr>
          <p:cNvPr id="3" name="Объект 2"/>
          <p:cNvSpPr>
            <a:spLocks noGrp="1"/>
          </p:cNvSpPr>
          <p:nvPr>
            <p:ph sz="half" idx="1"/>
          </p:nvPr>
        </p:nvSpPr>
        <p:spPr>
          <a:xfrm>
            <a:off x="3721100" y="469900"/>
            <a:ext cx="3924300" cy="6197600"/>
          </a:xfrm>
        </p:spPr>
        <p:txBody>
          <a:bodyPr>
            <a:normAutofit lnSpcReduction="10000"/>
          </a:bodyPr>
          <a:lstStyle/>
          <a:p>
            <a:r>
              <a:rPr lang="ru-RU" dirty="0">
                <a:solidFill>
                  <a:schemeClr val="tx1"/>
                </a:solidFill>
              </a:rPr>
              <a:t> Применения кристаллов в науке и технике так многочисленны и разнообразны, что их трудно перечислить. Ограничимся несколькими примерами. </a:t>
            </a:r>
          </a:p>
          <a:p>
            <a:r>
              <a:rPr lang="ru-RU" dirty="0">
                <a:solidFill>
                  <a:schemeClr val="tx1"/>
                </a:solidFill>
              </a:rPr>
              <a:t>          Самый твердый и самый редкий из природных минералов - алмаз. Благодаря своей исключительной твердости алмаз играет огромную роль в технике. Алмазными пилами распиливают камни. Колоссальное значение имеет алмаз при бурении горных пород, в горных работах. Алмазным порошком шлифуют и полируют твердые камни, закаленную сталь, твердые и сверхтвердые сплавы. Сам алмаз можно резать, шлифовать и гравировать тоже только алмазом.</a:t>
            </a:r>
          </a:p>
        </p:txBody>
      </p:sp>
      <p:sp>
        <p:nvSpPr>
          <p:cNvPr id="4" name="Объект 3"/>
          <p:cNvSpPr>
            <a:spLocks noGrp="1"/>
          </p:cNvSpPr>
          <p:nvPr>
            <p:ph sz="half" idx="2"/>
          </p:nvPr>
        </p:nvSpPr>
        <p:spPr>
          <a:xfrm>
            <a:off x="7818120" y="469900"/>
            <a:ext cx="4005580" cy="6197600"/>
          </a:xfrm>
        </p:spPr>
        <p:txBody>
          <a:bodyPr>
            <a:normAutofit lnSpcReduction="10000"/>
          </a:bodyPr>
          <a:lstStyle/>
          <a:p>
            <a:r>
              <a:rPr lang="ru-RU" dirty="0">
                <a:solidFill>
                  <a:schemeClr val="tx1"/>
                </a:solidFill>
              </a:rPr>
              <a:t> Рубин и сапфир - это родные братья, это вообще один и тот же минерал – корунд. Вся часовая промышленность работает на искусственных рубинах. На полупроводниковых заводах тончайшие схемы рисуют рубиновыми иглами.</a:t>
            </a:r>
          </a:p>
          <a:p>
            <a:r>
              <a:rPr lang="ru-RU" dirty="0">
                <a:solidFill>
                  <a:schemeClr val="tx1"/>
                </a:solidFill>
              </a:rPr>
              <a:t>            Особенно удивительны электрические свойства кварца. Если сжимать или растягивать кристалл кварца, на его гранях возникают электрические заряды. Это - пьезоэлектрический эффект в кристаллах. В наши дни в качестве </a:t>
            </a:r>
            <a:r>
              <a:rPr lang="ru-RU" dirty="0" err="1">
                <a:solidFill>
                  <a:schemeClr val="tx1"/>
                </a:solidFill>
              </a:rPr>
              <a:t>пьезоэлектриков</a:t>
            </a:r>
            <a:r>
              <a:rPr lang="ru-RU" dirty="0">
                <a:solidFill>
                  <a:schemeClr val="tx1"/>
                </a:solidFill>
              </a:rPr>
              <a:t> используют не только кварц, но и многие другие, в основном искусственно синтезированные вещества. </a:t>
            </a:r>
          </a:p>
        </p:txBody>
      </p:sp>
      <p:pic>
        <p:nvPicPr>
          <p:cNvPr id="5" name="Рисунок 4"/>
          <p:cNvPicPr>
            <a:picLocks noChangeAspect="1"/>
          </p:cNvPicPr>
          <p:nvPr/>
        </p:nvPicPr>
        <p:blipFill>
          <a:blip r:embed="rId2"/>
          <a:stretch>
            <a:fillRect/>
          </a:stretch>
        </p:blipFill>
        <p:spPr>
          <a:xfrm>
            <a:off x="0" y="2540495"/>
            <a:ext cx="3454400" cy="2990850"/>
          </a:xfrm>
          <a:prstGeom prst="rect">
            <a:avLst/>
          </a:prstGeom>
        </p:spPr>
      </p:pic>
    </p:spTree>
    <p:extLst>
      <p:ext uri="{BB962C8B-B14F-4D97-AF65-F5344CB8AC3E}">
        <p14:creationId xmlns:p14="http://schemas.microsoft.com/office/powerpoint/2010/main" val="28490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Жидкие кристаллы</a:t>
            </a:r>
            <a:r>
              <a:rPr lang="ru-RU" dirty="0"/>
              <a:t/>
            </a:r>
            <a:br>
              <a:rPr lang="ru-RU" dirty="0"/>
            </a:br>
            <a:r>
              <a:rPr lang="ru-RU" b="1" dirty="0"/>
              <a:t>Понятие “жидкий кристалл”</a:t>
            </a:r>
            <a:r>
              <a:rPr lang="ru-RU" dirty="0"/>
              <a:t/>
            </a:r>
            <a:br>
              <a:rPr lang="ru-RU" dirty="0"/>
            </a:br>
            <a:endParaRPr lang="ru-RU" dirty="0"/>
          </a:p>
        </p:txBody>
      </p:sp>
      <p:sp>
        <p:nvSpPr>
          <p:cNvPr id="3" name="Объект 2"/>
          <p:cNvSpPr>
            <a:spLocks noGrp="1"/>
          </p:cNvSpPr>
          <p:nvPr>
            <p:ph idx="1"/>
          </p:nvPr>
        </p:nvSpPr>
        <p:spPr/>
        <p:txBody>
          <a:bodyPr/>
          <a:lstStyle/>
          <a:p>
            <a:pPr marL="0" indent="0">
              <a:buNone/>
            </a:pPr>
            <a:r>
              <a:rPr lang="ru-RU" dirty="0">
                <a:solidFill>
                  <a:schemeClr val="tx1"/>
                </a:solidFill>
              </a:rPr>
              <a:t>Многие современные приборы и устройства работают на них. К таким относятся часы, термометры, дисплеи, мониторы и прочие устройства. свойства различных жидкокристаллических веществ оказывалось очень разным. Например – одни кристаллы обладали очень большой вязкостью, другие – нет. С изменением температуры одни кристаллы меняли цвет, а другие не проявляли резкого изменения окраски. Внешний вид различных жидких кристаллов под микроскопом был тоже разным. В одном случае в поле поляризационного микроскопа могли быть видны образования, похожие на нити, в другом — наблюдались изображения, похожие на горный рельеф, а в третьем — картина напоминала отпечатки пальцев. Структуры жидких кристаллов образованы устойчивыми атомными группировками-молекулами, имеющими удлиненную форму. Они характеризуются определенным температурным интервалом существования, выше которого переходят в изотропную жидкость и ниже которого кристаллизуются.</a:t>
            </a:r>
          </a:p>
          <a:p>
            <a:pPr marL="0" indent="0">
              <a:buNone/>
            </a:pPr>
            <a:endParaRPr lang="ru-RU" dirty="0">
              <a:solidFill>
                <a:schemeClr val="tx1"/>
              </a:solidFill>
            </a:endParaRPr>
          </a:p>
        </p:txBody>
      </p:sp>
    </p:spTree>
    <p:extLst>
      <p:ext uri="{BB962C8B-B14F-4D97-AF65-F5344CB8AC3E}">
        <p14:creationId xmlns:p14="http://schemas.microsoft.com/office/powerpoint/2010/main" val="1685689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Классификация жидких кристаллов и их физические свойства.</a:t>
            </a:r>
            <a:r>
              <a:rPr lang="ru-RU" dirty="0"/>
              <a:t/>
            </a:r>
            <a:br>
              <a:rPr lang="ru-RU" dirty="0"/>
            </a:br>
            <a:endParaRPr lang="ru-RU" dirty="0"/>
          </a:p>
        </p:txBody>
      </p:sp>
      <p:sp>
        <p:nvSpPr>
          <p:cNvPr id="3" name="Объект 2"/>
          <p:cNvSpPr>
            <a:spLocks noGrp="1"/>
          </p:cNvSpPr>
          <p:nvPr>
            <p:ph idx="1"/>
          </p:nvPr>
        </p:nvSpPr>
        <p:spPr/>
        <p:txBody>
          <a:bodyPr>
            <a:normAutofit fontScale="92500" lnSpcReduction="20000"/>
          </a:bodyPr>
          <a:lstStyle/>
          <a:p>
            <a:r>
              <a:rPr lang="ru-RU" dirty="0">
                <a:solidFill>
                  <a:schemeClr val="tx1"/>
                </a:solidFill>
              </a:rPr>
              <a:t>Известны основные типы структур кристаллов: </a:t>
            </a:r>
            <a:r>
              <a:rPr lang="ru-RU" dirty="0" err="1">
                <a:solidFill>
                  <a:schemeClr val="tx1"/>
                </a:solidFill>
              </a:rPr>
              <a:t>смектические</a:t>
            </a:r>
            <a:r>
              <a:rPr lang="ru-RU" dirty="0">
                <a:solidFill>
                  <a:schemeClr val="tx1"/>
                </a:solidFill>
              </a:rPr>
              <a:t> и </a:t>
            </a:r>
            <a:r>
              <a:rPr lang="ru-RU" dirty="0" err="1">
                <a:solidFill>
                  <a:schemeClr val="tx1"/>
                </a:solidFill>
              </a:rPr>
              <a:t>нематические</a:t>
            </a:r>
            <a:r>
              <a:rPr lang="ru-RU" dirty="0">
                <a:solidFill>
                  <a:schemeClr val="tx1"/>
                </a:solidFill>
              </a:rPr>
              <a:t>. У </a:t>
            </a:r>
            <a:r>
              <a:rPr lang="ru-RU" dirty="0" err="1">
                <a:solidFill>
                  <a:schemeClr val="tx1"/>
                </a:solidFill>
              </a:rPr>
              <a:t>смектических</a:t>
            </a:r>
            <a:r>
              <a:rPr lang="ru-RU" dirty="0">
                <a:solidFill>
                  <a:schemeClr val="tx1"/>
                </a:solidFill>
              </a:rPr>
              <a:t> молекулы группируются в слои. </a:t>
            </a:r>
            <a:r>
              <a:rPr lang="ru-RU" dirty="0" err="1">
                <a:solidFill>
                  <a:schemeClr val="tx1"/>
                </a:solidFill>
              </a:rPr>
              <a:t>Нематические</a:t>
            </a:r>
            <a:r>
              <a:rPr lang="ru-RU" dirty="0">
                <a:solidFill>
                  <a:schemeClr val="tx1"/>
                </a:solidFill>
              </a:rPr>
              <a:t>- упорядочение проявлено в параллельном расположении молекул. </a:t>
            </a:r>
          </a:p>
          <a:p>
            <a:r>
              <a:rPr lang="ru-RU" dirty="0">
                <a:solidFill>
                  <a:schemeClr val="tx1"/>
                </a:solidFill>
              </a:rPr>
              <a:t>              Самые -”кристаллические” среди жидких кристаллов - </a:t>
            </a:r>
            <a:r>
              <a:rPr lang="ru-RU" dirty="0" err="1">
                <a:solidFill>
                  <a:schemeClr val="tx1"/>
                </a:solidFill>
              </a:rPr>
              <a:t>смекатические</a:t>
            </a:r>
            <a:r>
              <a:rPr lang="ru-RU" dirty="0">
                <a:solidFill>
                  <a:schemeClr val="tx1"/>
                </a:solidFill>
              </a:rPr>
              <a:t>. Для </a:t>
            </a:r>
            <a:r>
              <a:rPr lang="ru-RU" dirty="0" err="1">
                <a:solidFill>
                  <a:schemeClr val="tx1"/>
                </a:solidFill>
              </a:rPr>
              <a:t>смекатических</a:t>
            </a:r>
            <a:r>
              <a:rPr lang="ru-RU" dirty="0">
                <a:solidFill>
                  <a:schemeClr val="tx1"/>
                </a:solidFill>
              </a:rPr>
              <a:t> кристаллов характерна двумерная упорядоченность. Молекулы размещаются так, чтобы их оси были параллельны. </a:t>
            </a:r>
            <a:r>
              <a:rPr lang="ru-RU" dirty="0" err="1">
                <a:solidFill>
                  <a:schemeClr val="tx1"/>
                </a:solidFill>
              </a:rPr>
              <a:t>Смекатическим</a:t>
            </a:r>
            <a:r>
              <a:rPr lang="ru-RU" dirty="0">
                <a:solidFill>
                  <a:schemeClr val="tx1"/>
                </a:solidFill>
              </a:rPr>
              <a:t> жидким кристаллам свойственно многое, но  нечто особенное - долговременная память. Однако эта особенность </a:t>
            </a:r>
            <a:r>
              <a:rPr lang="ru-RU" dirty="0" err="1">
                <a:solidFill>
                  <a:schemeClr val="tx1"/>
                </a:solidFill>
              </a:rPr>
              <a:t>смекатических</a:t>
            </a:r>
            <a:r>
              <a:rPr lang="ru-RU" dirty="0">
                <a:solidFill>
                  <a:schemeClr val="tx1"/>
                </a:solidFill>
              </a:rPr>
              <a:t> кристаллов для воспроизводящих элементов индикационных устройств, телевизоров и дисплеев не слишком удобна. Тем не менее, они находят применение в промышленности, к примеру, в индикаторах давления. </a:t>
            </a:r>
          </a:p>
          <a:p>
            <a:r>
              <a:rPr lang="ru-RU" dirty="0">
                <a:solidFill>
                  <a:schemeClr val="tx1"/>
                </a:solidFill>
              </a:rPr>
              <a:t>            Упорядоченность </a:t>
            </a:r>
            <a:r>
              <a:rPr lang="ru-RU" dirty="0" err="1">
                <a:solidFill>
                  <a:schemeClr val="tx1"/>
                </a:solidFill>
              </a:rPr>
              <a:t>нематических</a:t>
            </a:r>
            <a:r>
              <a:rPr lang="ru-RU" dirty="0">
                <a:solidFill>
                  <a:schemeClr val="tx1"/>
                </a:solidFill>
              </a:rPr>
              <a:t> сред ниже, чем у </a:t>
            </a:r>
            <a:r>
              <a:rPr lang="ru-RU" dirty="0" err="1">
                <a:solidFill>
                  <a:schemeClr val="tx1"/>
                </a:solidFill>
              </a:rPr>
              <a:t>смекатических</a:t>
            </a:r>
            <a:r>
              <a:rPr lang="ru-RU" dirty="0">
                <a:solidFill>
                  <a:schemeClr val="tx1"/>
                </a:solidFill>
              </a:rPr>
              <a:t>. Молекулам дозволено смещаться относительно длинных осей, поэтому упорядоченность становится ―односторонней‖, а реакция на внешнее воздействие относительно быстрой, память - короткой. В достаточно больших объемах кристаллической жидкости образуются домены, физические свойства которых подобны кристаллам. Однако в целом она проявляет свойства, подобные обычным жидкостям.</a:t>
            </a:r>
          </a:p>
          <a:p>
            <a:endParaRPr lang="ru-RU" dirty="0">
              <a:solidFill>
                <a:schemeClr val="tx1"/>
              </a:solidFill>
            </a:endParaRPr>
          </a:p>
        </p:txBody>
      </p:sp>
    </p:spTree>
    <p:extLst>
      <p:ext uri="{BB962C8B-B14F-4D97-AF65-F5344CB8AC3E}">
        <p14:creationId xmlns:p14="http://schemas.microsoft.com/office/powerpoint/2010/main" val="2877710501"/>
      </p:ext>
    </p:extLst>
  </p:cSld>
  <p:clrMapOvr>
    <a:masterClrMapping/>
  </p:clrMapOvr>
</p:sld>
</file>

<file path=ppt/theme/theme1.xml><?xml version="1.0" encoding="utf-8"?>
<a:theme xmlns:a="http://schemas.openxmlformats.org/drawingml/2006/main" name="Рамка">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xmlns="" name="Office_36806600_TF00804820.potx" id="{9F60D0C7-80C7-4421-ABA8-1FE9FEE4F598}" vid="{F18DC716-586A-43CC-8026-48DFF97B05C1}"/>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A9C098-A058-4A59-AA77-E2402053F600}">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16c05727-aa75-4e4a-9b5f-8a80a1165891"/>
    <ds:schemaRef ds:uri="71af3243-3dd4-4a8d-8c0d-dd76da1f02a5"/>
    <ds:schemaRef ds:uri="http://www.w3.org/XML/1998/namespace"/>
    <ds:schemaRef ds:uri="http://purl.org/dc/dcmitype/"/>
  </ds:schemaRefs>
</ds:datastoreItem>
</file>

<file path=customXml/itemProps2.xml><?xml version="1.0" encoding="utf-8"?>
<ds:datastoreItem xmlns:ds="http://schemas.openxmlformats.org/officeDocument/2006/customXml" ds:itemID="{0BD8AF61-0EFE-4B67-AC63-165AA360F9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EA0254-3646-4633-AE89-92733C2D69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Шаблон Кадр</Template>
  <TotalTime>0</TotalTime>
  <Words>2107</Words>
  <Application>Microsoft Office PowerPoint</Application>
  <PresentationFormat>Произвольный</PresentationFormat>
  <Paragraphs>91</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Рамка</vt:lpstr>
      <vt:lpstr>Кристаллы. Их выращивание и применение.</vt:lpstr>
      <vt:lpstr>Содержание.</vt:lpstr>
      <vt:lpstr>Введение.</vt:lpstr>
      <vt:lpstr>Цель работы и Задачи.</vt:lpstr>
      <vt:lpstr>Твердые кристаллические тела. Понятие “кристалл”.</vt:lpstr>
      <vt:lpstr>Основные свойства кристаллов. </vt:lpstr>
      <vt:lpstr>Применение твердых кристаллов. </vt:lpstr>
      <vt:lpstr>Жидкие кристаллы Понятие “жидкий кристалл” </vt:lpstr>
      <vt:lpstr>Классификация жидких кристаллов и их физические свойства. </vt:lpstr>
      <vt:lpstr>Применение жидких кристаллов. </vt:lpstr>
      <vt:lpstr>Как растут кристаллы. </vt:lpstr>
      <vt:lpstr>Опыт.</vt:lpstr>
      <vt:lpstr>Опыт.</vt:lpstr>
      <vt:lpstr>Применение жидких кристаллов в будущем. </vt:lpstr>
      <vt:lpstr>Вывод </vt:lpstr>
      <vt:lpstr>Используемая литература: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2022-02-17T19:04:27Z</dcterms:created>
  <dcterms:modified xsi:type="dcterms:W3CDTF">2023-12-14T18:05:21Z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