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  <p:sldId id="316" r:id="rId3"/>
    <p:sldId id="311" r:id="rId4"/>
    <p:sldId id="312" r:id="rId5"/>
    <p:sldId id="313" r:id="rId6"/>
    <p:sldId id="279" r:id="rId7"/>
    <p:sldId id="267" r:id="rId8"/>
    <p:sldId id="269" r:id="rId9"/>
    <p:sldId id="308" r:id="rId10"/>
    <p:sldId id="309" r:id="rId11"/>
    <p:sldId id="314" r:id="rId12"/>
    <p:sldId id="315" r:id="rId13"/>
    <p:sldId id="317" r:id="rId14"/>
    <p:sldId id="318" r:id="rId15"/>
    <p:sldId id="319" r:id="rId16"/>
    <p:sldId id="320" r:id="rId17"/>
    <p:sldId id="305" r:id="rId18"/>
    <p:sldId id="304" r:id="rId19"/>
  </p:sldIdLst>
  <p:sldSz cx="12192000" cy="6858000"/>
  <p:notesSz cx="6797675" cy="992505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Ленок" initials="Л" lastIdx="1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E6FDF95-42CC-4467-AFEA-121346438733}" v="8" dt="2020-04-30T05:38:16.38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8A107856-5554-42FB-B03E-39F5DBC370BA}" styleName="Средний стиль 4 —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56" autoAdjust="0"/>
    <p:restoredTop sz="94660"/>
  </p:normalViewPr>
  <p:slideViewPr>
    <p:cSldViewPr snapToGrid="0">
      <p:cViewPr varScale="1">
        <p:scale>
          <a:sx n="87" d="100"/>
          <a:sy n="87" d="100"/>
        </p:scale>
        <p:origin x="648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32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C46BCBF-8706-4E23-864F-744783C2D87C}" type="doc">
      <dgm:prSet loTypeId="urn:microsoft.com/office/officeart/2005/8/layout/hProcess9" loCatId="process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ru-RU"/>
        </a:p>
      </dgm:t>
    </dgm:pt>
    <dgm:pt modelId="{4C8795C6-94AF-4543-ACF0-EF195B791D54}">
      <dgm:prSet/>
      <dgm:spPr/>
      <dgm:t>
        <a:bodyPr/>
        <a:lstStyle/>
        <a:p>
          <a:pPr rtl="0"/>
          <a:r>
            <a:rPr lang="ru-RU" smtClean="0"/>
            <a:t>Подготовительный.</a:t>
          </a:r>
          <a:endParaRPr lang="ru-RU"/>
        </a:p>
      </dgm:t>
    </dgm:pt>
    <dgm:pt modelId="{A90F8FFD-C4C8-4FCD-B9A4-78C8AA30D36B}" type="parTrans" cxnId="{6491172C-1D1F-44B5-A8ED-BBFF10DD866C}">
      <dgm:prSet/>
      <dgm:spPr/>
      <dgm:t>
        <a:bodyPr/>
        <a:lstStyle/>
        <a:p>
          <a:endParaRPr lang="ru-RU"/>
        </a:p>
      </dgm:t>
    </dgm:pt>
    <dgm:pt modelId="{A96BA6E9-5BD4-4AF4-8E05-C0CCECEBA744}" type="sibTrans" cxnId="{6491172C-1D1F-44B5-A8ED-BBFF10DD866C}">
      <dgm:prSet/>
      <dgm:spPr/>
      <dgm:t>
        <a:bodyPr/>
        <a:lstStyle/>
        <a:p>
          <a:endParaRPr lang="ru-RU"/>
        </a:p>
      </dgm:t>
    </dgm:pt>
    <dgm:pt modelId="{14B03E4D-3C16-4D84-A871-D8C505144447}">
      <dgm:prSet/>
      <dgm:spPr/>
      <dgm:t>
        <a:bodyPr/>
        <a:lstStyle/>
        <a:p>
          <a:pPr rtl="0"/>
          <a:r>
            <a:rPr lang="ru-RU" dirty="0" smtClean="0"/>
            <a:t>Основной.</a:t>
          </a:r>
          <a:endParaRPr lang="ru-RU" dirty="0"/>
        </a:p>
      </dgm:t>
    </dgm:pt>
    <dgm:pt modelId="{3F5A2E9A-AD1A-4A40-AD64-487A95FF3B01}" type="parTrans" cxnId="{C72BAA3B-B6B8-4A7D-917E-CB89B6746CD6}">
      <dgm:prSet/>
      <dgm:spPr/>
      <dgm:t>
        <a:bodyPr/>
        <a:lstStyle/>
        <a:p>
          <a:endParaRPr lang="ru-RU"/>
        </a:p>
      </dgm:t>
    </dgm:pt>
    <dgm:pt modelId="{CA73A4EF-E343-4149-8E7D-85D9A2C35564}" type="sibTrans" cxnId="{C72BAA3B-B6B8-4A7D-917E-CB89B6746CD6}">
      <dgm:prSet/>
      <dgm:spPr/>
      <dgm:t>
        <a:bodyPr/>
        <a:lstStyle/>
        <a:p>
          <a:endParaRPr lang="ru-RU"/>
        </a:p>
      </dgm:t>
    </dgm:pt>
    <dgm:pt modelId="{B804B0DD-6A60-45E5-BA5A-D46D9B036F02}">
      <dgm:prSet/>
      <dgm:spPr/>
      <dgm:t>
        <a:bodyPr/>
        <a:lstStyle/>
        <a:p>
          <a:pPr rtl="0"/>
          <a:r>
            <a:rPr lang="ru-RU" dirty="0" smtClean="0"/>
            <a:t>Аналитический.</a:t>
          </a:r>
          <a:endParaRPr lang="ru-RU" dirty="0"/>
        </a:p>
      </dgm:t>
    </dgm:pt>
    <dgm:pt modelId="{4DC97667-5C3F-42B5-850E-5F3911BB9A5A}" type="parTrans" cxnId="{8CF25085-93C4-4E31-9A04-0B781B9346E3}">
      <dgm:prSet/>
      <dgm:spPr/>
      <dgm:t>
        <a:bodyPr/>
        <a:lstStyle/>
        <a:p>
          <a:endParaRPr lang="ru-RU"/>
        </a:p>
      </dgm:t>
    </dgm:pt>
    <dgm:pt modelId="{7D51DE29-5B49-4042-B483-90DF6835F26A}" type="sibTrans" cxnId="{8CF25085-93C4-4E31-9A04-0B781B9346E3}">
      <dgm:prSet/>
      <dgm:spPr/>
      <dgm:t>
        <a:bodyPr/>
        <a:lstStyle/>
        <a:p>
          <a:endParaRPr lang="ru-RU"/>
        </a:p>
      </dgm:t>
    </dgm:pt>
    <dgm:pt modelId="{048C57FD-5E85-46E5-8A1B-8DBBE9773D8B}" type="pres">
      <dgm:prSet presAssocID="{4C46BCBF-8706-4E23-864F-744783C2D87C}" presName="CompostProcess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75FD7521-CBCA-4668-B951-F6944C88B21E}" type="pres">
      <dgm:prSet presAssocID="{4C46BCBF-8706-4E23-864F-744783C2D87C}" presName="arrow" presStyleLbl="bgShp" presStyleIdx="0" presStyleCnt="1"/>
      <dgm:spPr/>
    </dgm:pt>
    <dgm:pt modelId="{25A7F5C7-CB7D-4F57-8FD0-4036ECB8EFF8}" type="pres">
      <dgm:prSet presAssocID="{4C46BCBF-8706-4E23-864F-744783C2D87C}" presName="linearProcess" presStyleCnt="0"/>
      <dgm:spPr/>
    </dgm:pt>
    <dgm:pt modelId="{252592F3-DB26-4C4E-BDA1-4647B169C2EE}" type="pres">
      <dgm:prSet presAssocID="{4C8795C6-94AF-4543-ACF0-EF195B791D54}" presName="textNode" presStyleLbl="node1" presStyleIdx="0" presStyleCnt="3" custLinFactNeighborY="581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8896F34-3CE2-40E7-8DD2-FA54B0708F95}" type="pres">
      <dgm:prSet presAssocID="{A96BA6E9-5BD4-4AF4-8E05-C0CCECEBA744}" presName="sibTrans" presStyleCnt="0"/>
      <dgm:spPr/>
    </dgm:pt>
    <dgm:pt modelId="{624BA4FC-B815-4EA4-A8D3-F64C69BA94C9}" type="pres">
      <dgm:prSet presAssocID="{14B03E4D-3C16-4D84-A871-D8C505144447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92D69C7-7901-484A-85C8-49AC23F4AA5A}" type="pres">
      <dgm:prSet presAssocID="{CA73A4EF-E343-4149-8E7D-85D9A2C35564}" presName="sibTrans" presStyleCnt="0"/>
      <dgm:spPr/>
    </dgm:pt>
    <dgm:pt modelId="{95A1745A-4089-4E2D-AD63-72E66A990884}" type="pres">
      <dgm:prSet presAssocID="{B804B0DD-6A60-45E5-BA5A-D46D9B036F02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72BAA3B-B6B8-4A7D-917E-CB89B6746CD6}" srcId="{4C46BCBF-8706-4E23-864F-744783C2D87C}" destId="{14B03E4D-3C16-4D84-A871-D8C505144447}" srcOrd="1" destOrd="0" parTransId="{3F5A2E9A-AD1A-4A40-AD64-487A95FF3B01}" sibTransId="{CA73A4EF-E343-4149-8E7D-85D9A2C35564}"/>
    <dgm:cxn modelId="{FC859D35-EC79-4123-9DD3-35EC43662C64}" type="presOf" srcId="{4C46BCBF-8706-4E23-864F-744783C2D87C}" destId="{048C57FD-5E85-46E5-8A1B-8DBBE9773D8B}" srcOrd="0" destOrd="0" presId="urn:microsoft.com/office/officeart/2005/8/layout/hProcess9"/>
    <dgm:cxn modelId="{6491172C-1D1F-44B5-A8ED-BBFF10DD866C}" srcId="{4C46BCBF-8706-4E23-864F-744783C2D87C}" destId="{4C8795C6-94AF-4543-ACF0-EF195B791D54}" srcOrd="0" destOrd="0" parTransId="{A90F8FFD-C4C8-4FCD-B9A4-78C8AA30D36B}" sibTransId="{A96BA6E9-5BD4-4AF4-8E05-C0CCECEBA744}"/>
    <dgm:cxn modelId="{B58C7F91-0C85-4415-A835-B45872219310}" type="presOf" srcId="{B804B0DD-6A60-45E5-BA5A-D46D9B036F02}" destId="{95A1745A-4089-4E2D-AD63-72E66A990884}" srcOrd="0" destOrd="0" presId="urn:microsoft.com/office/officeart/2005/8/layout/hProcess9"/>
    <dgm:cxn modelId="{0B789115-3E03-465D-B2BA-3420FE335B1F}" type="presOf" srcId="{4C8795C6-94AF-4543-ACF0-EF195B791D54}" destId="{252592F3-DB26-4C4E-BDA1-4647B169C2EE}" srcOrd="0" destOrd="0" presId="urn:microsoft.com/office/officeart/2005/8/layout/hProcess9"/>
    <dgm:cxn modelId="{8C4B0EE9-16FC-4F44-BBD0-AF87720D4E69}" type="presOf" srcId="{14B03E4D-3C16-4D84-A871-D8C505144447}" destId="{624BA4FC-B815-4EA4-A8D3-F64C69BA94C9}" srcOrd="0" destOrd="0" presId="urn:microsoft.com/office/officeart/2005/8/layout/hProcess9"/>
    <dgm:cxn modelId="{8CF25085-93C4-4E31-9A04-0B781B9346E3}" srcId="{4C46BCBF-8706-4E23-864F-744783C2D87C}" destId="{B804B0DD-6A60-45E5-BA5A-D46D9B036F02}" srcOrd="2" destOrd="0" parTransId="{4DC97667-5C3F-42B5-850E-5F3911BB9A5A}" sibTransId="{7D51DE29-5B49-4042-B483-90DF6835F26A}"/>
    <dgm:cxn modelId="{B7B5032F-D031-48A4-99B5-F66E62D00237}" type="presParOf" srcId="{048C57FD-5E85-46E5-8A1B-8DBBE9773D8B}" destId="{75FD7521-CBCA-4668-B951-F6944C88B21E}" srcOrd="0" destOrd="0" presId="urn:microsoft.com/office/officeart/2005/8/layout/hProcess9"/>
    <dgm:cxn modelId="{865FA595-C5AE-406E-BEC2-8494B054527E}" type="presParOf" srcId="{048C57FD-5E85-46E5-8A1B-8DBBE9773D8B}" destId="{25A7F5C7-CB7D-4F57-8FD0-4036ECB8EFF8}" srcOrd="1" destOrd="0" presId="urn:microsoft.com/office/officeart/2005/8/layout/hProcess9"/>
    <dgm:cxn modelId="{D6A9DDFC-7F66-40BD-A28A-261DB281CC72}" type="presParOf" srcId="{25A7F5C7-CB7D-4F57-8FD0-4036ECB8EFF8}" destId="{252592F3-DB26-4C4E-BDA1-4647B169C2EE}" srcOrd="0" destOrd="0" presId="urn:microsoft.com/office/officeart/2005/8/layout/hProcess9"/>
    <dgm:cxn modelId="{71F82F45-82BF-4B95-8089-C6EF7CD40B58}" type="presParOf" srcId="{25A7F5C7-CB7D-4F57-8FD0-4036ECB8EFF8}" destId="{88896F34-3CE2-40E7-8DD2-FA54B0708F95}" srcOrd="1" destOrd="0" presId="urn:microsoft.com/office/officeart/2005/8/layout/hProcess9"/>
    <dgm:cxn modelId="{8B91E655-F03D-47CB-984E-4B86C84F6CAB}" type="presParOf" srcId="{25A7F5C7-CB7D-4F57-8FD0-4036ECB8EFF8}" destId="{624BA4FC-B815-4EA4-A8D3-F64C69BA94C9}" srcOrd="2" destOrd="0" presId="urn:microsoft.com/office/officeart/2005/8/layout/hProcess9"/>
    <dgm:cxn modelId="{1F1BECA2-744F-4CFF-9742-F9BDD89F7306}" type="presParOf" srcId="{25A7F5C7-CB7D-4F57-8FD0-4036ECB8EFF8}" destId="{F92D69C7-7901-484A-85C8-49AC23F4AA5A}" srcOrd="3" destOrd="0" presId="urn:microsoft.com/office/officeart/2005/8/layout/hProcess9"/>
    <dgm:cxn modelId="{06A770D7-7ED2-46CA-A6E4-934FEE550DC7}" type="presParOf" srcId="{25A7F5C7-CB7D-4F57-8FD0-4036ECB8EFF8}" destId="{95A1745A-4089-4E2D-AD63-72E66A990884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9985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841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652140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272892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830919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54283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583310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10262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346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428733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07902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5726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476185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5943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2782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3514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F5B7CC-0974-4508-A061-06B367D2B741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92B9994-7CF3-405C-A480-901307C0718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97488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38754" y="906817"/>
            <a:ext cx="8995058" cy="5868556"/>
          </a:xfrm>
        </p:spPr>
        <p:txBody>
          <a:bodyPr>
            <a:normAutofit fontScale="25000" lnSpcReduction="20000"/>
          </a:bodyPr>
          <a:lstStyle/>
          <a:p>
            <a:r>
              <a:rPr lang="ru-RU" sz="5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5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8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9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</a:t>
            </a:r>
            <a:r>
              <a:rPr lang="ru-RU" sz="9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тему: </a:t>
            </a:r>
            <a:endParaRPr lang="ru-RU" sz="1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«Организация  </a:t>
            </a:r>
            <a:r>
              <a:rPr lang="ru-RU" sz="1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</a:t>
            </a:r>
            <a:r>
              <a:rPr lang="ru-RU" sz="1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учебного класса для </a:t>
            </a:r>
            <a:r>
              <a:rPr lang="ru-RU" sz="1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развития исследовательской деятельности младших </a:t>
            </a:r>
            <a:r>
              <a:rPr lang="ru-RU" sz="1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школьников»</a:t>
            </a:r>
          </a:p>
          <a:p>
            <a:endParaRPr lang="ru-RU" sz="1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7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начальных классов</a:t>
            </a:r>
            <a:endParaRPr lang="ru-RU" sz="7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1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5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8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Гурьянова Любовь Евгеньевна</a:t>
            </a:r>
            <a:endParaRPr lang="ru-RU" sz="8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sz="5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</a:t>
            </a:r>
            <a:endParaRPr lang="ru-RU" sz="8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r>
              <a:rPr lang="ru-RU" dirty="0"/>
              <a:t> </a:t>
            </a:r>
          </a:p>
          <a:p>
            <a:r>
              <a:rPr lang="ru-RU" dirty="0"/>
              <a:t> </a:t>
            </a:r>
          </a:p>
          <a:p>
            <a:r>
              <a:rPr lang="ru-RU" sz="5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5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5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/>
              <a:t> 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 </a:t>
            </a:r>
          </a:p>
          <a:p>
            <a:r>
              <a:rPr lang="ru-RU" dirty="0"/>
              <a:t>.</a:t>
            </a:r>
          </a:p>
          <a:p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109864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30497" y="176270"/>
            <a:ext cx="10179586" cy="6681731"/>
          </a:xfrm>
        </p:spPr>
        <p:txBody>
          <a:bodyPr>
            <a:normAutofit fontScale="90000"/>
          </a:bodyPr>
          <a:lstStyle/>
          <a:p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Первый </a:t>
            </a: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этап – подготовительный:</a:t>
            </a:r>
            <a:b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-изучение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научной литературы по проблеме организации предметно-пространственной среды учебного класса для развития исследовательской деятельности младших школьников, проанализировать предъявляемые к ней требования, выявить её специфику, осуществить отбор технологий, методов и приёмов работы по развитию исследовательской деятельности;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-разработка модели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учебного класса, обеспечивающей развитие исследовательской деятельности младших школьников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-подготовка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необходимого оборудования, программно-методического обеспечение для развития исследовательской деятельности младших школьников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-повышение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квалификации сотрудников ОУ, участвующих в реализации данного проекта;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-разработка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программы деятельности сотрудников ОУ, направленной  на реализацию целей и задач проекта по организации образовательной среды в начальной школе.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Второй этап – проектировочный: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-внедрение модели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учебного класса по развитию в исследовательской деятельности младших школьников образовательной практике.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влияния новой организации предметно-пространственной среды в начальной школе на результативность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образовательной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деятельности лицея;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-мониторинг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проектной деятельности;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-анализ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промежуточных итогов проекта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Третий этап – аналитический: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-оценка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обработка и анализ результатов проектной деятельности; 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-оценка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эффективности разработанного диагностического инструментария; 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роведение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экспертизы созданной пространственно-предметной среды учебного класса, её потенциал для развития исследовательской деятельности младших школьников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-распространение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опыта лицея по использованию основных методов и механизмов организации предметно-пространственной среды в начальной школе, обеспечивающей успешную реализацию новых ФГОС.</a:t>
            </a:r>
            <a:r>
              <a:rPr lang="ru-RU" sz="1800" dirty="0"/>
              <a:t/>
            </a:r>
            <a:br>
              <a:rPr lang="ru-RU" sz="1800" dirty="0"/>
            </a:br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val="7853814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2708" y="242372"/>
            <a:ext cx="11369408" cy="6422834"/>
          </a:xfrm>
        </p:spPr>
        <p:txBody>
          <a:bodyPr>
            <a:normAutofit/>
          </a:bodyPr>
          <a:lstStyle/>
          <a:p>
            <a:pPr indent="539750"/>
            <a: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1800" b="0" i="0" dirty="0">
              <a:solidFill>
                <a:srgbClr val="000000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7147110"/>
              </p:ext>
            </p:extLst>
          </p:nvPr>
        </p:nvGraphicFramePr>
        <p:xfrm>
          <a:off x="627961" y="1531346"/>
          <a:ext cx="10488058" cy="4860089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5244029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5244029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381183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Зоны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Материалы и оборудование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810622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Учебная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Парты, учительский стол, шкафы, компьютер, доска меловая, интерактивная, книги для чтения, рабочие тетради, учебники, принадлежности для уроков, папки для технологии и ИЗО, глобус, дидактический материал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667071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Игровая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Мягкая мебель, игрушки, настольные игры, журналы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667071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Зеленая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Декоративные растения, информационные карты о растениях и животных, аквариум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952959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Информационная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Плакаты, стенды(с информацией для родителей, о родном крае, дне именинника, дежурстве и т. п.)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81183">
                <a:tc>
                  <a:txBody>
                    <a:bodyPr/>
                    <a:lstStyle/>
                    <a:p>
                      <a:pPr algn="ctr"/>
                      <a:r>
                        <a:rPr lang="ru-RU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Санитарно-гигиеническая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Раковина, мыло, полотенце, вода, стаканы</a:t>
                      </a:r>
                      <a:endParaRPr lang="ru-RU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2809301" y="330507"/>
            <a:ext cx="6334699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Материально-техническое</a:t>
            </a:r>
            <a:r>
              <a:rPr lang="ru-RU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</a:t>
            </a:r>
            <a:r>
              <a:rPr lang="ru-RU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реализации проекта:</a:t>
            </a:r>
            <a:endParaRPr lang="ru-RU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60258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53646790"/>
              </p:ext>
            </p:extLst>
          </p:nvPr>
        </p:nvGraphicFramePr>
        <p:xfrm>
          <a:off x="762000" y="1203961"/>
          <a:ext cx="10515600" cy="545591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5257800">
                  <a:extLst>
                    <a:ext uri="{9D8B030D-6E8A-4147-A177-3AD203B41FA5}">
                      <a16:colId xmlns="" xmlns:a16="http://schemas.microsoft.com/office/drawing/2014/main" val="4082835235"/>
                    </a:ext>
                  </a:extLst>
                </a:gridCol>
                <a:gridCol w="5257800">
                  <a:extLst>
                    <a:ext uri="{9D8B030D-6E8A-4147-A177-3AD203B41FA5}">
                      <a16:colId xmlns="" xmlns:a16="http://schemas.microsoft.com/office/drawing/2014/main" val="829544797"/>
                    </a:ext>
                  </a:extLst>
                </a:gridCol>
              </a:tblGrid>
              <a:tr h="2743199"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Учебная зона</a:t>
                      </a:r>
                      <a:r>
                        <a:rPr lang="ru-RU" sz="1400" b="0" i="1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- </a:t>
                      </a:r>
                      <a:r>
                        <a:rPr lang="ru-RU" sz="1400" b="0" i="0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расположены парты - их легко переставить, объединять или отодвигать; стулья трехуровневые регулируются в соответствии с ростом учащихся; учительский стол; учебные доски: меловая, интерактивная, компьютер, мобильный телевизор и видеомагнитофон; шкафы, они будут отделять учебное пространство от игрового. В них будут помещены книги для чтения во внеурочное время, игрушки, рабочие тетради, принадлежности для уроков ИЗО и технологии.</a:t>
                      </a:r>
                      <a:r>
                        <a:rPr lang="ru-RU" sz="1400" b="0" i="1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1400" b="0" i="0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Пространство должно сочетать строгость и комфорт, которые обеспечиваются определенным расположением предметов и подбором цветовых предпочтений</a:t>
                      </a:r>
                      <a:endParaRPr lang="ru-RU" sz="140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Информационная зона -</a:t>
                      </a:r>
                      <a:r>
                        <a:rPr lang="ru-RU" sz="1400" b="0" i="0" dirty="0" smtClean="0">
                          <a:solidFill>
                            <a:srgbClr val="00206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располагается по периметру кабинета и представлена стендами на стенах. Содержание стендов отражает жизнь России, края, города, класса, информации для родителей. Стенды оформляются в цветном варианте, что притягивает взор детей, вызывая желание познакомиться с информацией. На стендах размещаются детские творческие работы.</a:t>
                      </a:r>
                      <a:endParaRPr lang="ru-RU" sz="140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FFCC99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15826499"/>
                  </a:ext>
                </a:extLst>
              </a:tr>
              <a:tr h="2712720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игровой зоне </a:t>
                      </a:r>
                      <a:r>
                        <a:rPr lang="ru-RU" sz="140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расположена мягкая мебель (диван и кресла), журнальный столик, детские игрушки и игры. Дети с удовольствием могут  проводить время, беседуя и играя в игровой зоне на диване и в кресле. Организация и использование игровой зоны является необходимым условием для сохранения и улучшения здоровья младших школьников, здесь нужно ощутить комфорт и присутствие домашнего уюта, что важно, особенно при обучении первоклассников. Занятия в игровой зоне благоприятно влияют на общий тонус ребёнка, способствуют тренировке подвижности нервных процессов, создают положительный настрой и снимают статическое, психоэмоциональное напряжение.</a:t>
                      </a:r>
                    </a:p>
                  </a:txBody>
                  <a:tcPr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Зеленая зона:</a:t>
                      </a:r>
                    </a:p>
                    <a:p>
                      <a:r>
                        <a:rPr lang="ru-RU" sz="140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-многообразие декоративных цветов, желательно в отдельно отведенном месте;</a:t>
                      </a:r>
                    </a:p>
                    <a:p>
                      <a:r>
                        <a:rPr lang="ru-RU" sz="140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-информационные карты о цветах (название цветка, семейство и т.д.).</a:t>
                      </a:r>
                    </a:p>
                    <a:p>
                      <a:r>
                        <a:rPr lang="ru-RU" sz="140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Если в классе много цветов, это позволяет воспитывать трудолюбие детей, ухаживающих за ними, любовь и уважение к природе. Кроме того, позволяет усилить созданное уютное и комфортное учебное пространство.</a:t>
                      </a:r>
                    </a:p>
                    <a:p>
                      <a:r>
                        <a:rPr lang="ru-RU" sz="140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Здесь так же мы поместим аквариум. Для релаксации детей, а так же он научит детей ухаживать за животными.</a:t>
                      </a:r>
                      <a:endParaRPr lang="ru-RU" sz="140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rgbClr val="FFCC99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7481709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26573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17782" y="297456"/>
            <a:ext cx="10069418" cy="649995"/>
          </a:xfrm>
        </p:spPr>
        <p:txBody>
          <a:bodyPr>
            <a:norm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Материальные ресурсы</a:t>
            </a:r>
            <a:endParaRPr lang="ru-RU" sz="2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63557" y="1046603"/>
            <a:ext cx="8372819" cy="5585552"/>
          </a:xfrm>
        </p:spPr>
        <p:txBody>
          <a:bodyPr>
            <a:normAutofit/>
          </a:bodyPr>
          <a:lstStyle/>
          <a:p>
            <a:r>
              <a:rPr lang="ru-RU" sz="1200" b="1" dirty="0">
                <a:solidFill>
                  <a:schemeClr val="tx1"/>
                </a:solidFill>
              </a:rPr>
              <a:t>Финансирование за счет спонсоров, грандов, финансирования государством.</a:t>
            </a:r>
          </a:p>
          <a:p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5" name="Рисунок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98293" y="1249471"/>
            <a:ext cx="8097399" cy="5608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53615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18632" y="231354"/>
            <a:ext cx="10113484" cy="6626645"/>
          </a:xfrm>
        </p:spPr>
        <p:txBody>
          <a:bodyPr>
            <a:normAutofit lnSpcReduction="10000"/>
          </a:bodyPr>
          <a:lstStyle/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Ожидаемые результаты: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b="1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 Повышение  уровня мотивации у детей к участию в исследовательской деятельности, развития активной, самостоятельной, творческой личности.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 Создание предметно-пространственной среды учебного класса.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Обобщение педагогического опыт, внедрение инновационных технологий и новых форм работы по организации исследовательской деятельности-     результаты мониторинговых исследований (по разным направлениям                 эксперимента);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Показатели эффективности проекта </a:t>
            </a:r>
            <a:endParaRPr lang="ru-RU" sz="14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</a:t>
            </a: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внутреннего и внешнего аудита качества образования;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степень удовлетворенности участников образовательного процесса (учеников, родителей, учителей);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изменение инфраструктуры организации образовательного процесса в начальной школе;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возрастающее желание родительских, педагогических объединений, организации благотворительной деятельности и попечительства  активно участвовать в жизнедеятельности школы;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успешность учащихся при обучении в выпускном классе начальной школы  и 5-ом классе основной школы;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успешность педагогического коллектива;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разнообразие и эффективность применения учителями начальной школы и учителями – предметниками образовательных технологий;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разнообразие и эффективность применения технологий управления образовательным учреждением;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рост имиджа школы в образовательной сети муниципального округа  и  района как образовательного учреждения, предоставляющего качественное доступное образование;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степень подготовленности педагогического коллектива (на основе результатов повышения квалификации, в </a:t>
            </a:r>
            <a:r>
              <a:rPr lang="ru-RU" sz="1400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т.ч</a:t>
            </a: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., внутрифирменного);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степень востребованности инновационного опыта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    результаты участия в инновационных образовательных проектах и программах, конкурсной и </a:t>
            </a:r>
            <a:r>
              <a:rPr lang="ru-RU" sz="1400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грантовой</a:t>
            </a:r>
            <a:r>
              <a:rPr lang="ru-RU" sz="1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деятельности</a:t>
            </a: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b="1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sz="1400" b="1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7840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16934" y="308472"/>
            <a:ext cx="10091452" cy="925417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2800" b="1" i="1" dirty="0" smtClean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</a:t>
            </a:r>
            <a:r>
              <a:rPr lang="ru-RU" sz="2800" b="1" i="1" dirty="0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Средства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анализа качества результатов проекта</a:t>
            </a:r>
            <a:r>
              <a:rPr lang="ru-RU" sz="2800" b="1" dirty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28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8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08462" y="1509311"/>
            <a:ext cx="9738987" cy="4580339"/>
          </a:xfrm>
        </p:spPr>
        <p:txBody>
          <a:bodyPr>
            <a:normAutofit/>
          </a:bodyPr>
          <a:lstStyle/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       Публичные отчеты (промежуточный, итоговый)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       Выступления сотрудников </a:t>
            </a:r>
            <a:r>
              <a:rPr lang="ru-RU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школ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 конференциях и семинарах (доклады, тезисы)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       Статьи в периодических изданиях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       Методические рекомендации для руководителей по организации предметно-пространственной среды в образовательном учреждении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997093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61002" y="165254"/>
            <a:ext cx="9771962" cy="804230"/>
          </a:xfrm>
        </p:spPr>
        <p:txBody>
          <a:bodyPr>
            <a:norm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</a:t>
            </a:r>
            <a:r>
              <a:rPr lang="ru-RU" sz="28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Анализ</a:t>
            </a:r>
            <a:endParaRPr lang="ru-RU" sz="2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86429" y="165255"/>
            <a:ext cx="10245687" cy="6692746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классе был выполнен ремонт, приобретены эл. доски, оформлены уголки природной зоны (пополнились комнатными растениями, стойками, средствами по уходу за растениями) , приобрели  познавательные уголки, с патриотическим направлением, были повешены пробковые доски, для детского творчества. Определили игровую зону, которая пополнилась картотекой игр , настольными играми для детей; был основан уголок чтения, в котором обучающиеся познают новые литературные произведения. Были приобретены стеллажи для  хранения материала по ИЗО и технологии, как для уроков, так и для внеурочной деятельности, согласно Сан-</a:t>
            </a:r>
            <a:r>
              <a:rPr lang="ru-RU" sz="21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2100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ину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в классах соблюдается питьевой режим.</a:t>
            </a:r>
          </a:p>
          <a:p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en-US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основе вышесказанного мы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видим,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что правильно организованная предметно-развивающая среда позволяет каждому ребенку найти занятие по душе, поверить в свои силы и способности, научиться взаимодействовать со взрослыми и сверстниками, понимать и оценивать их чувства и поступки, а именно это лежит в основе развивающего обучения.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Создаваемая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среда вызывает у детей чувство радости, эмоционально положительное отношение к образовательному учреждению, желание посещать его, обогащает новыми впечатлениями и знаниями, побуждает к активной учебной деятельности, способствует интеллектуальному развитию детей.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Конечно данный проект имеет только свое начало, но уже сейчас мы видим заинтересованность детей, </a:t>
            </a:r>
            <a:r>
              <a:rPr lang="ru-RU" sz="2100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замотивированность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школе, по опросу обучающихся мы поняли- детям интересно, они стали более активны, общительны, отзывчивы, дети стали чувствовать себя более комфортно.</a:t>
            </a:r>
            <a:endParaRPr lang="en-US" sz="210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Дальнейшее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проекта заключается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продолжении развития и достижении поставленных задач. Дальнейшее использование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разработанной модели в организации образовательной среды 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 всех классах начальных классах №187 , </a:t>
            </a:r>
            <a:r>
              <a:rPr lang="ru-RU" sz="2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целях создания единого образовательного пространства школы</a:t>
            </a:r>
            <a:r>
              <a:rPr lang="ru-RU" sz="2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sz="21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500557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Глоссарий</a:t>
            </a: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idx="1"/>
          </p:nvPr>
        </p:nvSpPr>
        <p:spPr>
          <a:xfrm>
            <a:off x="838200" y="1478280"/>
            <a:ext cx="10515600" cy="469868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8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Образовательная среда </a:t>
            </a: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совокупность образовательных технологий, форм организации учебной и </a:t>
            </a:r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вне учебной </a:t>
            </a: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деятельности, материально-технических условий, социальных компонентов, межличностных отношений – получает развитие через интенсификацию информационных процессов на основе информационных технологий и интеграции ИКТ </a:t>
            </a:r>
            <a:endParaRPr lang="ru-RU" sz="18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Пространство </a:t>
            </a:r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это освоенная среда (природная, культурная, информационная), приспособленная для решения образовательных</a:t>
            </a: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воспитательных и иных </a:t>
            </a:r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задач.</a:t>
            </a:r>
          </a:p>
          <a:p>
            <a:pPr marL="0" indent="0">
              <a:buNone/>
            </a:pP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Предметно-пространственная среда – </a:t>
            </a: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 часть образовательной среды, представленная специально организованным пространством, материалами, оборудованием и инвентарем для развития детей в соответствии с особенностями каждого возрастного этапа, охраны и укрепления их здоровья, учета особенностей и коррекции недостатков их развития</a:t>
            </a:r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>
              <a:buNone/>
            </a:pPr>
            <a:endPara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sz="18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3295294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82187" y="99152"/>
            <a:ext cx="10499075" cy="6566053"/>
          </a:xfrm>
        </p:spPr>
        <p:txBody>
          <a:bodyPr>
            <a:normAutofit fontScale="90000"/>
          </a:bodyPr>
          <a:lstStyle/>
          <a:p>
            <a:pPr lvl="0" indent="342900">
              <a:lnSpc>
                <a:spcPct val="100000"/>
              </a:lnSpc>
              <a:spcBef>
                <a:spcPts val="0"/>
              </a:spcBef>
            </a:pPr>
            <a:r>
              <a:rPr lang="ru-RU" sz="27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                                   Список литературы.</a:t>
            </a:r>
            <a:br>
              <a:rPr lang="ru-RU" sz="27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2700" b="1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/>
            </a:r>
            <a:br>
              <a:rPr lang="ru-RU" sz="2700" b="1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27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/>
            </a:r>
            <a:br>
              <a:rPr lang="ru-RU" sz="27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2700" b="1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/>
            </a:r>
            <a:br>
              <a:rPr lang="ru-RU" sz="2700" b="1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1. Федеральный государственный образовательный стандарт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начального общего образования. – М. 2011.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2. СанПиН 2.4.2.2821-10 "Санитарно-эпидемиологические требования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к условиям и организации обучения в общеобразовательных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учреждениях", - М, 2013.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3.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Базуева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Е.В., Воронова, К.А. Роль педагога в преодолении гендерных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стереотипов//Гендерное образование в подготовке учителя: Мат.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Всерос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конф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– Томск: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Изд.Томского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гос.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пед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ун-та, 2006. – С. 34–39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4. Коломийченко Л.В.,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Олейниченко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Е.Ф.,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Метечко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А.А. Организация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предметно‑развивающей среды по «Программе социального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развития» Л.В. Коломийченко: Метод.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реком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– Пермь, 2003.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5. 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Человек, предмет, среда. – М., 2009.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6.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Чумичева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О.М. Ребенок в мире культуры. – М., 1992.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7</a:t>
            </a: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</a:t>
            </a:r>
            <a:r>
              <a:rPr lang="ru-RU" sz="1800" dirty="0" err="1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Ясвин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 В.А. Тренинг педагогического взаимодействия в творческой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образовательной среде. – М., 1997. с. 87–129.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8</a:t>
            </a: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https://docviewer.yandex.ru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9</a:t>
            </a: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http://fb.ru/article/173355/chto-takoe-predmetno-razvivayuschayasreda</a:t>
            </a:r>
            <a:b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800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. </a:t>
            </a:r>
            <a:r>
              <a:rPr lang="ru-RU" sz="1800" dirty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>https://infourok.ru/proekt-predmetno-razvivayuschaya-sreda</a:t>
            </a:r>
            <a:r>
              <a:rPr lang="ru-RU" sz="20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/>
            </a:r>
            <a:br>
              <a:rPr lang="ru-RU" sz="20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r>
              <a:rPr lang="ru-RU" sz="16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  <a:t/>
            </a:r>
            <a:br>
              <a:rPr lang="ru-RU" sz="16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+mn-cs"/>
              </a:rPr>
            </a:br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8180739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40664" y="330507"/>
            <a:ext cx="9871114" cy="705080"/>
          </a:xfrm>
        </p:spPr>
        <p:txBody>
          <a:bodyPr>
            <a:normAutofit fontScale="90000"/>
          </a:bodyPr>
          <a:lstStyle/>
          <a:p>
            <a:r>
              <a:rPr lang="ru-RU" sz="4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Аннотация</a:t>
            </a:r>
            <a:endParaRPr lang="ru-RU" sz="4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09310" y="330506"/>
            <a:ext cx="10443991" cy="6191479"/>
          </a:xfrm>
        </p:spPr>
        <p:txBody>
          <a:bodyPr>
            <a:normAutofit fontScale="92500" lnSpcReduction="20000"/>
          </a:bodyPr>
          <a:lstStyle/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Сегодня российская система образования находится на новом этапе своего развития. Это обусловлено происходящими в нашей стране социально-экономическими изменениями, которые в свою очередь, определяют основные направления государственной образовательной политики.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Образование в целом находится на новом этапе развития. Этому способствуют социально-экономические перемены, которые ставят образовательные учреждения перед множеством сложных проблем. Федеральные государственные образовательные стандарты  второго поколения говорят о том, что  школа должна разработать образовательную программу таким образом, чтобы создавались  условия для раскрытия внутреннего потенциала каждого ребенка, учитывались его склонности, чтобы ребенок мог успешно адаптироваться в сегодняшнем реальном мире: на создание условий для воспитания детей с высокими моральными, эстетическими и духовными качествами; на создание условий для решения проблем ЗОЖ ученика и его здоровья.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Итак, методологическая основа стандартов второго поколения сводится к следующей модели: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Позиция учителя: к классу не с ответом (готовые знания, умения, навыки),  а с вопросом.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fontAlgn="base">
              <a:lnSpc>
                <a:spcPct val="115000"/>
              </a:lnSpc>
              <a:spcAft>
                <a:spcPts val="0"/>
              </a:spcAft>
            </a:pP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Позиция ученика: за познание мира, (в специально организованных для этого условиях).</a:t>
            </a:r>
            <a:endParaRPr lang="ru-RU" sz="2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990886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Актуальность проекта.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72019" y="1339850"/>
            <a:ext cx="10124501" cy="533637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 smtClean="0"/>
              <a:t>   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настоящее время одним из актуальных вопросов является – организация предметно-пространственной среды учебного класса в начальной школе. Это обусловлено тем, что федеральный государственный образовательный стандарт начального общего образования включает в себя требования к образовательной среде школы, в которую и входит 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 пространственная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среда учебного класса.  Основной проблемой учителей является создание такой 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 пространственной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среды, которая будет способствовать гармоничному развитию обучающихся с помощью возможности организации в данной среде игровой, коммуникативной, познавательно-исследовательской, учебной, творческой деятельности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>
              <a:buNone/>
            </a:pP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При создании предметно-пространственной среды необходимо помнить, что она должна учитывать возрастные особенности младших школьников, способствовать развитию их способностей в процессе самостоятельной и групповой деятельности, обеспечивать возможность двигательной активности, возможность для уединения и благоприятно влиять на эмоциональное состояние младших школьников. При этом стоит помнить, что данная среда должна быть безопасной, содержательно-насыщенной, вариативной, трансформируемой, доступной.  Соблюдая все вышесказанное, педагогам необходимо продумать и создать развивающую среду учебного класса. 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900" dirty="0" smtClean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en-US" sz="1900" dirty="0" smtClean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19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Реализация предметно-пространственной среды в начальной школе позволит обеспечить качество образования в соответствии с требованиями новых Федеральных государственных образовательных стандартов.</a:t>
            </a:r>
          </a:p>
        </p:txBody>
      </p:sp>
    </p:spTree>
    <p:extLst>
      <p:ext uri="{BB962C8B-B14F-4D97-AF65-F5344CB8AC3E}">
        <p14:creationId xmlns:p14="http://schemas.microsoft.com/office/powerpoint/2010/main" val="3017181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4732" y="0"/>
            <a:ext cx="10267721" cy="6521987"/>
          </a:xfrm>
        </p:spPr>
        <p:txBody>
          <a:bodyPr>
            <a:no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14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                                             </a:t>
            </a:r>
            <a:r>
              <a:rPr lang="en-US" sz="2400" b="1" dirty="0" smtClean="0">
                <a:solidFill>
                  <a:schemeClr val="bg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SWOT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АНАЛИЗ</a:t>
            </a:r>
            <a:r>
              <a:rPr lang="en-US" sz="2400" b="1" dirty="0" smtClean="0">
                <a:solidFill>
                  <a:schemeClr val="bg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опрос, экспертные оценки)</a:t>
            </a:r>
            <a:r>
              <a:rPr lang="ru-RU" sz="2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4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24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4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4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4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   </a:t>
            </a:r>
            <a:r>
              <a:rPr lang="ru-RU" sz="1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Позитивные факторы внешнего порядка 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(задаваемые </a:t>
            </a: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 вне 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школы</a:t>
            </a: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высокий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внешний статус и имидж школы;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возможность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участия школьников в окружных, городских, российских и международных мероприятиях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повышение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интереса родителей и детей к получению качественного образования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возможности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использования Интернет- ресурсов для образования;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возможность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участия учителей в профессиональных 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конкурсах.</a:t>
            </a: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1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Негативные факторы внешнего порядка 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(угрозы школе </a:t>
            </a: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 вне):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невысокий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социальный статус учителя в обществе, низкая зарплата учителей;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негативное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отношение СМИ к учителю и к школе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низкий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уровень культуры некоторых родителей, их равнодушие к проблемам школы;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отсутствие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микрорайоне крупных культурных центров;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val="20401912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62698" y="1145753"/>
            <a:ext cx="9926197" cy="5431317"/>
          </a:xfrm>
        </p:spPr>
        <p:txBody>
          <a:bodyPr>
            <a:normAutofit/>
          </a:bodyPr>
          <a:lstStyle/>
          <a:p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</a:t>
            </a:r>
            <a:r>
              <a:rPr lang="ru-RU" sz="1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Позитивные внутренние факторы 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(преимущества и сильные стороны самой школы):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энтузиазм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коллектива и администрации, вера в будущее школы;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успехи учащихся;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высококвалифицированный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творческий педагогический коллектив, постоянный состав;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дружественная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обстановка в ОУ, взаимопонимание и взаимовыручка коллег;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высокий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нравственный и культурный уровень педагогического коллектива;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постоянное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повышение квалификации;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сложившаяся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система учебной и воспитательной работы, опыт и традиции школы. 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r>
              <a:rPr lang="ru-RU" sz="18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Негативные внутренние факторы </a:t>
            </a:r>
            <a:r>
              <a:rPr lang="ru-RU" sz="1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(слабые стороны школы и проблемы):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недостаточная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материально-техническая база;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снижение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общего уровня развития и культуры поступающих в школу детей;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расхождение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оценке ценностей взрослых и </a:t>
            </a:r>
            <a:r>
              <a:rPr lang="ru-RU" sz="18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детей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056956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542360" y="88137"/>
            <a:ext cx="10280669" cy="7478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200000"/>
              </a:lnSpc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Субъект :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учителя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обучающиеся начальной школы</a:t>
            </a:r>
          </a:p>
          <a:p>
            <a:pPr algn="just">
              <a:lnSpc>
                <a:spcPct val="200000"/>
              </a:lnSpc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процесс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развития исследовательской деятельности у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младших школьников</a:t>
            </a:r>
          </a:p>
          <a:p>
            <a:pPr algn="just">
              <a:lnSpc>
                <a:spcPct val="200000"/>
              </a:lnSpc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Предмет: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организация предметно-пространственной среды учебного класса как 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развития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исследовательских 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деятельности </a:t>
            </a:r>
            <a:r>
              <a:rPr lang="ru-RU" alt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 младших </a:t>
            </a:r>
            <a:r>
              <a:rPr lang="ru-RU" alt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школьников.</a:t>
            </a:r>
            <a:endParaRPr lang="ru-RU" altLang="ru-RU" sz="200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200000"/>
              </a:lnSpc>
            </a:pPr>
            <a:r>
              <a:rPr lang="ru-RU" sz="2000" dirty="0" smtClean="0">
                <a:latin typeface="Times New Roman" panose="02020603050405020304" pitchFamily="18" charset="0"/>
                <a:ea typeface="MS Mincho" panose="02020609040205080304" pitchFamily="49" charset="-128"/>
              </a:rPr>
              <a:t>МАОУ «Школа № 187» г. Н. Новгород.</a:t>
            </a:r>
          </a:p>
          <a:p>
            <a:pPr>
              <a:lnSpc>
                <a:spcPct val="200000"/>
              </a:lnSpc>
            </a:pP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Обучающиеся 4Г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класса 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200000"/>
              </a:lnSpc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Проблема проекта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отсутствие в учебных классах начальной школы предметно-пространственной среды, обеспечивающей развитие исследовательской деятельности младших школьников.</a:t>
            </a:r>
          </a:p>
          <a:p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Заказчик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руководитель методического объединения учителей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начальных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классов.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200000"/>
              </a:lnSpc>
            </a:pP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="" xmlns:a16="http://schemas.microsoft.com/office/drawing/2014/main" id="{11E5EFEF-D604-4EA9-9CB0-C763E33DDC0E}"/>
              </a:ext>
            </a:extLst>
          </p:cNvPr>
          <p:cNvSpPr txBox="1"/>
          <p:nvPr/>
        </p:nvSpPr>
        <p:spPr>
          <a:xfrm>
            <a:off x="2531463" y="421575"/>
            <a:ext cx="5990294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             </a:t>
            </a:r>
            <a:r>
              <a:rPr lang="ru-RU" sz="2200" b="1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Объект </a:t>
            </a:r>
            <a:r>
              <a:rPr lang="ru-RU" sz="22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 предмет исследования </a:t>
            </a:r>
          </a:p>
        </p:txBody>
      </p:sp>
    </p:spTree>
    <p:extLst>
      <p:ext uri="{BB962C8B-B14F-4D97-AF65-F5344CB8AC3E}">
        <p14:creationId xmlns:p14="http://schemas.microsoft.com/office/powerpoint/2010/main" val="28709570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641513" y="0"/>
            <a:ext cx="10550487" cy="7205031"/>
          </a:xfrm>
        </p:spPr>
        <p:txBody>
          <a:bodyPr>
            <a:normAutofit fontScale="47500" lnSpcReduction="20000"/>
          </a:bodyPr>
          <a:lstStyle/>
          <a:p>
            <a:pPr marL="0" indent="0">
              <a:lnSpc>
                <a:spcPct val="170000"/>
              </a:lnSpc>
              <a:buNone/>
            </a:pPr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 исследования: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предметно-пространственной среды учебного класса для развития исследовательской деятельности младших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школьников</a:t>
            </a:r>
            <a:endParaRPr lang="ru-RU"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200000"/>
              </a:lnSpc>
              <a:buNone/>
            </a:pPr>
            <a:r>
              <a:rPr lang="ru-RU" sz="3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Задачи </a:t>
            </a:r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исследования: </a:t>
            </a:r>
            <a:endParaRPr lang="ru-RU" sz="30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lnSpc>
                <a:spcPct val="200000"/>
              </a:lnSpc>
              <a:buAutoNum type="arabicPeriod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Изучить научную литературу по проблеме организации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учебного класса для развития исследовательской деятельности младших школьников, проанализировать предъявляемые к ней требования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выявить её специфику, осуществить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отбор технологий, методов и приёмов работы по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развитию исследовательской деятельност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457200" indent="-457200" algn="just">
              <a:lnSpc>
                <a:spcPct val="200000"/>
              </a:lnSpc>
              <a:buFont typeface="Arial" panose="020B0604020202020204" pitchFamily="34" charset="0"/>
              <a:buAutoNum type="arabicPeriod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Разработать модель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учебного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класса, обеспечивающей развитие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исследовательской деятельности младших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школьников;</a:t>
            </a:r>
          </a:p>
          <a:p>
            <a:pPr marL="457200" indent="-457200" algn="just">
              <a:lnSpc>
                <a:spcPct val="200000"/>
              </a:lnSpc>
              <a:buFont typeface="Arial" panose="020B0604020202020204" pitchFamily="34" charset="0"/>
              <a:buAutoNum type="arabicPeriod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Подготовить необходимое оборудование, программно-методического обеспечение для развития исследовательской деятельности младших школьников.</a:t>
            </a:r>
          </a:p>
          <a:p>
            <a:pPr marL="457200" indent="-457200" algn="just">
              <a:lnSpc>
                <a:spcPct val="200000"/>
              </a:lnSpc>
              <a:buFont typeface="Arial" panose="020B0604020202020204" pitchFamily="34" charset="0"/>
              <a:buAutoNum type="arabicPeriod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Внедрить модель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учебного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класса по развитию в </a:t>
            </a: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исследовательской деятельности младших </a:t>
            </a: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школьников образовательной практике.</a:t>
            </a:r>
            <a:endParaRPr lang="ru-RU"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lnSpc>
                <a:spcPct val="200000"/>
              </a:lnSpc>
              <a:buAutoNum type="arabicPeriod"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Провести экспертизу созданной пространственно-предметной среды учебного класса, её потенциал для развития исследовательской деятельности младших школьников. </a:t>
            </a:r>
            <a:endParaRPr lang="ru-RU"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lnSpc>
                <a:spcPct val="200000"/>
              </a:lnSpc>
              <a:buAutoNum type="arabicPeriod"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just">
              <a:lnSpc>
                <a:spcPct val="200000"/>
              </a:lnSpc>
              <a:buAutoNum type="arabicPeriod"/>
            </a:pP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200000"/>
              </a:lnSpc>
              <a:buNone/>
            </a:pPr>
            <a:endParaRPr lang="ru-RU" sz="2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200000"/>
              </a:lnSpc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200000"/>
              </a:lnSpc>
              <a:buNone/>
            </a:pP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200000"/>
              </a:lnSpc>
            </a:pP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70000"/>
              </a:lnSpc>
              <a:buNone/>
            </a:pPr>
            <a:endParaRPr lang="ru-RU" sz="3400" b="1" u="sng" dirty="0">
              <a:latin typeface="+mn-lt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201798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 </a:t>
            </a:r>
            <a:endParaRPr lang="ru-RU" sz="3500" dirty="0"/>
          </a:p>
        </p:txBody>
      </p:sp>
      <p:sp>
        <p:nvSpPr>
          <p:cNvPr id="5" name="Объект 4">
            <a:extLst>
              <a:ext uri="{FF2B5EF4-FFF2-40B4-BE49-F238E27FC236}">
                <a16:creationId xmlns="" xmlns:a16="http://schemas.microsoft.com/office/drawing/2014/main" id="{BE7D1C51-D189-4EA3-A852-E3017B3538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41513" y="132202"/>
            <a:ext cx="10179585" cy="6725797"/>
          </a:xfrm>
        </p:spPr>
        <p:txBody>
          <a:bodyPr>
            <a:noAutofit/>
          </a:bodyPr>
          <a:lstStyle/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Ожидаемые результат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ы</a:t>
            </a: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Повышение 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уровня мотивации у детей к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участию в исследовательской деятельности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развития активной, самостоятельной, творческой личности.</a:t>
            </a: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предметно-пространственной среды учебного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класса.</a:t>
            </a: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Обобщение педагогического опыт,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внедрение инновационных технологий и новых форм работы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организации исследовательской деятельности</a:t>
            </a:r>
            <a:endPara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Кадровые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ресурсы проекта</a:t>
            </a: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14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226695" algn="l"/>
              </a:tabLst>
            </a:pPr>
            <a:r>
              <a:rPr lang="ru-RU" sz="14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классный руководитель</a:t>
            </a:r>
            <a:r>
              <a:rPr lang="ru-RU" sz="1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отвечающий 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 организацию условий, при которых ребенок может осваивать учебное и </a:t>
            </a:r>
            <a:r>
              <a:rPr lang="ru-RU" sz="1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внеучебное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пространство как пространство взаимоотношений и взаимодействия между людьми, осуществляющего индивидуальное или групповое педагогическое сопровождение образовательного процесса</a:t>
            </a:r>
            <a:r>
              <a:rPr lang="ru-RU" sz="1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226695" algn="l"/>
              </a:tabLst>
            </a:pPr>
            <a:r>
              <a:rPr lang="ru-RU" sz="14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психолог</a:t>
            </a:r>
            <a:r>
              <a:rPr lang="ru-RU" sz="1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помогающего педагогу выявлять условия, необходимые для развития ребенка в соответствии с его возрастными и индивидуальными особенностями;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226695" algn="l"/>
              </a:tabLst>
            </a:pPr>
            <a:r>
              <a:rPr lang="ru-RU" sz="14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социальный педагог</a:t>
            </a:r>
            <a:r>
              <a:rPr lang="ru-RU" sz="1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обеспечивающий 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условия, снижающие негативное влияние среды на ребенка;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226695" algn="l"/>
              </a:tabLst>
            </a:pPr>
            <a:r>
              <a:rPr lang="ru-RU" sz="14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педагог-организатор</a:t>
            </a:r>
            <a:r>
              <a:rPr lang="ru-RU" sz="1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отвечающего за организацию </a:t>
            </a:r>
            <a:r>
              <a:rPr lang="ru-RU" sz="1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внеучебных</a:t>
            </a: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видов деятельности младших школьников во внеурочное время.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ru-RU" sz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Работа педагогов, участвующих в реализации проекта будет поощряться из бюджетных средств за счет стимулирующих выплат.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085742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05070" y="286440"/>
            <a:ext cx="9342379" cy="826264"/>
          </a:xfrm>
        </p:spPr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</a:t>
            </a:r>
            <a:r>
              <a:rPr lang="ru-RU" sz="4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Этапы проекта.</a:t>
            </a:r>
            <a:endParaRPr lang="ru-RU" sz="40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Схема 5"/>
          <p:cNvGraphicFramePr/>
          <p:nvPr>
            <p:extLst>
              <p:ext uri="{D42A27DB-BD31-4B8C-83A1-F6EECF244321}">
                <p14:modId xmlns:p14="http://schemas.microsoft.com/office/powerpoint/2010/main" val="1704258096"/>
              </p:ext>
            </p:extLst>
          </p:nvPr>
        </p:nvGraphicFramePr>
        <p:xfrm>
          <a:off x="683046" y="1828801"/>
          <a:ext cx="10664404" cy="42608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10535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2127</TotalTime>
  <Words>1546</Words>
  <Application>Microsoft Office PowerPoint</Application>
  <PresentationFormat>Широкоэкранный</PresentationFormat>
  <Paragraphs>146</Paragraphs>
  <Slides>18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26" baseType="lpstr">
      <vt:lpstr>MS Mincho</vt:lpstr>
      <vt:lpstr>Arial</vt:lpstr>
      <vt:lpstr>Calibri</vt:lpstr>
      <vt:lpstr>Century Gothic</vt:lpstr>
      <vt:lpstr>Symbol</vt:lpstr>
      <vt:lpstr>Times New Roman</vt:lpstr>
      <vt:lpstr>Wingdings 3</vt:lpstr>
      <vt:lpstr>Легкий дым</vt:lpstr>
      <vt:lpstr>Презентация PowerPoint</vt:lpstr>
      <vt:lpstr>                 Аннотация</vt:lpstr>
      <vt:lpstr>Актуальность проекта.</vt:lpstr>
      <vt:lpstr>                                                                      SWOT АНАЛИЗ (опрос, экспертные оценки)     1.    Позитивные факторы внешнего порядка (задаваемые из вне школы)  -высокий внешний статус и имидж школы; -возможность участия школьников в окружных, городских, российских и международных мероприятиях; -повышение интереса родителей и детей к получению качественного образования; -возможности использования Интернет- ресурсов для образования; -возможность участия учителей в профессиональных конкурсах.  2. Негативные факторы внешнего порядка (угрозы школе из вне): -невысокий социальный статус учителя в обществе, низкая зарплата учителей; -негативное отношение СМИ к учителю и к школе; -низкий уровень культуры некоторых родителей, их равнодушие к проблемам школы; -отсутствие в микрорайоне крупных культурных центров;  </vt:lpstr>
      <vt:lpstr>3. Позитивные внутренние факторы (преимущества и сильные стороны самой школы): -энтузиазм коллектива и администрации, вера в будущее школы; успехи учащихся; -высококвалифицированный, творческий педагогический коллектив, постоянный состав; -дружественная обстановка в ОУ, взаимопонимание и взаимовыручка коллег; -высокий нравственный и культурный уровень педагогического коллектива; -постоянное повышение квалификации; -сложившаяся система учебной и воспитательной работы, опыт и традиции школы.   4. Негативные внутренние факторы (слабые стороны школы и проблемы): -недостаточная материально-техническая база; -снижение общего уровня развития и культуры поступающих в школу детей; -расхождение в оценке ценностей взрослых и детей. </vt:lpstr>
      <vt:lpstr>Презентация PowerPoint</vt:lpstr>
      <vt:lpstr>Презентация PowerPoint</vt:lpstr>
      <vt:lpstr> </vt:lpstr>
      <vt:lpstr>                                  Этапы проекта.</vt:lpstr>
      <vt:lpstr>Первый этап – подготовительный: -изучение научной литературы по проблеме организации предметно-пространственной среды учебного класса для развития исследовательской деятельности младших школьников, проанализировать предъявляемые к ней требования, выявить её специфику, осуществить отбор технологий, методов и приёмов работы по развитию исследовательской деятельности; -разработка модели предметно-пространственной среды учебного класса, обеспечивающей развитие исследовательской деятельности младших школьников; -подготовка необходимого оборудования, программно-методического обеспечение для развития исследовательской деятельности младших школьников. -повышение квалификации сотрудников ОУ, участвующих в реализации данного проекта; -разработка программы деятельности сотрудников ОУ, направленной  на реализацию целей и задач проекта по организации образовательной среды в начальной школе.   Второй этап – проектировочный: -внедрение модели предметно-пространственной среды учебного класса по развитию в исследовательской деятельности младших школьников образовательной практике. -определение влияния новой организации предметно-пространственной среды в начальной школе на результативность образовательной деятельности лицея; -мониторинг проектной деятельности; -анализ промежуточных итогов проекта.  Третий этап – аналитический: -оценка, обработка и анализ результатов проектной деятельности;  -оценка эффективности разработанного диагностического инструментария;  -проведение экспертизы созданной пространственно-предметной среды учебного класса, её потенциал для развития исследовательской деятельности младших школьников -распространение опыта лицея по использованию основных методов и механизмов организации предметно-пространственной среды в начальной школе, обеспечивающей успешную реализацию новых ФГОС. </vt:lpstr>
      <vt:lpstr>  </vt:lpstr>
      <vt:lpstr>Презентация PowerPoint</vt:lpstr>
      <vt:lpstr>                              Материальные ресурсы</vt:lpstr>
      <vt:lpstr>Презентация PowerPoint</vt:lpstr>
      <vt:lpstr>           Средства анализа качества результатов проекта. </vt:lpstr>
      <vt:lpstr>                                      Анализ</vt:lpstr>
      <vt:lpstr>Глоссарий</vt:lpstr>
      <vt:lpstr>                                    Список литературы.    1. Федеральный государственный образовательный стандарт начального общего образования. – М. 2011. 2. СанПиН 2.4.2.2821-10 "Санитарно-эпидемиологические требования к условиям и организации обучения в общеобразовательных учреждениях", - М, 2013. 3. Базуева Е.В., Воронова, К.А. Роль педагога в преодолении гендерных стереотипов//Гендерное образование в подготовке учителя: Мат. Всерос. конф. – Томск: Изд.Томского гос. пед. ун-та, 2006. – С. 34–39 4. Коломийченко Л.В., Олейниченко Е.Ф., Метечко А.А. Организация предметно‑развивающей среды по «Программе социального развития» Л.В. Коломийченко: Метод. реком. – Пермь, 2003. 5. Человек, предмет, среда. – М., 2009. 6. Чумичева О.М. Ребенок в мире культуры. – М., 1992. 7. Ясвин В.А. Тренинг педагогического взаимодействия в творческой образовательной среде. – М., 1997. с. 87–129. 8. https://docviewer.yandex.ru 9. http://fb.ru/article/173355/chto-takoe-predmetno-razvivayuschayasreda . https://infourok.ru/proekt-predmetno-razvivayuschaya-sreda 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Admin</cp:lastModifiedBy>
  <cp:revision>276</cp:revision>
  <cp:lastPrinted>2023-12-14T17:14:45Z</cp:lastPrinted>
  <dcterms:created xsi:type="dcterms:W3CDTF">2019-02-18T22:39:28Z</dcterms:created>
  <dcterms:modified xsi:type="dcterms:W3CDTF">2023-12-14T17:17:46Z</dcterms:modified>
</cp:coreProperties>
</file>

<file path=docProps/thumbnail.jpeg>
</file>