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61" r:id="rId6"/>
    <p:sldId id="259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7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FE127-A2E0-4958-98C0-1CEF1653F258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67EA3-D9A0-4698-9471-502E1C4D0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854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FE127-A2E0-4958-98C0-1CEF1653F258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67EA3-D9A0-4698-9471-502E1C4D0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769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FE127-A2E0-4958-98C0-1CEF1653F258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67EA3-D9A0-4698-9471-502E1C4D0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218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FE127-A2E0-4958-98C0-1CEF1653F258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67EA3-D9A0-4698-9471-502E1C4D0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3736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FE127-A2E0-4958-98C0-1CEF1653F258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67EA3-D9A0-4698-9471-502E1C4D0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924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FE127-A2E0-4958-98C0-1CEF1653F258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67EA3-D9A0-4698-9471-502E1C4D0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0653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FE127-A2E0-4958-98C0-1CEF1653F258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67EA3-D9A0-4698-9471-502E1C4D0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728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FE127-A2E0-4958-98C0-1CEF1653F258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67EA3-D9A0-4698-9471-502E1C4D0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8435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FE127-A2E0-4958-98C0-1CEF1653F258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67EA3-D9A0-4698-9471-502E1C4D0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776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FE127-A2E0-4958-98C0-1CEF1653F258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67EA3-D9A0-4698-9471-502E1C4D0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4377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FE127-A2E0-4958-98C0-1CEF1653F258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67EA3-D9A0-4698-9471-502E1C4D0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4950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FE127-A2E0-4958-98C0-1CEF1653F258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67EA3-D9A0-4698-9471-502E1C4D0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321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Логарифмические уравнения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1587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3100" y="466725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Логарифмическое уравнение – это уравнение, содержащее переменную в числе или в основании логарифма.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Алгоритм решения логарифмического уравнения:</a:t>
            </a:r>
          </a:p>
          <a:p>
            <a:pPr marL="0" indent="0">
              <a:buNone/>
            </a:pPr>
            <a:r>
              <a:rPr lang="ru-RU" dirty="0" smtClean="0"/>
              <a:t>1). Если логарифм равен числу, то отбрасываем логарифм.  Возводим основание логарифма в показатель логарифма,  и приравниваем к числу логарифма. Решаем уравнение.</a:t>
            </a:r>
          </a:p>
          <a:p>
            <a:pPr marL="0" indent="0">
              <a:buNone/>
            </a:pPr>
            <a:r>
              <a:rPr lang="ru-RU" dirty="0" smtClean="0"/>
              <a:t>2). Если логарифм равен логарифму, и основания у логарифмов одинаковые, то отбрасываем оба логарифма с основаниями.  И приравниваем числа логарифмов. Решаем уравнение.</a:t>
            </a:r>
          </a:p>
          <a:p>
            <a:pPr marL="0" indent="0">
              <a:buNone/>
            </a:pP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825500" y="4380731"/>
                <a:ext cx="379785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sz="360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3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360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ru-RU" sz="36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fName>
                      <m:e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(3−х)</m:t>
                        </m:r>
                      </m:e>
                    </m:func>
                    <m:r>
                      <a:rPr lang="ru-RU" sz="3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ru-RU" sz="3600" b="0" i="1" smtClean="0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en-US" sz="3600" dirty="0" smtClean="0"/>
                  <a:t> </a:t>
                </a:r>
                <a:r>
                  <a:rPr lang="ru-RU" sz="3600" dirty="0" smtClean="0"/>
                  <a:t> </a:t>
                </a:r>
                <a:endParaRPr lang="ru-RU" sz="3600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500" y="4380731"/>
                <a:ext cx="3797853" cy="64633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825500" y="5193531"/>
                <a:ext cx="379785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3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e>
                      <m:sup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ru-RU" sz="3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ru-RU" sz="3600" b="0" i="1" smtClean="0">
                        <a:latin typeface="Cambria Math" panose="02040503050406030204" pitchFamily="18" charset="0"/>
                      </a:rPr>
                      <m:t>3−х</m:t>
                    </m:r>
                  </m:oMath>
                </a14:m>
                <a:r>
                  <a:rPr lang="en-US" sz="3600" dirty="0" smtClean="0"/>
                  <a:t> </a:t>
                </a:r>
                <a:r>
                  <a:rPr lang="ru-RU" sz="3600" dirty="0" smtClean="0"/>
                  <a:t> </a:t>
                </a:r>
                <a:endParaRPr lang="ru-RU" sz="36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500" y="5193531"/>
                <a:ext cx="3797853" cy="64633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825500" y="6005562"/>
                <a:ext cx="379785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600" b="0" dirty="0" smtClean="0"/>
                  <a:t>64 </a:t>
                </a:r>
                <a14:m>
                  <m:oMath xmlns:m="http://schemas.openxmlformats.org/officeDocument/2006/math">
                    <m:r>
                      <a:rPr lang="ru-RU" sz="3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ru-RU" sz="3600" b="0" i="1" smtClean="0">
                        <a:latin typeface="Cambria Math" panose="02040503050406030204" pitchFamily="18" charset="0"/>
                      </a:rPr>
                      <m:t>3−х</m:t>
                    </m:r>
                  </m:oMath>
                </a14:m>
                <a:r>
                  <a:rPr lang="en-US" sz="3600" dirty="0" smtClean="0"/>
                  <a:t> </a:t>
                </a:r>
                <a:r>
                  <a:rPr lang="ru-RU" sz="3600" dirty="0" smtClean="0"/>
                  <a:t> </a:t>
                </a:r>
                <a:endParaRPr lang="ru-RU" sz="36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500" y="6005562"/>
                <a:ext cx="3797853" cy="646331"/>
              </a:xfrm>
              <a:prstGeom prst="rect">
                <a:avLst/>
              </a:prstGeom>
              <a:blipFill rotWithShape="0">
                <a:blip r:embed="rId4"/>
                <a:stretch>
                  <a:fillRect l="-4815" t="-14151" b="-3490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4267200" y="4418062"/>
                <a:ext cx="379785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600" dirty="0" smtClean="0"/>
                  <a:t>х</a:t>
                </a:r>
                <a:r>
                  <a:rPr lang="ru-RU" sz="3600" b="0" dirty="0" smtClean="0"/>
                  <a:t> </a:t>
                </a:r>
                <a14:m>
                  <m:oMath xmlns:m="http://schemas.openxmlformats.org/officeDocument/2006/math">
                    <m:r>
                      <a:rPr lang="ru-RU" sz="3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ru-RU" sz="3600" b="0" i="1" smtClean="0">
                        <a:latin typeface="Cambria Math" panose="02040503050406030204" pitchFamily="18" charset="0"/>
                      </a:rPr>
                      <m:t>3−64</m:t>
                    </m:r>
                  </m:oMath>
                </a14:m>
                <a:r>
                  <a:rPr lang="en-US" sz="3600" dirty="0" smtClean="0"/>
                  <a:t> </a:t>
                </a:r>
                <a:r>
                  <a:rPr lang="ru-RU" sz="3600" dirty="0" smtClean="0"/>
                  <a:t> </a:t>
                </a:r>
                <a:endParaRPr lang="ru-RU" sz="3600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7200" y="4418062"/>
                <a:ext cx="3797853" cy="646331"/>
              </a:xfrm>
              <a:prstGeom prst="rect">
                <a:avLst/>
              </a:prstGeom>
              <a:blipFill rotWithShape="0">
                <a:blip r:embed="rId5"/>
                <a:stretch>
                  <a:fillRect l="-4815" t="-15094" b="-3490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4267200" y="5127124"/>
                <a:ext cx="379785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600" dirty="0" smtClean="0"/>
                  <a:t>х</a:t>
                </a:r>
                <a:r>
                  <a:rPr lang="ru-RU" sz="3600" b="0" dirty="0" smtClean="0"/>
                  <a:t> </a:t>
                </a:r>
                <a14:m>
                  <m:oMath xmlns:m="http://schemas.openxmlformats.org/officeDocument/2006/math">
                    <m:r>
                      <a:rPr lang="ru-RU" sz="3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ru-RU" sz="3600" b="0" i="0" smtClean="0">
                        <a:latin typeface="Cambria Math" panose="02040503050406030204" pitchFamily="18" charset="0"/>
                      </a:rPr>
                      <m:t>−61</m:t>
                    </m:r>
                  </m:oMath>
                </a14:m>
                <a:r>
                  <a:rPr lang="en-US" sz="3600" dirty="0" smtClean="0"/>
                  <a:t> </a:t>
                </a:r>
                <a:r>
                  <a:rPr lang="ru-RU" sz="3600" dirty="0" smtClean="0"/>
                  <a:t> </a:t>
                </a:r>
                <a:endParaRPr lang="ru-RU" sz="3600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7200" y="5127124"/>
                <a:ext cx="3797853" cy="646331"/>
              </a:xfrm>
              <a:prstGeom prst="rect">
                <a:avLst/>
              </a:prstGeom>
              <a:blipFill rotWithShape="0">
                <a:blip r:embed="rId6"/>
                <a:stretch>
                  <a:fillRect l="-4815" t="-14151" b="-3490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4267200" y="5742241"/>
            <a:ext cx="37978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ОДЗ: число </a:t>
            </a:r>
            <a:r>
              <a:rPr lang="en-US" sz="3600" dirty="0" smtClean="0"/>
              <a:t>&gt; 0</a:t>
            </a:r>
          </a:p>
          <a:p>
            <a:r>
              <a:rPr lang="en-US" sz="3600" dirty="0" smtClean="0"/>
              <a:t>3 – </a:t>
            </a:r>
            <a:r>
              <a:rPr lang="ru-RU" sz="3600" dirty="0" smtClean="0"/>
              <a:t>х </a:t>
            </a:r>
            <a:r>
              <a:rPr lang="en-US" sz="3600" dirty="0" smtClean="0"/>
              <a:t>&gt; 0</a:t>
            </a:r>
            <a:endParaRPr lang="ru-RU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7727950" y="4593366"/>
            <a:ext cx="379785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3 – ( - 61)</a:t>
            </a:r>
            <a:r>
              <a:rPr lang="ru-RU" sz="3600" dirty="0" smtClean="0"/>
              <a:t> </a:t>
            </a:r>
            <a:r>
              <a:rPr lang="en-US" sz="3600" dirty="0" smtClean="0"/>
              <a:t>&gt; 0</a:t>
            </a:r>
          </a:p>
          <a:p>
            <a:r>
              <a:rPr lang="en-US" sz="3600" dirty="0" smtClean="0"/>
              <a:t>3+64&gt;0</a:t>
            </a:r>
          </a:p>
          <a:p>
            <a:r>
              <a:rPr lang="en-US" sz="3600" dirty="0" smtClean="0"/>
              <a:t>67</a:t>
            </a:r>
            <a:r>
              <a:rPr lang="en-US" sz="3600" dirty="0" smtClean="0"/>
              <a:t>&gt;0</a:t>
            </a:r>
          </a:p>
          <a:p>
            <a:r>
              <a:rPr lang="ru-RU" sz="3600" dirty="0" smtClean="0"/>
              <a:t>Ответ: х= - 61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4264858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1. Решите уравнения: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ru-RU" dirty="0" smtClean="0"/>
                  <a:t>1.1.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i="1"/>
                        </m:ctrlPr>
                      </m:funcPr>
                      <m:fName>
                        <m:sSub>
                          <m:sSubPr>
                            <m:ctrlPr>
                              <a:rPr lang="ru-RU" i="1"/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ru-RU"/>
                              <m:t>log</m:t>
                            </m:r>
                          </m:e>
                          <m:sub>
                            <m:r>
                              <a:rPr lang="ru-RU" b="0" i="1" smtClean="0">
                                <a:latin typeface="Cambria Math" panose="02040503050406030204" pitchFamily="18" charset="0"/>
                              </a:rPr>
                              <m:t>6</m:t>
                            </m:r>
                          </m:sub>
                        </m:sSub>
                      </m:fName>
                      <m:e>
                        <m:r>
                          <a:rPr lang="ru-RU" i="1"/>
                          <m:t>(</m:t>
                        </m:r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8</m:t>
                        </m:r>
                        <m:r>
                          <a:rPr lang="ru-RU" i="1"/>
                          <m:t>−х)</m:t>
                        </m:r>
                      </m:e>
                    </m:func>
                    <m:r>
                      <a:rPr lang="ru-RU" i="1"/>
                      <m:t>=2</m:t>
                    </m:r>
                  </m:oMath>
                </a14:m>
                <a:endParaRPr lang="ru-RU" dirty="0" smtClean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r>
                  <a:rPr lang="ru-RU" dirty="0" smtClean="0"/>
                  <a:t>1.2.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ru-RU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ru-RU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fName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10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х)</m:t>
                        </m:r>
                      </m:e>
                    </m:func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ru-RU" b="0" i="1" smtClean="0">
                        <a:latin typeface="Cambria Math" panose="02040503050406030204" pitchFamily="18" charset="0"/>
                      </a:rPr>
                      <m:t>3</m:t>
                    </m:r>
                    <m:func>
                      <m:func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ru-RU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ru-RU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fName>
                      <m:e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func>
                  </m:oMath>
                </a14:m>
                <a:endParaRPr lang="ru-RU" dirty="0" smtClean="0"/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1.3.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ru-RU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ru-RU" b="0" i="1" smtClean="0">
                                <a:latin typeface="Cambria Math" panose="02040503050406030204" pitchFamily="18" charset="0"/>
                              </a:rPr>
                              <m:t>х−2</m:t>
                            </m:r>
                          </m:sub>
                        </m:sSub>
                      </m:fName>
                      <m:e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25</m:t>
                        </m:r>
                      </m:e>
                    </m:func>
                    <m:r>
                      <a:rPr lang="ru-RU" i="1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9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59070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Самостоятельная работа : (легче)</a:t>
            </a:r>
            <a:br>
              <a:rPr lang="ru-RU" dirty="0" smtClean="0"/>
            </a:br>
            <a:r>
              <a:rPr lang="ru-RU" dirty="0" smtClean="0"/>
              <a:t>№ 2. Решите уравнения: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ru-RU" dirty="0"/>
                  <a:t>2</a:t>
                </a:r>
                <a:r>
                  <a:rPr lang="ru-RU" dirty="0" smtClean="0"/>
                  <a:t>.1.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i="1"/>
                        </m:ctrlPr>
                      </m:funcPr>
                      <m:fName>
                        <m:sSub>
                          <m:sSubPr>
                            <m:ctrlPr>
                              <a:rPr lang="ru-RU" i="1"/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ru-RU"/>
                              <m:t>log</m:t>
                            </m:r>
                          </m:e>
                          <m:sub>
                            <m:r>
                              <a:rPr lang="ru-RU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fName>
                      <m:e>
                        <m:r>
                          <a:rPr lang="ru-RU" i="1"/>
                          <m:t>(</m:t>
                        </m:r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9</m:t>
                        </m:r>
                        <m:r>
                          <a:rPr lang="ru-RU" i="1"/>
                          <m:t>−х)</m:t>
                        </m:r>
                      </m:e>
                    </m:func>
                    <m:r>
                      <a:rPr lang="ru-RU" i="1"/>
                      <m:t>=</m:t>
                    </m:r>
                    <m:r>
                      <a:rPr lang="ru-RU" b="0" i="1" smtClean="0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endParaRPr lang="ru-RU" dirty="0" smtClean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r>
                  <a:rPr lang="ru-RU" dirty="0"/>
                  <a:t>2</a:t>
                </a:r>
                <a:r>
                  <a:rPr lang="ru-RU" dirty="0" smtClean="0"/>
                  <a:t>.2.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ru-RU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ru-RU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fName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10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х)</m:t>
                        </m:r>
                      </m:e>
                    </m:func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ru-RU" b="0" i="1" smtClean="0">
                        <a:latin typeface="Cambria Math" panose="02040503050406030204" pitchFamily="18" charset="0"/>
                      </a:rPr>
                      <m:t>4</m:t>
                    </m:r>
                    <m:func>
                      <m:func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ru-RU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ru-RU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fName>
                      <m:e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func>
                  </m:oMath>
                </a14:m>
                <a:endParaRPr lang="ru-RU" dirty="0" smtClean="0"/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/>
                  <a:t>2</a:t>
                </a:r>
                <a:r>
                  <a:rPr lang="ru-RU" dirty="0" smtClean="0"/>
                  <a:t>.3.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ru-RU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ru-RU" b="0" i="1" smtClean="0">
                                <a:latin typeface="Cambria Math" panose="02040503050406030204" pitchFamily="18" charset="0"/>
                              </a:rPr>
                              <m:t>х−3</m:t>
                            </m:r>
                          </m:sub>
                        </m:sSub>
                      </m:fName>
                      <m:e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36</m:t>
                        </m:r>
                      </m:e>
                    </m:func>
                    <m:r>
                      <a:rPr lang="ru-RU" i="1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9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266923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Самостоятельная работа : (сложнее)</a:t>
            </a:r>
            <a:br>
              <a:rPr lang="ru-RU" dirty="0" smtClean="0"/>
            </a:br>
            <a:r>
              <a:rPr lang="ru-RU" dirty="0" smtClean="0"/>
              <a:t>№ 3. Решите уравнения: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ru-RU" dirty="0"/>
                  <a:t>3</a:t>
                </a:r>
                <a:r>
                  <a:rPr lang="ru-RU" dirty="0" smtClean="0"/>
                  <a:t>.1.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i="1"/>
                        </m:ctrlPr>
                      </m:funcPr>
                      <m:fName>
                        <m:sSub>
                          <m:sSubPr>
                            <m:ctrlPr>
                              <a:rPr lang="ru-RU" i="1"/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ru-RU"/>
                              <m:t>log</m:t>
                            </m:r>
                          </m:e>
                          <m:sub>
                            <m:r>
                              <a:rPr lang="ru-RU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fName>
                      <m:e>
                        <m:r>
                          <a:rPr lang="ru-RU" i="1"/>
                          <m:t>(</m:t>
                        </m:r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6</m:t>
                        </m:r>
                        <m:r>
                          <a:rPr lang="ru-RU" i="1"/>
                          <m:t>−х)</m:t>
                        </m:r>
                      </m:e>
                    </m:func>
                    <m:r>
                      <a:rPr lang="ru-RU" i="1"/>
                      <m:t>=</m:t>
                    </m:r>
                    <m:func>
                      <m:func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ru-RU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ru-RU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fName>
                      <m:e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1,5+</m:t>
                        </m:r>
                        <m:func>
                          <m:funcPr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ru-RU"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</m:fName>
                          <m:e>
                            <m:r>
                              <a:rPr lang="ru-RU" b="0" i="1" smtClean="0">
                                <a:latin typeface="Cambria Math" panose="02040503050406030204" pitchFamily="18" charset="0"/>
                              </a:rPr>
                              <m:t>8</m:t>
                            </m:r>
                          </m:e>
                        </m:func>
                      </m:e>
                    </m:func>
                  </m:oMath>
                </a14:m>
                <a:endParaRPr lang="ru-RU" dirty="0" smtClean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r>
                  <a:rPr lang="ru-RU" dirty="0"/>
                  <a:t>3</a:t>
                </a:r>
                <a:r>
                  <a:rPr lang="ru-RU" dirty="0" smtClean="0"/>
                  <a:t>.2.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ru-RU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ru-RU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fName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b="0" i="1" smtClean="0">
                                <a:latin typeface="Cambria Math" panose="02040503050406030204" pitchFamily="18" charset="0"/>
                              </a:rPr>
                              <m:t>х</m:t>
                            </m:r>
                          </m:e>
                          <m:sup>
                            <m:r>
                              <a:rPr lang="ru-RU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+4х+3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ru-RU" b="0" i="1" smtClean="0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endParaRPr lang="ru-RU" dirty="0" smtClean="0"/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/>
                  <a:t>3</a:t>
                </a:r>
                <a:r>
                  <a:rPr lang="ru-RU" dirty="0" smtClean="0"/>
                  <a:t>.3.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ru-RU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ru-RU" b="0" i="1" smtClean="0">
                                <a:latin typeface="Cambria Math" panose="02040503050406030204" pitchFamily="18" charset="0"/>
                              </a:rPr>
                              <m:t>х−4</m:t>
                            </m:r>
                          </m:sub>
                        </m:sSub>
                      </m:fName>
                      <m:e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64</m:t>
                        </m:r>
                      </m:e>
                    </m:func>
                    <m:r>
                      <a:rPr lang="ru-RU" i="1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19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044598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br>
              <a:rPr lang="ru-RU" dirty="0" smtClean="0"/>
            </a:br>
            <a:r>
              <a:rPr lang="ru-RU" dirty="0" smtClean="0"/>
              <a:t>№ 4. Решите уравнения: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ru-RU" dirty="0" smtClean="0"/>
                  <a:t>4</a:t>
                </a:r>
                <a:r>
                  <a:rPr lang="ru-RU" dirty="0" smtClean="0"/>
                  <a:t>.1</a:t>
                </a:r>
                <a:r>
                  <a:rPr lang="ru-RU" dirty="0" smtClean="0"/>
                  <a:t>.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ru-RU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ru-RU" b="0" i="1" smtClean="0">
                                <a:latin typeface="Cambria Math" panose="02040503050406030204" pitchFamily="18" charset="0"/>
                              </a:rPr>
                              <m:t>7</m:t>
                            </m:r>
                          </m:sub>
                        </m:sSub>
                      </m:fName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10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−х)</m:t>
                        </m:r>
                      </m:e>
                    </m:func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ru-RU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endParaRPr lang="ru-RU" dirty="0" smtClean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r>
                  <a:rPr lang="ru-RU" dirty="0"/>
                  <a:t>4</a:t>
                </a:r>
                <a:r>
                  <a:rPr lang="ru-RU" dirty="0" smtClean="0"/>
                  <a:t>.2</a:t>
                </a:r>
                <a:r>
                  <a:rPr lang="ru-RU" dirty="0" smtClean="0"/>
                  <a:t>.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ru-RU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ru-RU" b="0" i="1" smtClean="0">
                                <a:latin typeface="Cambria Math" panose="02040503050406030204" pitchFamily="18" charset="0"/>
                              </a:rPr>
                              <m:t>8</m:t>
                            </m:r>
                          </m:sub>
                        </m:sSub>
                      </m:fName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9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х)</m:t>
                        </m:r>
                      </m:e>
                    </m:func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ru-RU" b="0" i="1" smtClean="0">
                        <a:latin typeface="Cambria Math" panose="02040503050406030204" pitchFamily="18" charset="0"/>
                      </a:rPr>
                      <m:t>2</m:t>
                    </m:r>
                    <m:func>
                      <m:func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ru-RU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ru-RU" b="0" i="1" smtClean="0">
                                <a:latin typeface="Cambria Math" panose="02040503050406030204" pitchFamily="18" charset="0"/>
                              </a:rPr>
                              <m:t>8</m:t>
                            </m:r>
                          </m:sub>
                        </m:sSub>
                      </m:fName>
                      <m:e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e>
                    </m:func>
                  </m:oMath>
                </a14:m>
                <a:endParaRPr lang="ru-RU" dirty="0" smtClean="0"/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4.3.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ru-RU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ru-RU" b="0" i="1" smtClean="0">
                                <a:latin typeface="Cambria Math" panose="02040503050406030204" pitchFamily="18" charset="0"/>
                              </a:rPr>
                              <m:t>х−</m:t>
                            </m:r>
                            <m:r>
                              <a:rPr lang="ru-RU" b="0" i="1" smtClean="0">
                                <a:latin typeface="Cambria Math" panose="02040503050406030204" pitchFamily="18" charset="0"/>
                              </a:rPr>
                              <m:t>9</m:t>
                            </m:r>
                          </m:sub>
                        </m:sSub>
                      </m:fName>
                      <m:e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100</m:t>
                        </m:r>
                      </m:e>
                    </m:func>
                    <m:r>
                      <a:rPr lang="ru-RU" i="1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endParaRPr lang="ru-RU" dirty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970872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146</Words>
  <Application>Microsoft Office PowerPoint</Application>
  <PresentationFormat>Широкоэкранный</PresentationFormat>
  <Paragraphs>41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Тема Office</vt:lpstr>
      <vt:lpstr>Логарифмические уравнения</vt:lpstr>
      <vt:lpstr>Презентация PowerPoint</vt:lpstr>
      <vt:lpstr>№ 1. Решите уравнения:</vt:lpstr>
      <vt:lpstr>Самостоятельная работа : (легче) № 2. Решите уравнения:</vt:lpstr>
      <vt:lpstr>Самостоятельная работа : (сложнее) № 3. Решите уравнения:</vt:lpstr>
      <vt:lpstr>Домашнее задание: № 4. Решите уравнения: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Логарифмические уравнения</dc:title>
  <dc:creator>Ivan</dc:creator>
  <cp:lastModifiedBy>Ivan</cp:lastModifiedBy>
  <cp:revision>8</cp:revision>
  <dcterms:created xsi:type="dcterms:W3CDTF">2023-12-10T20:14:04Z</dcterms:created>
  <dcterms:modified xsi:type="dcterms:W3CDTF">2023-12-10T21:12:44Z</dcterms:modified>
</cp:coreProperties>
</file>