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0" r:id="rId4"/>
    <p:sldId id="258" r:id="rId5"/>
    <p:sldId id="259" r:id="rId6"/>
    <p:sldId id="269" r:id="rId7"/>
    <p:sldId id="270" r:id="rId8"/>
    <p:sldId id="268" r:id="rId9"/>
    <p:sldId id="261" r:id="rId10"/>
    <p:sldId id="262" r:id="rId11"/>
    <p:sldId id="271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6AB462-45AF-4D12-A3D3-660699D32795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01EE3-50DD-4E0F-9340-9E99BDFFB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01EE3-50DD-4E0F-9340-9E99BDFFBFB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41" TargetMode="External"/><Relationship Id="rId2" Type="http://schemas.openxmlformats.org/officeDocument/2006/relationships/hyperlink" Target="http://ru.wikipedia.org/wiki/7_%D1%81%D0%B5%D0%BD%D1%82%D1%8F%D0%B1%D1%80%D1%8F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hyperlink" Target="http://ru.wikipedia.org/wiki/%D0%9A%D0%B8%D1%80%D0%BE%D0%B2%D1%81%D0%BA%D0%B0%D1%8F_%D0%BE%D0%B1%D0%BB%D0%B0%D1%81%D1%82%D1%8C" TargetMode="External"/><Relationship Id="rId4" Type="http://schemas.openxmlformats.org/officeDocument/2006/relationships/hyperlink" Target="http://ru.wikipedia.org/wiki/%D0%9A%D0%B8%D0%BB%D1%8C%D0%BC%D0%B5%D0%B7%D1%8C_(%D0%9A%D0%B8%D1%80%D0%BE%D0%B2%D1%81%D0%BA%D0%B0%D1%8F_%D0%BE%D0%B1%D0%BB%D0%B0%D1%81%D1%82%D1%8C)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C%D0%BE%D1%81%D0%BA%D0%BE%D0%B2%D1%81%D0%BA%D0%B8%D0%B9_%D0%B3%D0%BE%D1%81%D1%83%D0%B4%D0%B0%D1%80%D1%81%D1%82%D0%B2%D0%B5%D0%BD%D0%BD%D1%8B%D0%B9_%D0%BE%D0%B1%D0%BB%D0%B0%D1%81%D1%82%D0%BD%D0%BE%D0%B9_%D1%83%D0%BD%D0%B8%D0%B2%D0%B5%D1%80%D1%81%D0%B8%D1%82%D0%B5%D1%82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79208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Крупин</a:t>
            </a:r>
            <a:r>
              <a:rPr lang="ru-RU" dirty="0" smtClean="0"/>
              <a:t> Владимир Николаевич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1268760"/>
            <a:ext cx="3888432" cy="46085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>
              <a:solidFill>
                <a:schemeClr val="accent5">
                  <a:lumMod val="60000"/>
                  <a:lumOff val="40000"/>
                </a:schemeClr>
              </a:solidFill>
              <a:hlinkClick r:id="rId2" tooltip="7 сентября"/>
            </a:endParaRPr>
          </a:p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hlinkClick r:id="rId2" tooltip="7 сентября"/>
              </a:rPr>
              <a:t>7 сентября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hlinkClick r:id="rId3" tooltip="1941"/>
              </a:rPr>
              <a:t>1941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</a:t>
            </a:r>
          </a:p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 </a:t>
            </a:r>
            <a:r>
              <a:rPr lang="ru-RU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hlinkClick r:id="rId4" tooltip="Кильмезь (Кировская область)"/>
              </a:rPr>
              <a:t>Кильмезь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</a:t>
            </a:r>
          </a:p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hlinkClick r:id="rId5" tooltip="Кировская область"/>
              </a:rPr>
              <a:t>Кировская область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 descr="Vladimir Krupin by Alexander Struchkov, cropped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1268760"/>
            <a:ext cx="324036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916832"/>
            <a:ext cx="8136904" cy="46805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1506" name="Picture 2" descr="Первая печатная книга."/>
          <p:cNvPicPr>
            <a:picLocks noChangeAspect="1" noChangeArrowheads="1"/>
          </p:cNvPicPr>
          <p:nvPr/>
        </p:nvPicPr>
        <p:blipFill>
          <a:blip r:embed="rId2" cstate="print"/>
          <a:srcRect l="16138" t="11151" r="16137" b="12200"/>
          <a:stretch>
            <a:fillRect/>
          </a:stretch>
        </p:blipFill>
        <p:spPr bwMode="auto">
          <a:xfrm>
            <a:off x="611560" y="92349"/>
            <a:ext cx="7848872" cy="666241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72816"/>
            <a:ext cx="8208912" cy="47525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2530" name="Picture 2" descr="Переплет."/>
          <p:cNvPicPr>
            <a:picLocks noChangeAspect="1" noChangeArrowheads="1"/>
          </p:cNvPicPr>
          <p:nvPr/>
        </p:nvPicPr>
        <p:blipFill>
          <a:blip r:embed="rId2" cstate="print"/>
          <a:srcRect l="5113" t="4851" r="10625" b="8001"/>
          <a:stretch>
            <a:fillRect/>
          </a:stretch>
        </p:blipFill>
        <p:spPr bwMode="auto">
          <a:xfrm>
            <a:off x="467544" y="332656"/>
            <a:ext cx="8280920" cy="59766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«Апостол»."/>
          <p:cNvPicPr>
            <a:picLocks noChangeAspect="1" noChangeArrowheads="1"/>
          </p:cNvPicPr>
          <p:nvPr/>
        </p:nvPicPr>
        <p:blipFill>
          <a:blip r:embed="rId2" cstate="print"/>
          <a:srcRect l="16537" t="13250" r="25189" b="10101"/>
          <a:stretch>
            <a:fillRect/>
          </a:stretch>
        </p:blipFill>
        <p:spPr bwMode="auto">
          <a:xfrm>
            <a:off x="179512" y="260648"/>
            <a:ext cx="8424936" cy="64087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5"/>
            <a:ext cx="7772400" cy="9361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04664"/>
            <a:ext cx="8424936" cy="597666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Родился в семье лесничего. После окончания школы в 1957 работал в газете, </a:t>
            </a:r>
          </a:p>
          <a:p>
            <a:r>
              <a:rPr lang="ru-RU" dirty="0" smtClean="0"/>
              <a:t>3 года служил в армии. </a:t>
            </a:r>
          </a:p>
          <a:p>
            <a:r>
              <a:rPr lang="ru-RU" dirty="0" smtClean="0"/>
              <a:t>Затем поступил на филологический факультет </a:t>
            </a:r>
          </a:p>
          <a:p>
            <a:r>
              <a:rPr lang="ru-RU" dirty="0" smtClean="0">
                <a:hlinkClick r:id="rId2" tooltip="Московский государственный областной университет"/>
              </a:rPr>
              <a:t>Московского областного педагогического института</a:t>
            </a:r>
            <a:r>
              <a:rPr lang="ru-RU" dirty="0" smtClean="0"/>
              <a:t>, </a:t>
            </a:r>
          </a:p>
          <a:p>
            <a:r>
              <a:rPr lang="ru-RU" dirty="0" smtClean="0"/>
              <a:t>который закончил в 1967. </a:t>
            </a:r>
          </a:p>
          <a:p>
            <a:r>
              <a:rPr lang="ru-RU" dirty="0" smtClean="0"/>
              <a:t>Работал учителем русского языка.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626469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86916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days.pravoslavie.ru/Images/ib13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404664"/>
            <a:ext cx="5976663" cy="645333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28803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764704"/>
            <a:ext cx="3960440" cy="568863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Кирилл и </a:t>
            </a:r>
            <a:r>
              <a:rPr lang="ru-RU" dirty="0" err="1" smtClean="0"/>
              <a:t>Мефодий</a:t>
            </a:r>
            <a:r>
              <a:rPr lang="ru-RU" dirty="0" smtClean="0"/>
              <a:t> — славянские первоучители, великие проповедники христианства, канонизированные не только православной, но и католической церковью.</a:t>
            </a:r>
            <a:endParaRPr lang="ru-RU" dirty="0"/>
          </a:p>
        </p:txBody>
      </p:sp>
      <p:pic>
        <p:nvPicPr>
          <p:cNvPr id="4" name="Рисунок 3" descr="http://museum.edu.ru/attach.asp?a_no=64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4104456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918648" cy="633670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Несгибаемая вера двух людей во Христа </a:t>
            </a:r>
            <a:r>
              <a:rPr lang="ru-RU" sz="2800" smtClean="0"/>
              <a:t>и во </a:t>
            </a:r>
            <a:r>
              <a:rPr lang="ru-RU" sz="2800" dirty="0" smtClean="0"/>
              <a:t>благо славянских народов — вот что было движущей силой проникновения письменности на Древнюю Русь. Исключительный интеллект одного и стоическое мужество другого — качества двух людей, живших очень задолго до нас, обернулись тем, что мы сейчас пишем их письменами, и складываем свою картину мира по их грамматике и правилам.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1521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908720"/>
            <a:ext cx="7992888" cy="468052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endParaRPr lang="ru-RU" sz="6000" dirty="0" smtClean="0"/>
          </a:p>
          <a:p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Первый </a:t>
            </a:r>
          </a:p>
          <a:p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б</a:t>
            </a:r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укварь</a:t>
            </a:r>
          </a:p>
          <a:p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 на </a:t>
            </a:r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Р</a:t>
            </a:r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уси</a:t>
            </a:r>
            <a:endParaRPr lang="ru-RU" sz="8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Самый первый букварь напечатан Иваном Федоровым, основателем книгопечатания на Руси, во Львове в 1574 г. Сегодня в мире существует единственный экземпляр этой книги, который на счастье прекрасно сохранился. Он принадлежит библиотеке Гарвардского университета США. Приобретен был в 1950 г., и только в 1955 г. мир увидел полную фотокопию неизвестного до этого учебного пособия. Любопытно, что в Гарвар букварь попал из Парижского собрания С.П. Дягилева."/>
          <p:cNvPicPr>
            <a:picLocks noChangeAspect="1" noChangeArrowheads="1"/>
          </p:cNvPicPr>
          <p:nvPr/>
        </p:nvPicPr>
        <p:blipFill>
          <a:blip r:embed="rId2" cstate="print"/>
          <a:srcRect l="7476" t="5250" r="12201" b="21251"/>
          <a:stretch>
            <a:fillRect/>
          </a:stretch>
        </p:blipFill>
        <p:spPr bwMode="auto">
          <a:xfrm>
            <a:off x="323528" y="260648"/>
            <a:ext cx="8424936" cy="63367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Памятник И. Федорову в Москве."/>
          <p:cNvPicPr>
            <a:picLocks noChangeAspect="1" noChangeArrowheads="1"/>
          </p:cNvPicPr>
          <p:nvPr/>
        </p:nvPicPr>
        <p:blipFill>
          <a:blip r:embed="rId2" cstate="print"/>
          <a:srcRect l="5901" t="9450" r="28738" b="22301"/>
          <a:stretch>
            <a:fillRect/>
          </a:stretch>
        </p:blipFill>
        <p:spPr bwMode="auto">
          <a:xfrm>
            <a:off x="395536" y="260648"/>
            <a:ext cx="8280920" cy="61926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0081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920880" cy="50405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«Букварь». Страницы из первого печатного букваря Ивана Федорова 1574 года."/>
          <p:cNvPicPr>
            <a:picLocks noChangeAspect="1" noChangeArrowheads="1"/>
          </p:cNvPicPr>
          <p:nvPr/>
        </p:nvPicPr>
        <p:blipFill>
          <a:blip r:embed="rId2" cstate="print"/>
          <a:srcRect l="2751" t="8001" r="7475" b="3801"/>
          <a:stretch>
            <a:fillRect/>
          </a:stretch>
        </p:blipFill>
        <p:spPr bwMode="auto">
          <a:xfrm>
            <a:off x="251520" y="332656"/>
            <a:ext cx="8496944" cy="62646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116</Words>
  <Application>Microsoft Office PowerPoint</Application>
  <PresentationFormat>Экран (4:3)</PresentationFormat>
  <Paragraphs>18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Крупин Владимир Николаевич </vt:lpstr>
      <vt:lpstr>Слайд 2</vt:lpstr>
      <vt:lpstr>Слайд 3</vt:lpstr>
      <vt:lpstr>Слайд 4</vt:lpstr>
      <vt:lpstr>Несгибаемая вера двух людей во Христа и во благо славянских народов — вот что было движущей силой проникновения письменности на Древнюю Русь. Исключительный интеллект одного и стоическое мужество другого — качества двух людей, живших очень задолго до нас, обернулись тем, что мы сейчас пишем их письменами, и складываем свою картину мира по их грамматике и правилам.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Галина</cp:lastModifiedBy>
  <cp:revision>20</cp:revision>
  <dcterms:modified xsi:type="dcterms:W3CDTF">2013-02-10T19:15:32Z</dcterms:modified>
</cp:coreProperties>
</file>