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6" r:id="rId3"/>
    <p:sldId id="257" r:id="rId4"/>
    <p:sldId id="259" r:id="rId5"/>
    <p:sldId id="258" r:id="rId6"/>
    <p:sldId id="260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6" r:id="rId17"/>
    <p:sldId id="277" r:id="rId18"/>
    <p:sldId id="272" r:id="rId19"/>
    <p:sldId id="270" r:id="rId20"/>
    <p:sldId id="274" r:id="rId21"/>
    <p:sldId id="275" r:id="rId22"/>
    <p:sldId id="273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92" autoAdjust="0"/>
    <p:restoredTop sz="89925" autoAdjust="0"/>
  </p:normalViewPr>
  <p:slideViewPr>
    <p:cSldViewPr snapToGrid="0">
      <p:cViewPr varScale="1">
        <p:scale>
          <a:sx n="80" d="100"/>
          <a:sy n="80" d="100"/>
        </p:scale>
        <p:origin x="52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02A36-93DB-478C-9DE4-332238E78243}" type="datetimeFigureOut">
              <a:rPr lang="ru-RU" smtClean="0"/>
              <a:t>21.10.2019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49061-4E2F-49A5-9D62-FC3E3C249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094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02A36-93DB-478C-9DE4-332238E78243}" type="datetimeFigureOut">
              <a:rPr lang="ru-RU" smtClean="0"/>
              <a:t>21.10.2019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49061-4E2F-49A5-9D62-FC3E3C249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14113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02A36-93DB-478C-9DE4-332238E78243}" type="datetimeFigureOut">
              <a:rPr lang="ru-RU" smtClean="0"/>
              <a:t>21.10.2019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49061-4E2F-49A5-9D62-FC3E3C249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70363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02A36-93DB-478C-9DE4-332238E78243}" type="datetimeFigureOut">
              <a:rPr lang="ru-RU" smtClean="0"/>
              <a:t>21.10.2019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49061-4E2F-49A5-9D62-FC3E3C249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54768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02A36-93DB-478C-9DE4-332238E78243}" type="datetimeFigureOut">
              <a:rPr lang="ru-RU" smtClean="0"/>
              <a:t>21.10.2019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49061-4E2F-49A5-9D62-FC3E3C249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78950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02A36-93DB-478C-9DE4-332238E78243}" type="datetimeFigureOut">
              <a:rPr lang="ru-RU" smtClean="0"/>
              <a:t>21.10.2019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49061-4E2F-49A5-9D62-FC3E3C249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78530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02A36-93DB-478C-9DE4-332238E78243}" type="datetimeFigureOut">
              <a:rPr lang="ru-RU" smtClean="0"/>
              <a:t>21.10.2019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49061-4E2F-49A5-9D62-FC3E3C249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347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02A36-93DB-478C-9DE4-332238E78243}" type="datetimeFigureOut">
              <a:rPr lang="ru-RU" smtClean="0"/>
              <a:t>21.10.2019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49061-4E2F-49A5-9D62-FC3E3C249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37124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02A36-93DB-478C-9DE4-332238E78243}" type="datetimeFigureOut">
              <a:rPr lang="ru-RU" smtClean="0"/>
              <a:t>21.10.2019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49061-4E2F-49A5-9D62-FC3E3C249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26234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02A36-93DB-478C-9DE4-332238E78243}" type="datetimeFigureOut">
              <a:rPr lang="ru-RU" smtClean="0"/>
              <a:t>21.10.2019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49061-4E2F-49A5-9D62-FC3E3C249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0479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02A36-93DB-478C-9DE4-332238E78243}" type="datetimeFigureOut">
              <a:rPr lang="ru-RU" smtClean="0"/>
              <a:t>21.10.2019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49061-4E2F-49A5-9D62-FC3E3C249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198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02A36-93DB-478C-9DE4-332238E78243}" type="datetimeFigureOut">
              <a:rPr lang="ru-RU" smtClean="0"/>
              <a:t>21.10.2019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C49061-4E2F-49A5-9D62-FC3E3C249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7913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399415" y="1122362"/>
            <a:ext cx="7906871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НАРОДНЫЙ</a:t>
            </a:r>
          </a:p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ПРАЗДНИЧНЫЙ  КОСТЮМ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t="2743" b="1688"/>
          <a:stretch/>
        </p:blipFill>
        <p:spPr>
          <a:xfrm>
            <a:off x="968189" y="281062"/>
            <a:ext cx="3517750" cy="5976709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7" name="TextBox 6"/>
          <p:cNvSpPr txBox="1"/>
          <p:nvPr/>
        </p:nvSpPr>
        <p:spPr>
          <a:xfrm>
            <a:off x="5948979" y="5257800"/>
            <a:ext cx="524541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Презентация к уроку изобразительного искусства </a:t>
            </a:r>
          </a:p>
          <a:p>
            <a:r>
              <a:rPr lang="ru-RU" b="1" dirty="0">
                <a:solidFill>
                  <a:srgbClr val="FF0000"/>
                </a:solidFill>
              </a:rPr>
              <a:t>5</a:t>
            </a:r>
            <a:r>
              <a:rPr lang="ru-RU" b="1" dirty="0" smtClean="0">
                <a:solidFill>
                  <a:srgbClr val="FF0000"/>
                </a:solidFill>
              </a:rPr>
              <a:t> класс, </a:t>
            </a:r>
            <a:r>
              <a:rPr lang="en-US" b="1" dirty="0" smtClean="0">
                <a:solidFill>
                  <a:srgbClr val="FF0000"/>
                </a:solidFill>
              </a:rPr>
              <a:t>I </a:t>
            </a:r>
            <a:r>
              <a:rPr lang="ru-RU" b="1" dirty="0" smtClean="0">
                <a:solidFill>
                  <a:srgbClr val="FF0000"/>
                </a:solidFill>
              </a:rPr>
              <a:t>четверть 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Автор: Корнева Наталья Васильевна, учитель ИЗО 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МБОУ «Гимназия № 21» г. Кемерово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77772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043190" y="1030288"/>
            <a:ext cx="433438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Она шила, красна девица,</a:t>
            </a:r>
          </a:p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Всё по плису и по бархату,</a:t>
            </a:r>
          </a:p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По узорной красной ленточке,</a:t>
            </a:r>
          </a:p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Она шила, красна девица,</a:t>
            </a:r>
          </a:p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Всё придание немалое.</a:t>
            </a:r>
          </a:p>
          <a:p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                     </a:t>
            </a: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  <a:t>Народная песня</a:t>
            </a:r>
            <a:endParaRPr lang="ru-RU" sz="24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34736" y="3602038"/>
            <a:ext cx="101906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Нарядно украшенные костюмы и головные уборы носили только по праздникам, хранили долго и передавали по наследству как самое ценное.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29132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99247" y="645458"/>
            <a:ext cx="1073613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Головной убор играл огромную роль в женском костюме. По нему можно было определить возраст его владелицы, её семейное положение: девушка на выданье, молодая женщина, женщина в возрасте, старушка.</a:t>
            </a:r>
          </a:p>
          <a:p>
            <a:pPr algn="just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Девичьи </a:t>
            </a:r>
            <a:r>
              <a:rPr lang="ru-RU" sz="2400" b="1" i="1" dirty="0" smtClean="0">
                <a:solidFill>
                  <a:srgbClr val="FF0000"/>
                </a:solidFill>
              </a:rPr>
              <a:t>повязки, венцы, </a:t>
            </a:r>
            <a:r>
              <a:rPr lang="ru-RU" sz="2400" b="1" i="1" dirty="0" err="1" smtClean="0">
                <a:solidFill>
                  <a:srgbClr val="FF0000"/>
                </a:solidFill>
              </a:rPr>
              <a:t>коруны</a:t>
            </a:r>
            <a:r>
              <a:rPr lang="ru-RU" sz="2400" b="1" i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скреплялись сзади, оставляя косу или распущенные волосы открытыми, - девушки имели право «светить»  волосы, т.е. ходить простоволосыми.</a:t>
            </a:r>
          </a:p>
          <a:p>
            <a:pPr algn="just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С момента замужества ходить с непокрытой головой запрещалось. Женщины прятали волосы под </a:t>
            </a:r>
            <a:r>
              <a:rPr lang="ru-RU" sz="2400" b="1" i="1" dirty="0" smtClean="0">
                <a:solidFill>
                  <a:srgbClr val="FF0000"/>
                </a:solidFill>
              </a:rPr>
              <a:t>кокошник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, который в разных местах называли по-разному: </a:t>
            </a:r>
            <a:r>
              <a:rPr lang="ru-RU" sz="2400" b="1" i="1" dirty="0" smtClean="0">
                <a:solidFill>
                  <a:srgbClr val="FF0000"/>
                </a:solidFill>
              </a:rPr>
              <a:t>кика рогатая, ряска, каблучок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.  Кокошник расшивали жемчугом, золотыми нитями и украшали свисающими нитями бисера, пушками. Поверх кокошника набрасывали фату из тонкой узорной ткани. В некоторых местах носили </a:t>
            </a:r>
            <a:r>
              <a:rPr lang="ru-RU" sz="2400" b="1" i="1" dirty="0" smtClean="0">
                <a:solidFill>
                  <a:srgbClr val="FF0000"/>
                </a:solidFill>
              </a:rPr>
              <a:t>сороку, повойник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44215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77" y="-14323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557040"/>
            <a:ext cx="3747806" cy="504967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50495" y="5708531"/>
            <a:ext cx="97175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                                    Девичий головной убор «повязка»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b="8157"/>
          <a:stretch/>
        </p:blipFill>
        <p:spPr>
          <a:xfrm>
            <a:off x="6597251" y="557040"/>
            <a:ext cx="4309343" cy="5059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6019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3842" y="480260"/>
            <a:ext cx="3875115" cy="524677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6651" t="8666" r="15456" b="6001"/>
          <a:stretch/>
        </p:blipFill>
        <p:spPr>
          <a:xfrm>
            <a:off x="6276473" y="878305"/>
            <a:ext cx="4451685" cy="36576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442411" y="5819106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Кичка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02798" y="4627980"/>
            <a:ext cx="32676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       Сорока с махрами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37077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9478" y="503238"/>
            <a:ext cx="3456994" cy="452387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77517" y="5119187"/>
            <a:ext cx="49209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Неизвестный художник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. Женщина в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торопецком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жемчужном кокошнике и платке.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Псковская губерния.Начало19 века.</a:t>
            </a:r>
            <a:endParaRPr lang="ru-RU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5149" y="581619"/>
            <a:ext cx="4385901" cy="444549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713621" y="5257800"/>
            <a:ext cx="39543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Женский головной убор «сборник»</a:t>
            </a:r>
          </a:p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Вологодская губерния, 19 век.</a:t>
            </a:r>
            <a:endParaRPr lang="ru-RU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55644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439905"/>
            <a:ext cx="3728833" cy="545556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215" y="439905"/>
            <a:ext cx="4105316" cy="545556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52833" y="5895474"/>
            <a:ext cx="1330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</a:rPr>
              <a:t>Коруна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77454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10044" r="53246"/>
          <a:stretch/>
        </p:blipFill>
        <p:spPr>
          <a:xfrm>
            <a:off x="752481" y="385010"/>
            <a:ext cx="2820898" cy="576312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814012" y="902368"/>
            <a:ext cx="80010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Основой мужского костюма была рубаха. Она доходила до колен и имела  у ворота разрез посредине </a:t>
            </a:r>
            <a:r>
              <a:rPr lang="ru-RU" sz="2400" b="1" smtClean="0">
                <a:solidFill>
                  <a:schemeClr val="accent2">
                    <a:lumMod val="50000"/>
                  </a:schemeClr>
                </a:solidFill>
              </a:rPr>
              <a:t>или </a:t>
            </a:r>
            <a:r>
              <a:rPr lang="ru-RU" sz="2400" b="1" smtClean="0">
                <a:solidFill>
                  <a:schemeClr val="accent2">
                    <a:lumMod val="50000"/>
                  </a:schemeClr>
                </a:solidFill>
              </a:rPr>
              <a:t>сбоку (</a:t>
            </a:r>
            <a:r>
              <a:rPr lang="ru-RU" sz="2400" b="1" i="1" smtClean="0">
                <a:solidFill>
                  <a:srgbClr val="FF0000"/>
                </a:solidFill>
              </a:rPr>
              <a:t>косоворотка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). Рубаху носили навыпуск и обязательно подпоясывали поясом(</a:t>
            </a:r>
            <a:r>
              <a:rPr lang="ru-RU" sz="2400" b="1" i="1" dirty="0" smtClean="0">
                <a:solidFill>
                  <a:srgbClr val="FF0000"/>
                </a:solidFill>
              </a:rPr>
              <a:t>кушаком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). Шили её из белой, красной или синей ткани, украшали вышивкой.</a:t>
            </a:r>
          </a:p>
          <a:p>
            <a:pPr algn="just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Обязательной частью одежды русских крестьян были неширокие длинные штаны – </a:t>
            </a:r>
            <a:r>
              <a:rPr lang="ru-RU" sz="2400" b="1" i="1" dirty="0" smtClean="0">
                <a:solidFill>
                  <a:srgbClr val="FF0000"/>
                </a:solidFill>
              </a:rPr>
              <a:t>порты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, которые завязывались на шнурке вокруг пояса. Состоятельные люди носили порты из шёлка и сукна, а простой люд – из холста. Порты заправляли в сапоги или обёртывали онучами (узкие длинные куски ткани) и поверх надевали лапти. Поверх рубахи обычно надевали </a:t>
            </a:r>
            <a:r>
              <a:rPr lang="ru-RU" sz="2400" b="1" i="1" dirty="0" smtClean="0">
                <a:solidFill>
                  <a:srgbClr val="FF0000"/>
                </a:solidFill>
              </a:rPr>
              <a:t>зипун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, служивший для крестьян верхней одеждой, а на голову – шапку из сукна или войлока.</a:t>
            </a:r>
          </a:p>
          <a:p>
            <a:pPr algn="just"/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61192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7978" y="565484"/>
            <a:ext cx="7636043" cy="572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0566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95664" y="458555"/>
            <a:ext cx="93846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  <a:t>Задание: </a:t>
            </a:r>
            <a:endParaRPr lang="ru-RU" sz="2400" b="1" i="1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Выполни эскиз  народного праздничного костюма  северных или южных районов России, мужской или женский  (по выбору).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4862" y="1851958"/>
            <a:ext cx="2981826" cy="420934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rcRect l="6753" r="11881"/>
          <a:stretch/>
        </p:blipFill>
        <p:spPr>
          <a:xfrm>
            <a:off x="7372348" y="1851958"/>
            <a:ext cx="3043991" cy="4216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1653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1114" y="1435184"/>
            <a:ext cx="10169771" cy="456857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888958" y="878305"/>
            <a:ext cx="78408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    Последовательность  изображения  рубахи и сарафана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89098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79654" y="848299"/>
            <a:ext cx="1017958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  Знаешь ли ты, какой костюм  могла носить твоя 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</a:rPr>
              <a:t>пробабушка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? Как выглядели будничные и праздничные народные костюмы, как и зачем их украшали?</a:t>
            </a:r>
          </a:p>
          <a:p>
            <a:pPr algn="just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   Взгляни на эти костюмы, их дивное многоцветие. Будто кто-то собрал краски с цветущих лугов, с синих рек, с огненных закатов и поместил их на одежду. Всё в костюме напоминает о красоте родной земли, рождает ощущение праздника в душе!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8112" y="3393195"/>
            <a:ext cx="5673686" cy="3256559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6893779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597" y="1275641"/>
            <a:ext cx="11284363" cy="465279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093495" y="613612"/>
            <a:ext cx="73512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Последовательность  изображения  рубахи и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понёвы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53135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900989" y="1900988"/>
            <a:ext cx="864306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Желаем творческих успехов!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8540338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191127" y="2285999"/>
            <a:ext cx="987792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accent2">
                    <a:lumMod val="50000"/>
                  </a:schemeClr>
                </a:solidFill>
              </a:rPr>
              <a:t>https://yandex.ru/collections/user/etnomaster/russkii-narodnyi-kostium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/</a:t>
            </a:r>
            <a:endParaRPr lang="ru-RU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https</a:t>
            </a:r>
            <a:r>
              <a:rPr lang="en-US" b="1" dirty="0">
                <a:solidFill>
                  <a:schemeClr val="accent2">
                    <a:lumMod val="50000"/>
                  </a:schemeClr>
                </a:solidFill>
              </a:rPr>
              <a:t>://www.livemaster.ru/j-zhenskoj-odewww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Изобразительное искусство. Декоративно-прикладное искусство в жизни человека. 5 класс: учебник для общеобразовательных учреждений/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Н.А.Горяева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О.В.Островская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; под редакцией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Б.М.Неменского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.- 2-е изд. – М.: Просвещение, 2013. – 191 с. 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71600" y="1600200"/>
            <a:ext cx="15713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Ресурсы: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8272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26" y="1122363"/>
            <a:ext cx="3488046" cy="498209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66428" y="461674"/>
            <a:ext cx="3859144" cy="5001825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61028" y="1122363"/>
            <a:ext cx="3634405" cy="5091150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4616953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486" y="665201"/>
            <a:ext cx="3609020" cy="5251505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1879" y="1331503"/>
            <a:ext cx="4885603" cy="496479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52329" y="665200"/>
            <a:ext cx="2764716" cy="6007490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8281550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064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82127" y="516367"/>
            <a:ext cx="1075764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  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В течение нескольких веков в разных концах земли Русской складывались свои характерные  особенности  в одежде, и люди строго придерживались местных традиций. </a:t>
            </a:r>
          </a:p>
          <a:p>
            <a:pPr algn="just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   Из каких элементов состоит народный  костюм, какую  тайну хранит его нарядное узорочье? Образы, которые встречались на полотенцах, ты можешь увидеть в вышивке народного костюма.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6171" y="2354934"/>
            <a:ext cx="3172074" cy="415708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12416" y="3602038"/>
            <a:ext cx="3352206" cy="2979739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3778422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934" y="617177"/>
            <a:ext cx="2735856" cy="357935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588086" y="837282"/>
            <a:ext cx="5210979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Основой женского костюма была </a:t>
            </a:r>
            <a:r>
              <a:rPr lang="ru-RU" sz="2400" b="1" i="1" dirty="0" smtClean="0">
                <a:solidFill>
                  <a:srgbClr val="FF0000"/>
                </a:solidFill>
              </a:rPr>
              <a:t>рубаха.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 Её шили из серебристо-белого домотканого льняного или конопляного полотна. Надевала женщина нарядно украшенную рубаху в особо торжественных случаях. </a:t>
            </a:r>
          </a:p>
          <a:p>
            <a:pPr algn="just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На Русском Севере ещё в прошлом веке праздничной одеждой считались рубахи – 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</a:rPr>
              <a:t>долгорукавки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, рукава которой доходили до двух метров и имели прорези – «окошки» для рук. Длинным рукавам  в старину приписывалась колдовская сила.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2261" y="2093205"/>
            <a:ext cx="3143289" cy="4131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6400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836405" y="958466"/>
            <a:ext cx="658808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Вышивка на рубахе имела особое значение: она не только украшала, но должна была оберегать, защищать женщину. Особенно тщательно украшались ворот, оплечья, грудь, подол жатвенной рубахи и рубахи – «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</a:rPr>
              <a:t>сенокосицы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» (в которой косили). Она надевалась без сарафана.  Считалось, чем богаче украшена  рубаха. Тем счастливее будет её владелица. 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7402" y="433331"/>
            <a:ext cx="3175109" cy="5714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7205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290630" y="683045"/>
            <a:ext cx="5332165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В северных и центральных губерниях поверх рубахи  девушки и женщины носили </a:t>
            </a:r>
            <a:r>
              <a:rPr lang="ru-RU" sz="2400" b="1" i="1" dirty="0" smtClean="0">
                <a:solidFill>
                  <a:srgbClr val="FF0000"/>
                </a:solidFill>
              </a:rPr>
              <a:t>сарафаны.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 Праздничный сарафан шили из дорогой ткани и украшали спереди узорной полосой, тесьмой, серебряным кружевом, канителью и узорными пуговицами.. Попроще сарафаны украшали по подолу лентами разных 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</a:rPr>
              <a:t>цветов.На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 сарафан надевали короткую </a:t>
            </a:r>
            <a:r>
              <a:rPr lang="ru-RU" sz="2400" b="1" i="1" dirty="0" err="1" smtClean="0">
                <a:solidFill>
                  <a:srgbClr val="FF0000"/>
                </a:solidFill>
              </a:rPr>
              <a:t>епанечку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, а в холода – </a:t>
            </a:r>
            <a:r>
              <a:rPr lang="ru-RU" sz="2400" b="1" i="1" dirty="0" smtClean="0">
                <a:solidFill>
                  <a:srgbClr val="FF0000"/>
                </a:solidFill>
              </a:rPr>
              <a:t>душегрею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409" y="388647"/>
            <a:ext cx="3231464" cy="426764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r="6274"/>
          <a:stretch/>
        </p:blipFill>
        <p:spPr>
          <a:xfrm>
            <a:off x="3136336" y="1896017"/>
            <a:ext cx="3154294" cy="4407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1408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90"/>
          <a:stretch/>
        </p:blipFill>
        <p:spPr>
          <a:xfrm>
            <a:off x="512782" y="882127"/>
            <a:ext cx="6342664" cy="5142156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6" name="TextBox 5"/>
          <p:cNvSpPr txBox="1"/>
          <p:nvPr/>
        </p:nvSpPr>
        <p:spPr>
          <a:xfrm>
            <a:off x="6855446" y="634702"/>
            <a:ext cx="4687509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На юге России вместо сарафана носили </a:t>
            </a:r>
            <a:r>
              <a:rPr lang="ru-RU" sz="2400" b="1" i="1" dirty="0" smtClean="0">
                <a:solidFill>
                  <a:srgbClr val="FF0000"/>
                </a:solidFill>
              </a:rPr>
              <a:t>понёву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, домотканую клетчатую юбку из шерсти, в которую оборачивались, укрепляя по талии поясом. К понёве полагался </a:t>
            </a:r>
            <a:r>
              <a:rPr lang="ru-RU" sz="2400" b="1" i="1" dirty="0" smtClean="0">
                <a:solidFill>
                  <a:srgbClr val="FF0000"/>
                </a:solidFill>
              </a:rPr>
              <a:t>передник (</a:t>
            </a:r>
            <a:r>
              <a:rPr lang="ru-RU" sz="2400" b="1" i="1" dirty="0" err="1" smtClean="0">
                <a:solidFill>
                  <a:srgbClr val="FF0000"/>
                </a:solidFill>
              </a:rPr>
              <a:t>запон</a:t>
            </a:r>
            <a:r>
              <a:rPr lang="ru-RU" sz="2400" b="1" i="1" dirty="0" smtClean="0">
                <a:solidFill>
                  <a:srgbClr val="FF0000"/>
                </a:solidFill>
              </a:rPr>
              <a:t>, занавеска)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. Передник  иногда был сплошь украшен узорными полосами и нёс символику, связанную с землёй (ромбы, волнистые линии – знаки воды, образы матери-земли, птиц, древа жизни). Он оберегал живот (что значит «жизнь») женщины, вынашивающей дитя. 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032239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827</Words>
  <Application>Microsoft Office PowerPoint</Application>
  <PresentationFormat>Широкоэкранный</PresentationFormat>
  <Paragraphs>45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6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RePack by Diakov</cp:lastModifiedBy>
  <cp:revision>27</cp:revision>
  <dcterms:created xsi:type="dcterms:W3CDTF">2019-10-16T16:29:24Z</dcterms:created>
  <dcterms:modified xsi:type="dcterms:W3CDTF">2019-10-21T15:27:17Z</dcterms:modified>
</cp:coreProperties>
</file>