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5" r:id="rId6"/>
    <p:sldId id="274" r:id="rId7"/>
    <p:sldId id="260" r:id="rId8"/>
    <p:sldId id="261" r:id="rId9"/>
    <p:sldId id="266" r:id="rId10"/>
    <p:sldId id="275" r:id="rId11"/>
    <p:sldId id="268" r:id="rId12"/>
    <p:sldId id="284" r:id="rId13"/>
    <p:sldId id="285" r:id="rId14"/>
    <p:sldId id="286" r:id="rId15"/>
    <p:sldId id="287" r:id="rId16"/>
    <p:sldId id="289" r:id="rId17"/>
    <p:sldId id="290" r:id="rId18"/>
    <p:sldId id="292" r:id="rId19"/>
    <p:sldId id="291" r:id="rId20"/>
    <p:sldId id="293" r:id="rId21"/>
    <p:sldId id="294" r:id="rId22"/>
    <p:sldId id="280" r:id="rId23"/>
    <p:sldId id="281" r:id="rId24"/>
    <p:sldId id="282" r:id="rId25"/>
    <p:sldId id="283" r:id="rId26"/>
    <p:sldId id="28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9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E934E7-CBDC-4AED-9F0E-79B57430BF12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99AFBD-73AD-496B-AF48-8F893016D5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airtd.ru/shop/hud-kraski/?utm_source=tairtd&amp;utm_medium=info&amp;utm_campaign=po_derevu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tairtd.ru/shop/hud-kraski/tempera/belila-titanovye-kraska-dlya-rospisi-50-ml/?utm_source=tairtd&amp;utm_medium=info&amp;utm_campaign=po_derevu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3058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/>
              <a:t>Декорирование </a:t>
            </a:r>
            <a:br>
              <a:rPr lang="ru-RU" sz="6600" dirty="0" smtClean="0"/>
            </a:br>
            <a:r>
              <a:rPr lang="ru-RU" sz="4000" dirty="0" smtClean="0"/>
              <a:t>(украшение, отделка)  </a:t>
            </a:r>
            <a:br>
              <a:rPr lang="ru-RU" sz="4000" dirty="0" smtClean="0"/>
            </a:br>
            <a:r>
              <a:rPr lang="ru-RU" sz="6600" dirty="0" smtClean="0"/>
              <a:t>ДРЕВЕСИНЫ 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s://xn--80aae0ashccrq6m.xn--p1ai/images/product_images/info_images/52058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933056"/>
            <a:ext cx="259228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https://i.pinimg.com/originals/51/75/4d/51754df6ae14ddf96628e619c6b09d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005064"/>
            <a:ext cx="309107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https://live.staticflickr.com/7196/6891858382_b5d5a96d05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797152"/>
            <a:ext cx="2664296" cy="1773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8" name="Picture 8" descr="https://1-sklad.ru/wa-data/public/shop/products/88/03/388/images/3628/3628.750x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2708920"/>
            <a:ext cx="2394883" cy="1995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30" name="Picture 10" descr="https://ladushki-club.ru/wp-content/uploads/6/4/3/6430e129cde8e9fb07997979f1891152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2420888"/>
            <a:ext cx="201622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5963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НЕПрозрачная</a:t>
            </a:r>
            <a:r>
              <a:rPr lang="ru-RU" dirty="0" smtClean="0"/>
              <a:t>  отделка  древесины</a:t>
            </a:r>
            <a:br>
              <a:rPr lang="ru-RU" dirty="0" smtClean="0"/>
            </a:br>
            <a:r>
              <a:rPr lang="ru-RU" dirty="0" smtClean="0"/>
              <a:t>(окрашивание)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09128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Подготовка изделия к окрашиванию. Перед тем как покрасить деревянную поверхность рекомендуется удалить старое лакокрасочное покрытие и отшлифовать  поверхность</a:t>
            </a:r>
          </a:p>
          <a:p>
            <a:r>
              <a:rPr lang="ru-RU" sz="2000" dirty="0" smtClean="0"/>
              <a:t>Обезжирьте поверхность, используя для этого любое подходящее средство :  ацетон и др.</a:t>
            </a:r>
          </a:p>
          <a:p>
            <a:r>
              <a:rPr lang="ru-RU" sz="2000" dirty="0" smtClean="0"/>
              <a:t>Если изделие из дерева содержит трещины,  вы можете закрыть их при помощи шпатлевки и шпателя.</a:t>
            </a:r>
          </a:p>
          <a:p>
            <a:r>
              <a:rPr lang="ru-RU" sz="2000" dirty="0" smtClean="0"/>
              <a:t>Загрунтовать деревянную поверхность одним слоем грунтовки.</a:t>
            </a:r>
          </a:p>
          <a:p>
            <a:r>
              <a:rPr lang="ru-RU" sz="2000" dirty="0" smtClean="0"/>
              <a:t>Окрашивание изделия. После высыхания первого слоя, на что уйдет 15-20 минут, нанесите последующие слои краски. При окрашивании дерева рекомендуется нанести не менее 2 - 3 слоев краски.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280920" cy="605556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4401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Резьба по дереву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/>
          </a:bodyPr>
          <a:lstStyle/>
          <a:p>
            <a:pPr fontAlgn="base"/>
            <a:r>
              <a:rPr lang="ru-RU" sz="2200" dirty="0" smtClean="0"/>
              <a:t>Современный стиль декоративной резьбы может совмещать </a:t>
            </a:r>
            <a:r>
              <a:rPr lang="ru-RU" sz="2200" b="1" dirty="0" smtClean="0"/>
              <a:t>несколько вариантов обработки дерева ручным способом.</a:t>
            </a:r>
            <a:endParaRPr lang="ru-RU" sz="2200" dirty="0" smtClean="0"/>
          </a:p>
          <a:p>
            <a:pPr fontAlgn="base"/>
            <a:r>
              <a:rPr lang="ru-RU" sz="2200" b="1" i="1" dirty="0" smtClean="0"/>
              <a:t>Сквозная</a:t>
            </a:r>
          </a:p>
          <a:p>
            <a:pPr fontAlgn="base"/>
            <a:r>
              <a:rPr lang="ru-RU" sz="2200" dirty="0" smtClean="0"/>
              <a:t>Специалисты называют данную разновидность прорезной, а также </a:t>
            </a:r>
            <a:r>
              <a:rPr lang="ru-RU" sz="2200" b="1" dirty="0" smtClean="0"/>
              <a:t>ажурной</a:t>
            </a:r>
            <a:r>
              <a:rPr lang="ru-RU" sz="2200" dirty="0" smtClean="0"/>
              <a:t>. Данный вид резьбы применяется не только для оформления входных дверей, но и для создания накладок или различных декоративных элементов.</a:t>
            </a:r>
          </a:p>
          <a:p>
            <a:endParaRPr lang="ru-RU" dirty="0"/>
          </a:p>
        </p:txBody>
      </p:sp>
      <p:pic>
        <p:nvPicPr>
          <p:cNvPr id="5122" name="Picture 2" descr="https://vplate.ru/images/article/orig/2020/01/vse-o-reznom-dekore-iz-derev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437112"/>
            <a:ext cx="3738628" cy="2280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vplate.ru/images/article/orig/2020/01/vse-o-reznom-dekore-iz-dereva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265712"/>
            <a:ext cx="345638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3681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Резьба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b="1" i="1" dirty="0" err="1" smtClean="0"/>
              <a:t>Плосковыемчатая</a:t>
            </a:r>
            <a:endParaRPr lang="ru-RU" b="1" i="1" dirty="0" smtClean="0"/>
          </a:p>
          <a:p>
            <a:pPr fontAlgn="base"/>
            <a:r>
              <a:rPr lang="ru-RU" dirty="0" smtClean="0"/>
              <a:t>Основная особенность такой резьбы – создание плоского фона с углубленными в него рисунками. </a:t>
            </a:r>
            <a:r>
              <a:rPr lang="ru-RU" b="1" dirty="0" smtClean="0"/>
              <a:t>Есть несколько вариантов дизайна.</a:t>
            </a:r>
            <a:endParaRPr lang="ru-RU" dirty="0" smtClean="0"/>
          </a:p>
          <a:p>
            <a:pPr fontAlgn="base"/>
            <a:r>
              <a:rPr lang="ru-RU" b="1" dirty="0" smtClean="0"/>
              <a:t>Контурная резьба </a:t>
            </a:r>
            <a:r>
              <a:rPr lang="ru-RU" dirty="0" smtClean="0"/>
              <a:t>– это узор, сделанный на ровной поверхности при помощи канавок. Они могут иметь либо треугольную, либо полукруглую форму.</a:t>
            </a:r>
          </a:p>
          <a:p>
            <a:pPr fontAlgn="base"/>
            <a:r>
              <a:rPr lang="ru-RU" b="1" dirty="0" smtClean="0"/>
              <a:t>Скобчатая резьба.</a:t>
            </a:r>
            <a:r>
              <a:rPr lang="ru-RU" dirty="0" smtClean="0"/>
              <a:t> В ее основе лежит создание орнамента на плоском фоне при помощи скобок-насечек.</a:t>
            </a:r>
          </a:p>
          <a:p>
            <a:pPr fontAlgn="base"/>
            <a:r>
              <a:rPr lang="ru-RU" b="1" dirty="0" smtClean="0"/>
              <a:t>Геометрическая или трехгранная резьба</a:t>
            </a:r>
            <a:r>
              <a:rPr lang="ru-RU" dirty="0" smtClean="0"/>
              <a:t>. Здесь соединяются два варианта резьбы. Для создания декоративных элементов мастера используют ножи, называемые косяками. При помощи косяков можно создавать такие фигуры, как ромбы или цепочки.</a:t>
            </a:r>
          </a:p>
          <a:p>
            <a:pPr fontAlgn="base"/>
            <a:r>
              <a:rPr lang="ru-RU" b="1" dirty="0" smtClean="0"/>
              <a:t>В </a:t>
            </a:r>
            <a:r>
              <a:rPr lang="ru-RU" b="1" dirty="0" err="1" smtClean="0"/>
              <a:t>чернолаковой</a:t>
            </a:r>
            <a:r>
              <a:rPr lang="ru-RU" b="1" dirty="0" smtClean="0"/>
              <a:t> резьбе </a:t>
            </a:r>
            <a:r>
              <a:rPr lang="ru-RU" dirty="0" smtClean="0"/>
              <a:t>в качестве нейтрального </a:t>
            </a:r>
            <a:endParaRPr lang="ru-RU" dirty="0" smtClean="0"/>
          </a:p>
          <a:p>
            <a:pPr fontAlgn="base"/>
            <a:r>
              <a:rPr lang="ru-RU" dirty="0" smtClean="0"/>
              <a:t>фона </a:t>
            </a:r>
            <a:r>
              <a:rPr lang="ru-RU" dirty="0" smtClean="0"/>
              <a:t>используется плоская основа, </a:t>
            </a:r>
            <a:r>
              <a:rPr lang="ru-RU" dirty="0" smtClean="0"/>
              <a:t>которая</a:t>
            </a:r>
          </a:p>
          <a:p>
            <a:pPr fontAlgn="base"/>
            <a:r>
              <a:rPr lang="ru-RU" dirty="0" smtClean="0"/>
              <a:t>покрывается </a:t>
            </a:r>
            <a:r>
              <a:rPr lang="ru-RU" dirty="0" smtClean="0"/>
              <a:t>черной краской или хорошим </a:t>
            </a:r>
            <a:endParaRPr lang="ru-RU" dirty="0" smtClean="0"/>
          </a:p>
          <a:p>
            <a:pPr fontAlgn="base"/>
            <a:r>
              <a:rPr lang="ru-RU" dirty="0" smtClean="0"/>
              <a:t>лаком</a:t>
            </a:r>
            <a:r>
              <a:rPr lang="ru-RU" dirty="0" smtClean="0"/>
              <a:t>. Все узоры также создаются за счет </a:t>
            </a:r>
            <a:endParaRPr lang="ru-RU" dirty="0" smtClean="0"/>
          </a:p>
          <a:p>
            <a:pPr fontAlgn="base"/>
            <a:r>
              <a:rPr lang="ru-RU" dirty="0" smtClean="0"/>
              <a:t>формирования </a:t>
            </a:r>
            <a:r>
              <a:rPr lang="ru-RU" dirty="0" smtClean="0"/>
              <a:t>углублений разной длины и глубины.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vplate.ru/images/article/orig/2020/01/vse-o-reznom-dekore-iz-dereva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653136"/>
            <a:ext cx="3240360" cy="2065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512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Резьба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4162"/>
            <a:ext cx="8991600" cy="5115198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4400" b="1" i="1" dirty="0" smtClean="0"/>
              <a:t>Домовая</a:t>
            </a:r>
          </a:p>
          <a:p>
            <a:pPr fontAlgn="base"/>
            <a:r>
              <a:rPr lang="ru-RU" sz="4400" dirty="0" smtClean="0"/>
              <a:t>Чаще всего</a:t>
            </a:r>
            <a:r>
              <a:rPr lang="ru-RU" sz="4400" b="1" dirty="0" smtClean="0"/>
              <a:t> используется для оформления фасадов домов или создания скульптур на деревянных элементах.</a:t>
            </a:r>
            <a:endParaRPr lang="ru-RU" sz="4400" dirty="0" smtClean="0"/>
          </a:p>
          <a:p>
            <a:pPr fontAlgn="base"/>
            <a:r>
              <a:rPr lang="ru-RU" dirty="0" smtClean="0"/>
              <a:t>Накладная декоративная резьба применяется для оформления самых разных элементов. </a:t>
            </a:r>
          </a:p>
          <a:p>
            <a:pPr fontAlgn="base"/>
            <a:r>
              <a:rPr lang="ru-RU" b="1" dirty="0" smtClean="0"/>
              <a:t>Перила или поручни.</a:t>
            </a:r>
            <a:endParaRPr lang="ru-RU" dirty="0" smtClean="0"/>
          </a:p>
          <a:p>
            <a:pPr fontAlgn="base"/>
            <a:r>
              <a:rPr lang="ru-RU" b="1" dirty="0" smtClean="0"/>
              <a:t>Резные колонны для дома, </a:t>
            </a:r>
            <a:r>
              <a:rPr lang="ru-RU" dirty="0" smtClean="0"/>
              <a:t>которые используются для поддержки верхних частей конструкции.</a:t>
            </a:r>
          </a:p>
          <a:p>
            <a:pPr fontAlgn="base"/>
            <a:r>
              <a:rPr lang="ru-RU" b="1" dirty="0" smtClean="0"/>
              <a:t>Резные деревянные консоли.</a:t>
            </a:r>
            <a:r>
              <a:rPr lang="ru-RU" dirty="0" smtClean="0"/>
              <a:t> Их можно прикрепить на стену или использовать для украшения потолка. Они также могут применяться и для отделки мебели или дверей.</a:t>
            </a:r>
          </a:p>
          <a:p>
            <a:pPr fontAlgn="base"/>
            <a:r>
              <a:rPr lang="ru-RU" b="1" dirty="0" smtClean="0"/>
              <a:t>Декоративные резные розетки</a:t>
            </a:r>
            <a:r>
              <a:rPr lang="ru-RU" dirty="0" smtClean="0"/>
              <a:t> могут использоваться для стыковки наличников. К тому же многие специалисты делают из них украшения для каминов или дверей.</a:t>
            </a:r>
          </a:p>
          <a:p>
            <a:pPr fontAlgn="base"/>
            <a:r>
              <a:rPr lang="ru-RU" b="1" dirty="0" smtClean="0"/>
              <a:t>Сами наличники </a:t>
            </a:r>
            <a:r>
              <a:rPr lang="ru-RU" dirty="0" smtClean="0"/>
              <a:t>тоже весьма часто становятся основой для создания настоящих шедевров.</a:t>
            </a:r>
          </a:p>
          <a:p>
            <a:pPr fontAlgn="base"/>
            <a:r>
              <a:rPr lang="ru-RU" b="1" dirty="0" smtClean="0"/>
              <a:t>Деревянные декоративные багеты</a:t>
            </a:r>
            <a:r>
              <a:rPr lang="ru-RU" dirty="0" smtClean="0"/>
              <a:t> представляют собой детали, которые соединяют стены с потолком. Они делают интерьер изысканнее и красивее.</a:t>
            </a:r>
          </a:p>
          <a:p>
            <a:pPr fontAlgn="base"/>
            <a:r>
              <a:rPr lang="ru-RU" b="1" dirty="0" smtClean="0"/>
              <a:t>Декоративные карнизы</a:t>
            </a:r>
            <a:r>
              <a:rPr lang="ru-RU" dirty="0" smtClean="0"/>
              <a:t> из дерева придают помещению завершенность.</a:t>
            </a:r>
          </a:p>
          <a:p>
            <a:pPr fontAlgn="base"/>
            <a:r>
              <a:rPr lang="ru-RU" b="1" dirty="0" smtClean="0"/>
              <a:t>Резные уголки</a:t>
            </a:r>
            <a:r>
              <a:rPr lang="ru-RU" dirty="0" smtClean="0"/>
              <a:t> хорошо смотрятся в любом доме.</a:t>
            </a:r>
          </a:p>
          <a:p>
            <a:pPr fontAlgn="base"/>
            <a:r>
              <a:rPr lang="ru-RU" b="1" dirty="0" smtClean="0"/>
              <a:t>Фризы </a:t>
            </a:r>
            <a:r>
              <a:rPr lang="ru-RU" dirty="0" smtClean="0"/>
              <a:t>применяют не только для оформления </a:t>
            </a:r>
            <a:r>
              <a:rPr lang="ru-RU" dirty="0" smtClean="0"/>
              <a:t>деревянных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 smtClean="0"/>
              <a:t>предметов мебели, но и в качестве окантовки для потолка.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2436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Выжигание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Выжигание</a:t>
            </a:r>
            <a:r>
              <a:rPr lang="ru-RU" sz="2800" dirty="0" smtClean="0"/>
              <a:t> </a:t>
            </a:r>
            <a:r>
              <a:rPr lang="ru-RU" sz="2800" b="1" dirty="0" smtClean="0"/>
              <a:t>по</a:t>
            </a:r>
            <a:r>
              <a:rPr lang="ru-RU" sz="2800" dirty="0" smtClean="0"/>
              <a:t> </a:t>
            </a:r>
            <a:r>
              <a:rPr lang="ru-RU" sz="2800" b="1" dirty="0" smtClean="0"/>
              <a:t>дереву</a:t>
            </a:r>
            <a:r>
              <a:rPr lang="ru-RU" sz="2800" dirty="0" smtClean="0"/>
              <a:t>, или </a:t>
            </a:r>
            <a:r>
              <a:rPr lang="ru-RU" sz="2800" b="1" dirty="0" err="1" smtClean="0"/>
              <a:t>пирография</a:t>
            </a:r>
            <a:r>
              <a:rPr lang="ru-RU" sz="2800" dirty="0" smtClean="0"/>
              <a:t>, — это процесс нанесения рисунка на кусок деревянной поверхности при помощи </a:t>
            </a:r>
            <a:r>
              <a:rPr lang="ru-RU" sz="2800" dirty="0" smtClean="0"/>
              <a:t>паяльника.</a:t>
            </a:r>
          </a:p>
          <a:p>
            <a:r>
              <a:rPr lang="ru-RU" sz="2800" b="1" dirty="0" err="1" smtClean="0"/>
              <a:t>Пирография</a:t>
            </a:r>
            <a:r>
              <a:rPr lang="ru-RU" sz="2800" dirty="0" smtClean="0"/>
              <a:t> позволяет не только снять напряжение, но и привнести нечто замечательное в любой дом.</a:t>
            </a:r>
            <a:endParaRPr lang="ru-RU" sz="2800" dirty="0"/>
          </a:p>
        </p:txBody>
      </p:sp>
      <p:pic>
        <p:nvPicPr>
          <p:cNvPr id="2050" name="Picture 2" descr="https://deco-hobby.ru/wp-content/uploads/7/0/d/70dfb4e6d92dba1478d3bfb0e1335fc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685" y="3861049"/>
            <a:ext cx="4248523" cy="2831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596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Выжигание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812088" cy="4941168"/>
          </a:xfrm>
        </p:spPr>
        <p:txBody>
          <a:bodyPr/>
          <a:lstStyle/>
          <a:p>
            <a:pPr marL="0"/>
            <a:r>
              <a:rPr lang="ru-RU" sz="2000" b="1" dirty="0" smtClean="0"/>
              <a:t>Контурная техника.</a:t>
            </a:r>
            <a:r>
              <a:rPr lang="ru-RU" sz="2000" dirty="0" smtClean="0"/>
              <a:t> Если вы только делаете первые шаги в </a:t>
            </a:r>
            <a:r>
              <a:rPr lang="ru-RU" sz="2000" dirty="0" err="1" smtClean="0"/>
              <a:t>пирографии</a:t>
            </a:r>
            <a:r>
              <a:rPr lang="ru-RU" sz="2000" dirty="0" smtClean="0"/>
              <a:t>, то лучше выбрать такой способ. Рисунок выжигается только по основным </a:t>
            </a:r>
            <a:r>
              <a:rPr lang="ru-RU" sz="2000" dirty="0" smtClean="0"/>
              <a:t>линиям, поэтому сделать это очень легко. Таким же образом выполняются надписи и штриховка</a:t>
            </a:r>
            <a:r>
              <a:rPr lang="ru-RU" dirty="0" smtClean="0"/>
              <a:t>.</a:t>
            </a:r>
          </a:p>
          <a:p>
            <a:pPr marL="0"/>
            <a:r>
              <a:rPr lang="ru-RU" sz="2000" b="1" dirty="0" smtClean="0"/>
              <a:t>Силуэтная техника.</a:t>
            </a:r>
            <a:r>
              <a:rPr lang="ru-RU" sz="2000" dirty="0" smtClean="0"/>
              <a:t> Желаемое изображение создают путем выжигания фона вокруг него. Рисунок остается чистым, а фон полностью затушевывается</a:t>
            </a:r>
            <a:r>
              <a:rPr lang="ru-RU" sz="2000" dirty="0" smtClean="0"/>
              <a:t>.</a:t>
            </a:r>
          </a:p>
          <a:p>
            <a:pPr marL="0"/>
            <a:r>
              <a:rPr lang="ru-RU" sz="2000" b="1" dirty="0" smtClean="0"/>
              <a:t>Художественная техника</a:t>
            </a:r>
            <a:r>
              <a:rPr lang="ru-RU" sz="2000" dirty="0" smtClean="0"/>
              <a:t> предполагает комбинированное использование обоих способов. Рисунок получается очень сложным, в нем отлично передается перспектива, прорабатываются все детали. Здесь требуется умение создавать качественные картины в карандаше, без этого навыка ничего не получится. Начинать лучше с основных геометрических фигур, стараясь как можно тщательнее работать над светотенью, объемом, глубиной.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Выжигание</a:t>
            </a:r>
            <a:endParaRPr lang="ru-RU" dirty="0"/>
          </a:p>
        </p:txBody>
      </p:sp>
      <p:pic>
        <p:nvPicPr>
          <p:cNvPr id="33794" name="Picture 2" descr="https://homo-expertus.ru/wp-content/uploads/8/4/a/84a629d6c81bfa4ebe05355f9211248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10653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187624" y="43651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Контурное</a:t>
            </a:r>
            <a:endParaRPr lang="ru-RU" b="1" dirty="0"/>
          </a:p>
        </p:txBody>
      </p:sp>
      <p:pic>
        <p:nvPicPr>
          <p:cNvPr id="33796" name="Picture 4" descr="https://gas-kvas.com/uploads/posts/2023-01/1674659415_gas-kvas-com-p-konturnie-risunki-na-fanere-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844824"/>
            <a:ext cx="257339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 txBox="1">
            <a:spLocks noGrp="1"/>
          </p:cNvSpPr>
          <p:nvPr>
            <p:ph idx="1"/>
          </p:nvPr>
        </p:nvSpPr>
        <p:spPr>
          <a:xfrm>
            <a:off x="304800" y="1989138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44371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Силуэтное</a:t>
            </a:r>
            <a:endParaRPr lang="ru-RU" b="1" dirty="0"/>
          </a:p>
        </p:txBody>
      </p:sp>
      <p:sp>
        <p:nvSpPr>
          <p:cNvPr id="33798" name="AutoShape 6" descr="https://cdn.culture.ru/images/3555f710-3fca-5bb7-81fa-d00c061d25e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0" name="Picture 8" descr="https://cdn.culture.ru/images/3555f710-3fca-5bb7-81fa-d00c061d25e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437112"/>
            <a:ext cx="263821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843808" y="630932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Художественная  техника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sun9-65.userapi.com/impg/8VDFLEwfXEZa5m3ztYfkmgST3HOijhowVO8sQQ/firdLGhx4p8.jpg?size=800x800&amp;quality=95&amp;sign=6a66edf49e5adc3237f60ea4900e1a0a&amp;c_uniq_tag=B0NOHfvoVWC8i2D54CdHP5z8cirBMutm3jYfBdl_YQQ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617640"/>
            <a:ext cx="324036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Роспись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Роспись по дереву — декоративно-прикладное искусство, имеющее многовековою историю. Художественная роспись по дереву велась </a:t>
            </a:r>
            <a:r>
              <a:rPr lang="ru-RU" sz="2400" dirty="0" smtClean="0">
                <a:hlinkClick r:id="rId3"/>
              </a:rPr>
              <a:t>яркими красками</a:t>
            </a:r>
            <a:r>
              <a:rPr lang="ru-RU" sz="2400" dirty="0" smtClean="0"/>
              <a:t>. Расписные сувениры передавались из поколения в поколение и ценились подрастающей молодежью. Сегодня роспись по дереву широко применяется в области мебельного производства, посуды, игрушек, музыкальных инструментов.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po_derevu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353485"/>
            <a:ext cx="4064968" cy="1504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Роспись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00808"/>
            <a:ext cx="8659688" cy="4032449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Существует очень много видов росписи по дереву, разных традиционных техник и школ. В одной только хохломской росписи есть несколько подвидов, в зависимости от типа используемого орнамента</a:t>
            </a:r>
            <a:r>
              <a:rPr lang="ru-RU" sz="2000" dirty="0" smtClean="0"/>
              <a:t>!</a:t>
            </a:r>
          </a:p>
          <a:p>
            <a:r>
              <a:rPr lang="ru-RU" sz="2000" b="1" dirty="0" smtClean="0"/>
              <a:t>1. Хохлома.</a:t>
            </a:r>
            <a:endParaRPr lang="ru-RU" sz="2000" dirty="0" smtClean="0"/>
          </a:p>
          <a:p>
            <a:r>
              <a:rPr lang="ru-RU" sz="2000" dirty="0" smtClean="0"/>
              <a:t>Этот вид росписи является старинным русским промыслом, зародившимся в окрестностях Нижнего Новгорода около XVII века.</a:t>
            </a:r>
          </a:p>
          <a:p>
            <a:r>
              <a:rPr lang="ru-RU" sz="2000" dirty="0" smtClean="0"/>
              <a:t>Хохлома берёт свой принцип золочения без золота из старинных иконописных техник: в целях экономии фон иконы закрашивали серебром (а позже более дешёвым оловом или алюминием), наносили изображения святых, а затем покрывали льняным маслом в несколько слоёв в отдельной просушкой в печи каждого слоя. Под воздействием температуры пленка олифы приобретала золотой оттенок и серебряный фон, находящийся под ним тоже отливал золотым переливом.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b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теоретического   урока №1</a:t>
            </a:r>
            <a:endParaRPr lang="ru-RU" sz="4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12776"/>
            <a:ext cx="8686800" cy="468052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Познакомиться с определением понятия - декорирование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Познакомиться с видами декорирования древесины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Изучить способы создания разных видов декорирования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Роспись по дереву. Сувенир своими рукам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504475"/>
            <a:ext cx="3888432" cy="235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Роспись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2. Городецкая роспись.</a:t>
            </a:r>
            <a:endParaRPr lang="ru-RU" sz="2400" dirty="0" smtClean="0"/>
          </a:p>
          <a:p>
            <a:r>
              <a:rPr lang="ru-RU" sz="2400" dirty="0" smtClean="0"/>
              <a:t>Эта роспись также появилась в Нижегородской губернии, но позже, чем хохлома — в XIX веке.</a:t>
            </a:r>
          </a:p>
          <a:p>
            <a:r>
              <a:rPr lang="ru-RU" sz="2000" dirty="0" smtClean="0"/>
              <a:t>Основной приём росписи — сначала на изделие наносится цвет фона, потом на него наносится «подмалёвок» — крупные цветовые пятна. После этого рисунок прорабатывается тонкой кистью, затем роспись заканчивает «</a:t>
            </a:r>
            <a:r>
              <a:rPr lang="ru-RU" sz="2000" dirty="0" err="1" smtClean="0"/>
              <a:t>разживка</a:t>
            </a:r>
            <a:r>
              <a:rPr lang="ru-RU" sz="2000" dirty="0" smtClean="0"/>
              <a:t>» — дополнительные тонкие штрихи и точки, нанесённые, как правило, </a:t>
            </a:r>
            <a:r>
              <a:rPr lang="ru-RU" sz="2000" dirty="0" smtClean="0">
                <a:hlinkClick r:id="rId3"/>
              </a:rPr>
              <a:t>белой краской</a:t>
            </a:r>
            <a:r>
              <a:rPr lang="ru-RU" sz="2000" dirty="0" smtClean="0"/>
              <a:t>, и подчеркивающие детали и контраст. Основные мотивы — цветочные композиции, сказочные и былинные сюжеты, городские сценки.</a:t>
            </a:r>
            <a:endParaRPr lang="ru-RU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Декоративная  отделка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Роспись по дереву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16832"/>
            <a:ext cx="8686800" cy="4163293"/>
          </a:xfrm>
        </p:spPr>
        <p:txBody>
          <a:bodyPr/>
          <a:lstStyle/>
          <a:p>
            <a:r>
              <a:rPr lang="ru-RU" sz="2000" b="1" dirty="0" smtClean="0"/>
              <a:t>Алгоритм росписи по дереву для начинающих:</a:t>
            </a:r>
            <a:br>
              <a:rPr lang="ru-RU" sz="2000" b="1" dirty="0" smtClean="0"/>
            </a:br>
            <a:r>
              <a:rPr lang="ru-RU" sz="2000" dirty="0" smtClean="0"/>
              <a:t>1. Очистка древесины щеткой и шлифование дерева наждачной бумагой.</a:t>
            </a:r>
          </a:p>
          <a:p>
            <a:r>
              <a:rPr lang="ru-RU" sz="2000" dirty="0" smtClean="0"/>
              <a:t>2. Покрытие грунтовкой. Иногда в качестве грунта может выступать краска, создающая </a:t>
            </a:r>
            <a:r>
              <a:rPr lang="ru-RU" sz="2000" dirty="0" smtClean="0"/>
              <a:t>основной </a:t>
            </a:r>
            <a:r>
              <a:rPr lang="ru-RU" sz="2000" dirty="0" smtClean="0"/>
              <a:t>цвет </a:t>
            </a:r>
            <a:r>
              <a:rPr lang="ru-RU" sz="2000" dirty="0" smtClean="0"/>
              <a:t>фона</a:t>
            </a:r>
          </a:p>
          <a:p>
            <a:r>
              <a:rPr lang="ru-RU" sz="2000" dirty="0" smtClean="0"/>
              <a:t>3. Нанесение рисунка кисточкой и красками.</a:t>
            </a:r>
          </a:p>
          <a:p>
            <a:r>
              <a:rPr lang="ru-RU" sz="2000" dirty="0" smtClean="0"/>
              <a:t>4. Закрепление акриловым лаком.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5842" name="Picture 2" descr="Роспись по дереву. Сувенир своими рукам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149080"/>
            <a:ext cx="4176464" cy="2527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ТЕМА  практического  урока №2: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ТЕХНОЛОГИЧЕСКАЯ   КАРТА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oooevna.ru/wp-content/uploads/a/7/8/a780e74a128c8c73f27d6da8569e3b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7152793" cy="53645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1268760"/>
            <a:ext cx="7200800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 практического  урока №2: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Освоить навык создания технологической карты  для  декорирования  древесины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Заполнить  технологическую карту, используя  последовательность  по окрашиванию древесины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s://oooevna.ru/wp-content/uploads/a/7/8/a780e74a128c8c73f27d6da8569e3b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84840"/>
            <a:ext cx="6576729" cy="51731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79712" y="2924944"/>
            <a:ext cx="1872208" cy="3600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2924944"/>
            <a:ext cx="2088232" cy="3600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2924944"/>
            <a:ext cx="1512168" cy="3600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 </a:t>
            </a:r>
            <a:r>
              <a:rPr lang="ru-RU" dirty="0" smtClean="0"/>
              <a:t>ОКРАШИВАНИЯ  древесины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удалить старое лакокрасочное покрытие </a:t>
            </a:r>
          </a:p>
          <a:p>
            <a:r>
              <a:rPr lang="ru-RU" b="1" dirty="0" smtClean="0"/>
              <a:t>отшлифовать  поверхность</a:t>
            </a:r>
          </a:p>
          <a:p>
            <a:r>
              <a:rPr lang="ru-RU" b="1" dirty="0" smtClean="0"/>
              <a:t>закрыть трещины при помощи шпатлевки и шпателя.</a:t>
            </a:r>
          </a:p>
          <a:p>
            <a:r>
              <a:rPr lang="ru-RU" b="1" dirty="0" smtClean="0"/>
              <a:t>загрунтовать деревянную поверхность одним слоем грунтовки.</a:t>
            </a:r>
          </a:p>
          <a:p>
            <a:r>
              <a:rPr lang="ru-RU" b="1" dirty="0" smtClean="0"/>
              <a:t>Окрашивание изделия. После высыхания первого слоя, на что уйдет 15-20 минут, нанесите последующие слои краски. При окрашивании дерева рекомендуется нанести не менее 2 - 3 слоев краски.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  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Создать  технологическую карту  по  декоративной  отделке  древесины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b="1" dirty="0" smtClean="0"/>
              <a:t>(выжигание)   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Декорирование древесины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556792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способы  обработки  древесины, направленные  на улучшение  ее  внешнего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вида  или  защиту изделия от воздействия  окружающей  среды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92888" cy="590465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920880" cy="612068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596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Прозрачная  отделка  древесины</a:t>
            </a:r>
            <a:br>
              <a:rPr lang="ru-RU" dirty="0" smtClean="0"/>
            </a:br>
            <a:r>
              <a:rPr lang="ru-RU" dirty="0" smtClean="0"/>
              <a:t>(покрытие  лаком)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0888"/>
            <a:ext cx="8686800" cy="365923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Произвести </a:t>
            </a:r>
            <a:r>
              <a:rPr lang="ru-RU" sz="2000" dirty="0" err="1" smtClean="0"/>
              <a:t>зашкуривание</a:t>
            </a:r>
            <a:r>
              <a:rPr lang="ru-RU" sz="2000" dirty="0" smtClean="0"/>
              <a:t> ( шлифование)поверхности</a:t>
            </a:r>
          </a:p>
          <a:p>
            <a:r>
              <a:rPr lang="ru-RU" sz="2000" dirty="0" smtClean="0"/>
              <a:t>Обработка  поверхность лаком  -  кистью  или  валиком </a:t>
            </a:r>
          </a:p>
          <a:p>
            <a:r>
              <a:rPr lang="ru-RU" sz="2000" dirty="0" smtClean="0"/>
              <a:t>Произвести </a:t>
            </a:r>
            <a:r>
              <a:rPr lang="ru-RU" sz="2000" dirty="0" err="1" smtClean="0"/>
              <a:t>зашкуривание</a:t>
            </a:r>
            <a:r>
              <a:rPr lang="ru-RU" sz="2000" dirty="0" smtClean="0"/>
              <a:t> ( шлифование) еще раз</a:t>
            </a:r>
          </a:p>
          <a:p>
            <a:r>
              <a:rPr lang="ru-RU" sz="2000" dirty="0" smtClean="0"/>
              <a:t>Иногда после шлифования  поверхности одного слоя лака недостаточно, поэтому  покрывают вторым слоем  и т.д.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136904" cy="612068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424936" cy="6048672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7488832" cy="590465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323</TotalTime>
  <Words>490</Words>
  <Application>Microsoft Office PowerPoint</Application>
  <PresentationFormat>Экран (4:3)</PresentationFormat>
  <Paragraphs>92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 Декорирование  (украшение, отделка)   ДРЕВЕСИНЫ   </vt:lpstr>
      <vt:lpstr>Цель  теоретического   урока №1</vt:lpstr>
      <vt:lpstr>Декорирование древесины</vt:lpstr>
      <vt:lpstr>Слайд 4</vt:lpstr>
      <vt:lpstr>Слайд 5</vt:lpstr>
      <vt:lpstr>Прозрачная  отделка  древесины (покрытие  лаком)</vt:lpstr>
      <vt:lpstr>Слайд 7</vt:lpstr>
      <vt:lpstr>Слайд 8</vt:lpstr>
      <vt:lpstr>Слайд 9</vt:lpstr>
      <vt:lpstr>НЕПрозрачная  отделка  древесины (окрашивание)</vt:lpstr>
      <vt:lpstr>Слайд 11</vt:lpstr>
      <vt:lpstr>Декоративная  отделка  Резьба по дереву</vt:lpstr>
      <vt:lpstr>Декоративная  отделка  Резьба по дереву</vt:lpstr>
      <vt:lpstr>Декоративная  отделка  Резьба по дереву</vt:lpstr>
      <vt:lpstr>Декоративная  отделка  Выжигание</vt:lpstr>
      <vt:lpstr>Декоративная  отделка  Выжигание</vt:lpstr>
      <vt:lpstr>Декоративная  отделка  Выжигание</vt:lpstr>
      <vt:lpstr>Декоративная  отделка  Роспись по дереву</vt:lpstr>
      <vt:lpstr>Декоративная  отделка  Роспись по дереву</vt:lpstr>
      <vt:lpstr>Декоративная  отделка  Роспись по дереву</vt:lpstr>
      <vt:lpstr>Декоративная  отделка  Роспись по дереву</vt:lpstr>
      <vt:lpstr>ТЕМА  практического  урока №2:  ТЕХНОЛОГИЧЕСКАЯ   КАРТА</vt:lpstr>
      <vt:lpstr>Цель  практического  урока №2:</vt:lpstr>
      <vt:lpstr>Заполнить  технологическую карту, используя  последовательность  по окрашиванию древесины</vt:lpstr>
      <vt:lpstr>ЭТАПЫ  ОКРАШИВАНИЯ  древесины</vt:lpstr>
      <vt:lpstr>Домашнее   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User</cp:lastModifiedBy>
  <cp:revision>38</cp:revision>
  <dcterms:created xsi:type="dcterms:W3CDTF">2021-04-19T08:01:53Z</dcterms:created>
  <dcterms:modified xsi:type="dcterms:W3CDTF">2023-12-10T11:22:52Z</dcterms:modified>
</cp:coreProperties>
</file>