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7" r:id="rId2"/>
    <p:sldId id="275" r:id="rId3"/>
    <p:sldId id="258" r:id="rId4"/>
    <p:sldId id="266" r:id="rId5"/>
    <p:sldId id="260" r:id="rId6"/>
    <p:sldId id="259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4" autoAdjust="0"/>
    <p:restoredTop sz="94705" autoAdjust="0"/>
  </p:normalViewPr>
  <p:slideViewPr>
    <p:cSldViewPr>
      <p:cViewPr varScale="1">
        <p:scale>
          <a:sx n="83" d="100"/>
          <a:sy n="83" d="100"/>
        </p:scale>
        <p:origin x="-118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A99F-B4D4-4536-BC41-93E43BF5925E}" type="datetimeFigureOut">
              <a:rPr lang="ru-RU" smtClean="0"/>
              <a:t>01.01.2008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AC302-BC15-4553-B11F-13C334C6A65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A99F-B4D4-4536-BC41-93E43BF5925E}" type="datetimeFigureOut">
              <a:rPr lang="ru-RU" smtClean="0"/>
              <a:t>01.01.2008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AC302-BC15-4553-B11F-13C334C6A6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A99F-B4D4-4536-BC41-93E43BF5925E}" type="datetimeFigureOut">
              <a:rPr lang="ru-RU" smtClean="0"/>
              <a:t>01.01.2008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AC302-BC15-4553-B11F-13C334C6A6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A99F-B4D4-4536-BC41-93E43BF5925E}" type="datetimeFigureOut">
              <a:rPr lang="ru-RU" smtClean="0"/>
              <a:t>01.01.2008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AC302-BC15-4553-B11F-13C334C6A65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A99F-B4D4-4536-BC41-93E43BF5925E}" type="datetimeFigureOut">
              <a:rPr lang="ru-RU" smtClean="0"/>
              <a:t>01.01.2008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AC302-BC15-4553-B11F-13C334C6A6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A99F-B4D4-4536-BC41-93E43BF5925E}" type="datetimeFigureOut">
              <a:rPr lang="ru-RU" smtClean="0"/>
              <a:t>01.01.2008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AC302-BC15-4553-B11F-13C334C6A65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A99F-B4D4-4536-BC41-93E43BF5925E}" type="datetimeFigureOut">
              <a:rPr lang="ru-RU" smtClean="0"/>
              <a:t>01.01.2008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AC302-BC15-4553-B11F-13C334C6A65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A99F-B4D4-4536-BC41-93E43BF5925E}" type="datetimeFigureOut">
              <a:rPr lang="ru-RU" smtClean="0"/>
              <a:t>01.01.2008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AC302-BC15-4553-B11F-13C334C6A6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A99F-B4D4-4536-BC41-93E43BF5925E}" type="datetimeFigureOut">
              <a:rPr lang="ru-RU" smtClean="0"/>
              <a:t>01.01.2008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AC302-BC15-4553-B11F-13C334C6A6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A99F-B4D4-4536-BC41-93E43BF5925E}" type="datetimeFigureOut">
              <a:rPr lang="ru-RU" smtClean="0"/>
              <a:t>01.01.2008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AC302-BC15-4553-B11F-13C334C6A6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A99F-B4D4-4536-BC41-93E43BF5925E}" type="datetimeFigureOut">
              <a:rPr lang="ru-RU" smtClean="0"/>
              <a:t>01.01.2008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AC302-BC15-4553-B11F-13C334C6A65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3A1A99F-B4D4-4536-BC41-93E43BF5925E}" type="datetimeFigureOut">
              <a:rPr lang="ru-RU" smtClean="0"/>
              <a:t>01.01.2008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2EAC302-BC15-4553-B11F-13C334C6A65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https://docviewer.yandex.ru/htmlimage?id=rm9f-jqfl9r9xya08m5j3y2jia6g5y2hqdcn8ib2t739sua57v2eslbxhkdzfdiaoqronylipki1oj9ghwyd2duxice48acpnsnoabez&amp;name=result_html_3dc3f292.pn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692696"/>
            <a:ext cx="756084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tk-TM" sz="2800" b="1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800" b="1" smtClean="0">
                <a:latin typeface="Times New Roman" pitchFamily="18" charset="0"/>
                <a:cs typeface="Times New Roman" pitchFamily="18" charset="0"/>
              </a:rPr>
              <a:t>USE 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OF NANOTECHNOLOGY FOR PHOTOSENSITIVE STRUCTURES METAL-DIELECTRIC-SEMICONDUCTOR</a:t>
            </a:r>
            <a:endParaRPr lang="ru-RU" sz="28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800" b="1">
                <a:latin typeface="Times New Roman" pitchFamily="18" charset="0"/>
                <a:cs typeface="Times New Roman" pitchFamily="18" charset="0"/>
              </a:rPr>
              <a:t>(For example: Au-oxide-GaP nanostructure)</a:t>
            </a:r>
            <a:endParaRPr lang="ru-RU" sz="28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b="1">
                <a:latin typeface="Times New Roman" pitchFamily="18" charset="0"/>
                <a:cs typeface="Times New Roman" pitchFamily="18" charset="0"/>
              </a:rPr>
              <a:t> 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b="1">
                <a:latin typeface="Times New Roman" pitchFamily="18" charset="0"/>
                <a:cs typeface="Times New Roman" pitchFamily="18" charset="0"/>
              </a:rPr>
              <a:t>D.Melebayev,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head of a department, candidate of science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>
                <a:latin typeface="Times New Roman" pitchFamily="18" charset="0"/>
                <a:cs typeface="Times New Roman" pitchFamily="18" charset="0"/>
              </a:rPr>
              <a:t>Institute of Sun Energy, 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>
                <a:latin typeface="Times New Roman" pitchFamily="18" charset="0"/>
                <a:cs typeface="Times New Roman" pitchFamily="18" charset="0"/>
              </a:rPr>
              <a:t>Turkmenistan Academy of Scienses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3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1349152"/>
            <a:ext cx="73448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smtClean="0">
                <a:latin typeface="Times New Roman" pitchFamily="18" charset="0"/>
                <a:cs typeface="Times New Roman" pitchFamily="18" charset="0"/>
              </a:rPr>
              <a:t>THANK </a:t>
            </a:r>
            <a:r>
              <a:rPr lang="tk-TM" sz="36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smtClean="0">
                <a:latin typeface="Times New Roman" pitchFamily="18" charset="0"/>
                <a:cs typeface="Times New Roman" pitchFamily="18" charset="0"/>
              </a:rPr>
              <a:t>YOU </a:t>
            </a:r>
            <a:r>
              <a:rPr lang="tk-TM" sz="36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smtClean="0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tk-TM" sz="36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smtClean="0">
                <a:latin typeface="Times New Roman" pitchFamily="18" charset="0"/>
                <a:cs typeface="Times New Roman" pitchFamily="18" charset="0"/>
              </a:rPr>
              <a:t> YOUR </a:t>
            </a:r>
            <a:r>
              <a:rPr lang="tk-TM" sz="36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smtClean="0">
                <a:latin typeface="Times New Roman" pitchFamily="18" charset="0"/>
                <a:cs typeface="Times New Roman" pitchFamily="18" charset="0"/>
              </a:rPr>
              <a:t>ATTENTION</a:t>
            </a:r>
            <a:r>
              <a:rPr lang="en-US" sz="3600" b="1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algn="ctr"/>
            <a:endParaRPr lang="en-US" sz="3600" b="1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tk-TM" sz="3600" b="1">
                <a:latin typeface="Times New Roman" pitchFamily="18" charset="0"/>
                <a:cs typeface="Times New Roman" pitchFamily="18" charset="0"/>
              </a:rPr>
              <a:t>БЛАГОДАРЮ ЗА ВНИМАНИЕ!</a:t>
            </a:r>
          </a:p>
          <a:p>
            <a:pPr algn="ctr"/>
            <a:endParaRPr lang="ru-RU" sz="3600" b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994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04664"/>
            <a:ext cx="820891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/>
              <a:t>Photosensitive MIS nanostructures Au-Ga</a:t>
            </a:r>
            <a:r>
              <a:rPr lang="en-US" baseline="-25000"/>
              <a:t>2</a:t>
            </a:r>
            <a:r>
              <a:rPr lang="en-US"/>
              <a:t>O</a:t>
            </a:r>
            <a:r>
              <a:rPr lang="en-US" baseline="-25000"/>
              <a:t>3</a:t>
            </a:r>
            <a:r>
              <a:rPr lang="en-US"/>
              <a:t>(Fe)-n-GaP were made by chemical deposition method. Photoelectric and electric properties of this structures were researched. The oxide layer Ga</a:t>
            </a:r>
            <a:r>
              <a:rPr lang="en-US" baseline="-25000"/>
              <a:t>2</a:t>
            </a:r>
            <a:r>
              <a:rPr lang="en-US"/>
              <a:t>O</a:t>
            </a:r>
            <a:r>
              <a:rPr lang="en-US" baseline="-25000"/>
              <a:t>3</a:t>
            </a:r>
            <a:r>
              <a:rPr lang="en-US"/>
              <a:t>(Fe) morphology and structure were investigated on transmission and atomic-force electron microscopes. New regularity were discovered in visible (2-3 eV) and ultraviolet (UV) (5-6.2 eV) spectral regions. A spectral maximum was observed in long-wave spectral region (hν</a:t>
            </a:r>
            <a:r>
              <a:rPr lang="en-US" baseline="-25000"/>
              <a:t>m</a:t>
            </a:r>
            <a:r>
              <a:rPr lang="en-US"/>
              <a:t> = 2.35 eV). This accounts for  iron nanooxide formation on the interface semiconductor-dielectric with energy gap width E</a:t>
            </a:r>
            <a:r>
              <a:rPr lang="en-US" baseline="-25000"/>
              <a:t>g</a:t>
            </a:r>
            <a:r>
              <a:rPr lang="en-US"/>
              <a:t> ≈ 2.2 eV (300 K).  In UV region at  hν &gt; 5.1 eV huge photosensitivity was discovered, this accounts for avalanche multiplication in a space-charge layer and properties of  nanolayers of the metal Au and of  the high energy-gap oxide Ga</a:t>
            </a:r>
            <a:r>
              <a:rPr lang="en-US" baseline="-25000"/>
              <a:t>2</a:t>
            </a:r>
            <a:r>
              <a:rPr lang="en-US"/>
              <a:t>O</a:t>
            </a:r>
            <a:r>
              <a:rPr lang="en-US" baseline="-25000"/>
              <a:t>3</a:t>
            </a:r>
            <a:r>
              <a:rPr lang="en-US"/>
              <a:t>(Fe). In a oxide layer nanowires with iron oxide were discovered, 25-45 nm in diameter and it's length was 10-12 μm. Typical value of structure current photosensitivity nearly hν = 6.0 eV achieves ~0.25 A/W under zero voltage bias. There's demonstrate that short-wave UV radiation is strongly absorbed in nanowires. This effects in photosensitive MIS nanostructures give an opportunity the new types of UV radiation photodetectors for practical application. </a:t>
            </a:r>
            <a:endParaRPr lang="ru-RU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1684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16112"/>
            <a:ext cx="3078163" cy="385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91" name="TextBox 5"/>
          <p:cNvSpPr txBox="1">
            <a:spLocks noChangeArrowheads="1"/>
          </p:cNvSpPr>
          <p:nvPr/>
        </p:nvSpPr>
        <p:spPr bwMode="auto">
          <a:xfrm>
            <a:off x="3761731" y="2276475"/>
            <a:ext cx="5130749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sz="2800">
                <a:latin typeface="Times New Roman" pitchFamily="18" charset="0"/>
                <a:cs typeface="Times New Roman" pitchFamily="18" charset="0"/>
              </a:rPr>
              <a:t>Nanostructures 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Metal-Dielectric-Semiconductor and theirs Energy Diagram</a:t>
            </a:r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Конструкция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наноструктур металл-диэлектрик-полупроводник, </a:t>
            </a:r>
          </a:p>
          <a:p>
            <a:pPr algn="ctr" eaLnBrk="1" hangingPunct="1"/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и их энергетическая диаграмма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147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User\AppData\Local\Microsoft\Windows\Temporary Internet Files\Content.Word\Scan1000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759" y="548681"/>
            <a:ext cx="3581265" cy="525658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5364088" y="1052736"/>
            <a:ext cx="31683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k-TM" sz="2800" smtClean="0">
                <a:latin typeface="Times New Roman" pitchFamily="18" charset="0"/>
                <a:cs typeface="Times New Roman" pitchFamily="18" charset="0"/>
              </a:rPr>
              <a:t>Nanotechnology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of</a:t>
            </a:r>
          </a:p>
          <a:p>
            <a:pPr algn="ctr"/>
            <a:r>
              <a:rPr lang="tk-TM" sz="2800">
                <a:latin typeface="Times New Roman" pitchFamily="18" charset="0"/>
                <a:cs typeface="Times New Roman" pitchFamily="18" charset="0"/>
              </a:rPr>
              <a:t>GaP MDS </a:t>
            </a:r>
          </a:p>
          <a:p>
            <a:pPr algn="ctr"/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Nanostructures</a:t>
            </a:r>
          </a:p>
          <a:p>
            <a:pPr algn="ctr"/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tk-TM" sz="2000" smtClean="0">
                <a:latin typeface="Times New Roman" pitchFamily="18" charset="0"/>
                <a:cs typeface="Times New Roman" pitchFamily="18" charset="0"/>
              </a:rPr>
              <a:t>Нанотехнология </a:t>
            </a:r>
            <a:endParaRPr lang="tk-TM" sz="200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tk-TM" sz="2000" smtClean="0">
                <a:latin typeface="Times New Roman" pitchFamily="18" charset="0"/>
                <a:cs typeface="Times New Roman" pitchFamily="18" charset="0"/>
              </a:rPr>
              <a:t>GaP MDS </a:t>
            </a:r>
          </a:p>
          <a:p>
            <a:pPr algn="ctr"/>
            <a:r>
              <a:rPr lang="tk-TM" sz="2000" smtClean="0">
                <a:latin typeface="Times New Roman" pitchFamily="18" charset="0"/>
                <a:cs typeface="Times New Roman" pitchFamily="18" charset="0"/>
              </a:rPr>
              <a:t>наноструктур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4748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8" descr="https://docviewer.yandex.ru/htmlimage?id=rm9f-jqfl9r9xya08m5j3y2jia6g5y2hqdcn8ib2t739sua57v2eslbxhkdzfdiaoqronylipki1oj9ghwyd2duxice48acpnsnoabez&amp;name=result_html_3dc3f292.png"/>
          <p:cNvPicPr/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732" y="2492896"/>
            <a:ext cx="4968552" cy="302433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043608" y="620688"/>
            <a:ext cx="72008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>
                <a:latin typeface="Times New Roman" pitchFamily="18" charset="0"/>
                <a:cs typeface="Times New Roman" pitchFamily="18" charset="0"/>
              </a:rPr>
              <a:t>The New 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Results 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Were 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Received 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on</a:t>
            </a:r>
          </a:p>
          <a:p>
            <a:pPr algn="ctr"/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a Transmission Electron Microscope</a:t>
            </a:r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tk-TM" sz="2000" smtClean="0">
                <a:latin typeface="Times New Roman" pitchFamily="18" charset="0"/>
                <a:cs typeface="Times New Roman" pitchFamily="18" charset="0"/>
              </a:rPr>
              <a:t>Новые </a:t>
            </a:r>
            <a:r>
              <a:rPr lang="tk-TM" sz="2000" smtClean="0">
                <a:latin typeface="Times New Roman" pitchFamily="18" charset="0"/>
                <a:cs typeface="Times New Roman" pitchFamily="18" charset="0"/>
              </a:rPr>
              <a:t>данные, полученные на просвечивающем электронном микроскопе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897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4032250" cy="374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4283770" y="2133600"/>
            <a:ext cx="4391918" cy="2431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Spectrum 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of Au-oxide-n-GaP nanostructure 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ultraviolet range</a:t>
            </a:r>
          </a:p>
          <a:p>
            <a:pPr algn="ctr" eaLnBrk="1" hangingPunct="1"/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Спектр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наноструктуры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Au-окисел-n-GaP в ультрафиолетовом диапазоне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4213" y="476672"/>
            <a:ext cx="777621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smtClean="0">
                <a:latin typeface="Times New Roman" pitchFamily="18" charset="0"/>
                <a:cs typeface="Times New Roman" pitchFamily="18" charset="0"/>
              </a:rPr>
              <a:t>New Nanotechnologies </a:t>
            </a:r>
          </a:p>
          <a:p>
            <a:pPr algn="ctr"/>
            <a:r>
              <a:rPr lang="tk-TM" sz="2400" b="1" smtClean="0">
                <a:latin typeface="Times New Roman" pitchFamily="18" charset="0"/>
                <a:cs typeface="Times New Roman" pitchFamily="18" charset="0"/>
              </a:rPr>
              <a:t>Новые </a:t>
            </a:r>
            <a:r>
              <a:rPr lang="tk-TM" sz="2400" b="1" smtClean="0">
                <a:latin typeface="Times New Roman" pitchFamily="18" charset="0"/>
                <a:cs typeface="Times New Roman" pitchFamily="18" charset="0"/>
              </a:rPr>
              <a:t>нанотехнологии</a:t>
            </a:r>
            <a:endParaRPr lang="ru-RU" sz="2400" b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398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988840"/>
            <a:ext cx="6444078" cy="3878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260648"/>
            <a:ext cx="82809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tk-TM" sz="2400" b="1" smtClean="0">
                <a:latin typeface="Times New Roman" pitchFamily="18" charset="0"/>
                <a:cs typeface="Times New Roman" pitchFamily="18" charset="0"/>
              </a:rPr>
              <a:t>hreedimensional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Topography  of a Structure</a:t>
            </a:r>
          </a:p>
          <a:p>
            <a:pPr algn="ctr"/>
            <a:r>
              <a:rPr lang="en-US" sz="2400" b="1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Nanoclusters Generation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algn="ctr"/>
            <a:r>
              <a:rPr lang="tk-TM" sz="2000" b="1" smtClean="0">
                <a:latin typeface="Times New Roman" pitchFamily="18" charset="0"/>
                <a:cs typeface="Times New Roman" pitchFamily="18" charset="0"/>
              </a:rPr>
              <a:t>Трехмерная </a:t>
            </a:r>
            <a:r>
              <a:rPr lang="tk-TM" sz="2000" b="1" smtClean="0">
                <a:latin typeface="Times New Roman" pitchFamily="18" charset="0"/>
                <a:cs typeface="Times New Roman" pitchFamily="18" charset="0"/>
              </a:rPr>
              <a:t>топография структуры</a:t>
            </a:r>
          </a:p>
          <a:p>
            <a:pPr algn="ctr"/>
            <a:r>
              <a:rPr lang="tk-TM" sz="2000" b="1" smtClean="0">
                <a:latin typeface="Times New Roman" pitchFamily="18" charset="0"/>
                <a:cs typeface="Times New Roman" pitchFamily="18" charset="0"/>
              </a:rPr>
              <a:t>(появление нанокластеров)</a:t>
            </a:r>
            <a:endParaRPr lang="ru-RU" sz="2000" b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2720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Рисунок 1" descr="6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16"/>
          <a:stretch>
            <a:fillRect/>
          </a:stretch>
        </p:blipFill>
        <p:spPr bwMode="auto">
          <a:xfrm>
            <a:off x="1547664" y="1540970"/>
            <a:ext cx="5929312" cy="447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5616" y="332656"/>
            <a:ext cx="74888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construction of  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Photodetector </a:t>
            </a:r>
            <a:endParaRPr lang="en-US" sz="2400" b="1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tk-TM" sz="2000" b="1" smtClean="0">
                <a:latin typeface="Times New Roman" pitchFamily="18" charset="0"/>
                <a:cs typeface="Times New Roman" pitchFamily="18" charset="0"/>
              </a:rPr>
              <a:t>Конструкция </a:t>
            </a:r>
            <a:r>
              <a:rPr lang="tk-TM" sz="2000" b="1" smtClean="0">
                <a:latin typeface="Times New Roman" pitchFamily="18" charset="0"/>
                <a:cs typeface="Times New Roman" pitchFamily="18" charset="0"/>
              </a:rPr>
              <a:t>фотодетектора</a:t>
            </a:r>
            <a:endParaRPr lang="ru-RU" sz="2000" b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4696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79712" y="1844824"/>
            <a:ext cx="5543853" cy="403244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87624" y="332656"/>
            <a:ext cx="7272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Laboratory Pattern of UV 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Photodetector </a:t>
            </a:r>
          </a:p>
          <a:p>
            <a:pPr algn="ctr"/>
            <a:endParaRPr lang="en-US" sz="2400" b="1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Лабораторный 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образец УФ фотодетектора</a:t>
            </a:r>
            <a:endParaRPr lang="ru-RU" sz="2400" b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2779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184</TotalTime>
  <Words>330</Words>
  <Application>Microsoft Office PowerPoint</Application>
  <PresentationFormat>Экран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54</cp:revision>
  <dcterms:created xsi:type="dcterms:W3CDTF">2007-12-31T21:26:02Z</dcterms:created>
  <dcterms:modified xsi:type="dcterms:W3CDTF">2008-01-01T00:19:57Z</dcterms:modified>
</cp:coreProperties>
</file>