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71" r:id="rId4"/>
    <p:sldId id="257" r:id="rId5"/>
    <p:sldId id="258" r:id="rId6"/>
    <p:sldId id="259" r:id="rId7"/>
    <p:sldId id="260" r:id="rId8"/>
    <p:sldId id="262" r:id="rId9"/>
    <p:sldId id="263" r:id="rId10"/>
    <p:sldId id="264" r:id="rId11"/>
    <p:sldId id="266" r:id="rId12"/>
    <p:sldId id="265" r:id="rId13"/>
    <p:sldId id="267" r:id="rId14"/>
    <p:sldId id="268" r:id="rId15"/>
    <p:sldId id="269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1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39155-C515-4691-B96F-00C26AE9D340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70DF5-D5D0-4369-A23B-EFF60F13F4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39155-C515-4691-B96F-00C26AE9D340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70DF5-D5D0-4369-A23B-EFF60F13F4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39155-C515-4691-B96F-00C26AE9D340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70DF5-D5D0-4369-A23B-EFF60F13F4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39155-C515-4691-B96F-00C26AE9D340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70DF5-D5D0-4369-A23B-EFF60F13F4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39155-C515-4691-B96F-00C26AE9D340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70DF5-D5D0-4369-A23B-EFF60F13F4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39155-C515-4691-B96F-00C26AE9D340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70DF5-D5D0-4369-A23B-EFF60F13F4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39155-C515-4691-B96F-00C26AE9D340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70DF5-D5D0-4369-A23B-EFF60F13F4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39155-C515-4691-B96F-00C26AE9D340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70DF5-D5D0-4369-A23B-EFF60F13F4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39155-C515-4691-B96F-00C26AE9D340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70DF5-D5D0-4369-A23B-EFF60F13F4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39155-C515-4691-B96F-00C26AE9D340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70DF5-D5D0-4369-A23B-EFF60F13F4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39155-C515-4691-B96F-00C26AE9D340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70DF5-D5D0-4369-A23B-EFF60F13F4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139155-C515-4691-B96F-00C26AE9D340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A70DF5-D5D0-4369-A23B-EFF60F13F4D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738735"/>
          </a:xfrm>
        </p:spPr>
        <p:txBody>
          <a:bodyPr>
            <a:noAutofit/>
          </a:bodyPr>
          <a:lstStyle/>
          <a:p>
            <a:r>
              <a:rPr lang="ru-RU" sz="6000" b="1" u="sng" dirty="0" smtClean="0"/>
              <a:t>Тема урока: </a:t>
            </a:r>
            <a:r>
              <a:rPr lang="ru-RU" sz="6000" b="1" dirty="0" smtClean="0"/>
              <a:t/>
            </a:r>
            <a:br>
              <a:rPr lang="ru-RU" sz="6000" b="1" dirty="0" smtClean="0"/>
            </a:br>
            <a:r>
              <a:rPr lang="ru-RU" sz="4800" b="1" dirty="0" smtClean="0"/>
              <a:t>Модели </a:t>
            </a:r>
            <a:r>
              <a:rPr lang="ru-RU" sz="4800" b="1" dirty="0"/>
              <a:t>и моделирование. Модели технических устройств.</a:t>
            </a:r>
            <a:r>
              <a:rPr lang="ru-RU" sz="6000" b="1" dirty="0"/>
              <a:t/>
            </a:r>
            <a:br>
              <a:rPr lang="ru-RU" sz="6000" b="1" dirty="0"/>
            </a:b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Виды моделирования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484785"/>
            <a:ext cx="8424936" cy="2088232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  </a:t>
            </a:r>
            <a:r>
              <a:rPr lang="ru-RU" b="1" u="sng" dirty="0" smtClean="0"/>
              <a:t>Графические модели</a:t>
            </a:r>
            <a:r>
              <a:rPr lang="ru-RU" dirty="0" smtClean="0"/>
              <a:t>: </a:t>
            </a:r>
            <a:r>
              <a:rPr lang="ru-RU" dirty="0"/>
              <a:t>карты, схемы, графики, фотографии, диаграммы, таблицы и </a:t>
            </a:r>
            <a:r>
              <a:rPr lang="ru-RU" dirty="0" smtClean="0"/>
              <a:t>многое </a:t>
            </a:r>
            <a:r>
              <a:rPr lang="ru-RU" dirty="0"/>
              <a:t>другое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19458" name="AutoShape 2" descr="https://i.etsystatic.com/9342676/r/il/587bc2/1931843473/il_fullxfull.1931843473_or1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0" name="AutoShape 4" descr="https://i.etsystatic.com/9342676/r/il/587bc2/1931843473/il_fullxfull.1931843473_or1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2" name="AutoShape 6" descr="https://i.etsystatic.com/9342676/r/il/587bc2/1931843473/il_fullxfull.1931843473_or1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4" name="AutoShape 8" descr="https://i.etsystatic.com/9342676/r/il/587bc2/1931843473/il_fullxfull.1931843473_or1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6" name="AutoShape 10" descr="https://thumbs.dreamstime.com/b/%D1%81%D0%BA%D0%B5-%D0%B5%D1%82-%D0%B8%D0%BD%D0%BE%D0%B7%D0%B0%D0%B2%D1%80%D0%B0-3419999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8" name="AutoShape 12" descr="https://thumbs.dreamstime.com/b/%D1%81%D0%BA%D0%B5-%D0%B5%D1%82-%D0%B8%D0%BD%D0%BE%D0%B7%D0%B0%D0%B2%D1%80%D0%B0-3419999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70" name="AutoShape 14" descr="https://thumbs.dreamstime.com/b/%D1%81%D0%BA%D0%B5-%D0%B5%D1%82-%D0%B8%D0%BD%D0%BE%D0%B7%D0%B0%D0%B2%D1%80%D0%B0-3419999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472" name="Picture 16" descr="https://geomap.com.ua/images/g7a/Maps/r_12_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996952"/>
            <a:ext cx="5486721" cy="3645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Виды моделирования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484784"/>
            <a:ext cx="8424936" cy="5040559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4600" b="1" dirty="0"/>
              <a:t> </a:t>
            </a:r>
            <a:r>
              <a:rPr lang="ru-RU" sz="4600" b="1" dirty="0" smtClean="0"/>
              <a:t>    </a:t>
            </a:r>
            <a:r>
              <a:rPr lang="ru-RU" sz="4600" b="1" u="sng" dirty="0" smtClean="0"/>
              <a:t>Информационную </a:t>
            </a:r>
            <a:r>
              <a:rPr lang="ru-RU" sz="4600" b="1" u="sng" dirty="0"/>
              <a:t>модель</a:t>
            </a:r>
            <a:r>
              <a:rPr lang="ru-RU" sz="4600" dirty="0"/>
              <a:t> </a:t>
            </a:r>
            <a:r>
              <a:rPr lang="ru-RU" sz="4600" b="1" dirty="0"/>
              <a:t>получают при помощи любого из способов кодирования информации (описание словами, математический расчет, схема, чертеж, плоский или пространственный, компьютерная программа).</a:t>
            </a:r>
          </a:p>
          <a:p>
            <a:pPr>
              <a:buNone/>
            </a:pPr>
            <a:r>
              <a:rPr lang="ru-RU" dirty="0" smtClean="0"/>
              <a:t>      Признаки</a:t>
            </a:r>
            <a:r>
              <a:rPr lang="ru-RU" dirty="0"/>
              <a:t>, которые в материальной копии можно увидеть, потрогать, в информационной модели выражены при помощи знаков. Если описание идет при помощи букв (родной или иностранный язык), то используют разговорный, научный или литературный стили. Если при помощи символов и цифр, то это знаковые информационные модели. Например, математические замеры, расчеты формы или скорости движения. Они позволяют выражать физические и геометрические параметры, происходящие химические или биохимические процессы.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19458" name="AutoShape 2" descr="https://i.etsystatic.com/9342676/r/il/587bc2/1931843473/il_fullxfull.1931843473_or1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0" name="AutoShape 4" descr="https://i.etsystatic.com/9342676/r/il/587bc2/1931843473/il_fullxfull.1931843473_or1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2" name="AutoShape 6" descr="https://i.etsystatic.com/9342676/r/il/587bc2/1931843473/il_fullxfull.1931843473_or1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4" name="AutoShape 8" descr="https://i.etsystatic.com/9342676/r/il/587bc2/1931843473/il_fullxfull.1931843473_or1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6" name="AutoShape 10" descr="https://thumbs.dreamstime.com/b/%D1%81%D0%BA%D0%B5-%D0%B5%D1%82-%D0%B8%D0%BD%D0%BE%D0%B7%D0%B0%D0%B2%D1%80%D0%B0-3419999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8" name="AutoShape 12" descr="https://thumbs.dreamstime.com/b/%D1%81%D0%BA%D0%B5-%D0%B5%D1%82-%D0%B8%D0%BD%D0%BE%D0%B7%D0%B0%D0%B2%D1%80%D0%B0-3419999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70" name="AutoShape 14" descr="https://thumbs.dreamstime.com/b/%D1%81%D0%BA%D0%B5-%D0%B5%D1%82-%D0%B8%D0%BD%D0%BE%D0%B7%D0%B0%D0%B2%D1%80%D0%B0-3419999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Важность процесса моделирования для человечества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99715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b="1" dirty="0" smtClean="0"/>
              <a:t>Сложно </a:t>
            </a:r>
            <a:r>
              <a:rPr lang="ru-RU" b="1" dirty="0"/>
              <a:t>недооценить возможности моделирования:</a:t>
            </a:r>
          </a:p>
          <a:p>
            <a:r>
              <a:rPr lang="ru-RU" sz="3600" dirty="0"/>
              <a:t>-спрогнозировать, как пройдет </a:t>
            </a:r>
            <a:r>
              <a:rPr lang="ru-RU" sz="3600" b="1" dirty="0"/>
              <a:t>сложнейшая операция</a:t>
            </a:r>
            <a:r>
              <a:rPr lang="ru-RU" sz="3600" dirty="0"/>
              <a:t> по пересадке сразу нескольких внутренних органов – простая задача для </a:t>
            </a:r>
            <a:r>
              <a:rPr lang="ru-RU" sz="3600" dirty="0" err="1"/>
              <a:t>мегамощных</a:t>
            </a:r>
            <a:r>
              <a:rPr lang="ru-RU" sz="3600" dirty="0"/>
              <a:t> компьютерных программ</a:t>
            </a:r>
            <a:r>
              <a:rPr lang="ru-RU" sz="3600" dirty="0" smtClean="0"/>
              <a:t>;</a:t>
            </a:r>
            <a:endParaRPr lang="ru-RU" sz="3600" dirty="0"/>
          </a:p>
          <a:p>
            <a:endParaRPr lang="ru-RU" sz="3600" dirty="0"/>
          </a:p>
          <a:p>
            <a:r>
              <a:rPr lang="ru-RU" sz="3600" dirty="0"/>
              <a:t>-оценить, как изменится </a:t>
            </a:r>
            <a:r>
              <a:rPr lang="ru-RU" sz="3600" b="1" dirty="0"/>
              <a:t>парниковый эффект</a:t>
            </a:r>
            <a:r>
              <a:rPr lang="ru-RU" sz="3600" dirty="0"/>
              <a:t> от посадки 1000 деревьев или остановки 1 завода гиганта – достаточно построить информационную модель и внести нужные параметры; -прогнозировать </a:t>
            </a:r>
            <a:r>
              <a:rPr lang="ru-RU" sz="3600" b="1" dirty="0"/>
              <a:t>изменение погоды</a:t>
            </a:r>
            <a:r>
              <a:rPr lang="ru-RU" sz="3600" dirty="0"/>
              <a:t>, перемещение циклонов, возможные разрушения от наводнения, и последствия от различных по мощности землетрясений поможет автоматическая карта информационной модели.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 работы по созданию модели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616624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1. Определить объект моделирования, вид и назначение модели.</a:t>
            </a:r>
          </a:p>
          <a:p>
            <a:r>
              <a:rPr lang="ru-RU" dirty="0"/>
              <a:t>2. Определить возможности изготовления, необходимый материал, экономическую и экологическую составляющие процесса изготовления модели.</a:t>
            </a:r>
          </a:p>
          <a:p>
            <a:r>
              <a:rPr lang="ru-RU" dirty="0"/>
              <a:t>3. Разработать графическую документацию. Определить масштаб, выполнить эскиз, разработать рабочий чертёж.</a:t>
            </a:r>
          </a:p>
          <a:p>
            <a:r>
              <a:rPr lang="ru-RU" dirty="0"/>
              <a:t>4. Определить этапы и последовательность изготовления модели (изделия), разработать технологическую карту. </a:t>
            </a:r>
            <a:r>
              <a:rPr lang="ru-RU" b="1" dirty="0"/>
              <a:t>Технологическая карта</a:t>
            </a:r>
            <a:r>
              <a:rPr lang="ru-RU" dirty="0"/>
              <a:t> — форма технологической документации, в которой записан весь процесс создания изделия.</a:t>
            </a:r>
          </a:p>
          <a:p>
            <a:r>
              <a:rPr lang="ru-RU" dirty="0"/>
              <a:t>5. Изготовить модель. Выполнить доработку рабочего чертежа в процессе изготовления. Произвести частичную отделку готовых деталей и всего изделия.</a:t>
            </a:r>
          </a:p>
          <a:p>
            <a:r>
              <a:rPr lang="ru-RU" dirty="0"/>
              <a:t>6. Выполнить испытание модели (изделия), устранить недоделки и замечания. Закончить отделку.</a:t>
            </a:r>
          </a:p>
          <a:p>
            <a:r>
              <a:rPr lang="ru-RU" dirty="0"/>
              <a:t>7. Продумать возможность использования модели, например, для участия в соревнованиях, выставках, конкурсах и т. д.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Практическая работа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/>
              <a:t>Модель парашюта из бумаги (рис. 4). На первом этапе изображен квадратный лист бумаги, его края (контур) обозначены линией видимого контура. Углы квадрата вначале загибают к центру. Чтобы предстоящая рабочая операция была ясна, на чертеже в местах сгиба проведены линии сгиба (рис. 4, 1). Учитель объясняет детям и показывает на конкретном примере, как условные обозначения (в данном случае обозначение линии сгиба) помогают в работе. Затем он показывает изображение этой линии на классной доске.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861048"/>
            <a:ext cx="8229600" cy="2265115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На следующем этапе работы концы углов загибают по линиям сгиба к сторонам квадрата (рис. 4, 2) и получают купол парашюта (рис. 4, 3). Далее в уголках делают небольшие отверстия, привязывают стропы из ниток, а к стропам — небольшой грузик (рис. 4, 4). Парашют готов.</a:t>
            </a:r>
          </a:p>
        </p:txBody>
      </p:sp>
      <p:pic>
        <p:nvPicPr>
          <p:cNvPr id="22530" name="Picture 2" descr="https://fsd.kopilkaurokov.ru/up/html/2019/01/09/k_5c35cb2725e47/494368_5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24744"/>
            <a:ext cx="8091949" cy="21602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Домашнее задание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Найдите в Интернете интересные идеи для </a:t>
            </a:r>
            <a:r>
              <a:rPr lang="ru-RU"/>
              <a:t>изготовления </a:t>
            </a:r>
            <a:r>
              <a:rPr lang="ru-RU" smtClean="0"/>
              <a:t>технических </a:t>
            </a:r>
            <a:r>
              <a:rPr lang="ru-RU" dirty="0" smtClean="0"/>
              <a:t>моделей </a:t>
            </a:r>
            <a:r>
              <a:rPr lang="ru-RU" dirty="0"/>
              <a:t>из бросовых материалов. Разработайте технологическую карту для изготовления одной из таких моделей.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Что объединяет все эти предметы?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7412" name="Picture 4" descr="https://sovyatka.ru/800/600/http/i.gaw.to/content/photos/11/45/114529_Petites_voitures_electriques_pour_enfant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4208969"/>
            <a:ext cx="4245083" cy="2649031"/>
          </a:xfrm>
          <a:prstGeom prst="rect">
            <a:avLst/>
          </a:prstGeom>
          <a:noFill/>
        </p:spPr>
      </p:pic>
      <p:pic>
        <p:nvPicPr>
          <p:cNvPr id="17414" name="Picture 6" descr="https://polesie-igrushki.ru/upload/iblock/2c6/2c675b2a9193dc6026281dea723ae33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1844824"/>
            <a:ext cx="2952328" cy="2627572"/>
          </a:xfrm>
          <a:prstGeom prst="rect">
            <a:avLst/>
          </a:prstGeom>
          <a:noFill/>
        </p:spPr>
      </p:pic>
      <p:pic>
        <p:nvPicPr>
          <p:cNvPr id="17416" name="Picture 8" descr="https://gas-kvas.com/uploads/posts/2023-01/1673600291_gas-kvas-com-p-detskii-risunok-leika-1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4509120"/>
            <a:ext cx="2710513" cy="20579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Это  уменьшенный  аналог предметов  быта или </a:t>
            </a:r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</a:t>
            </a:r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одель</a:t>
            </a:r>
            <a:endPara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7412" name="Picture 4" descr="https://sovyatka.ru/800/600/http/i.gaw.to/content/photos/11/45/114529_Petites_voitures_electriques_pour_enfant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4208969"/>
            <a:ext cx="4245083" cy="2649031"/>
          </a:xfrm>
          <a:prstGeom prst="rect">
            <a:avLst/>
          </a:prstGeom>
          <a:noFill/>
        </p:spPr>
      </p:pic>
      <p:pic>
        <p:nvPicPr>
          <p:cNvPr id="17414" name="Picture 6" descr="https://polesie-igrushki.ru/upload/iblock/2c6/2c675b2a9193dc6026281dea723ae33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1772816"/>
            <a:ext cx="2952328" cy="2627572"/>
          </a:xfrm>
          <a:prstGeom prst="rect">
            <a:avLst/>
          </a:prstGeom>
          <a:noFill/>
        </p:spPr>
      </p:pic>
      <p:pic>
        <p:nvPicPr>
          <p:cNvPr id="17416" name="Picture 8" descr="https://gas-kvas.com/uploads/posts/2023-01/1673600291_gas-kvas-com-p-detskii-risunok-leika-1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4509120"/>
            <a:ext cx="2710513" cy="20579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Глобус – модель земного шара</a:t>
            </a:r>
          </a:p>
          <a:p>
            <a:pPr algn="ctr">
              <a:buNone/>
            </a:pPr>
            <a:r>
              <a:rPr lang="ru-RU" sz="2000" dirty="0" smtClean="0"/>
              <a:t>Если </a:t>
            </a:r>
            <a:r>
              <a:rPr lang="ru-RU" sz="2000" dirty="0"/>
              <a:t>мы попытаемся описать Землю словами, то нам придется потратить десятки страниц, расписывая, какой она формы и то, что находится на ее поверхности. Если мы решим нарисовать планету, то нам понадобится минимум 2 рисунка, чтобы изобразить материки и океаны с двух сторон, а лучше 4 (с двух боков, низ и верх). </a:t>
            </a:r>
            <a:r>
              <a:rPr lang="ru-RU" sz="2000" dirty="0" smtClean="0"/>
              <a:t>М</a:t>
            </a:r>
            <a:r>
              <a:rPr lang="ru-RU" sz="2000" dirty="0" smtClean="0"/>
              <a:t>одель </a:t>
            </a:r>
            <a:r>
              <a:rPr lang="ru-RU" sz="2000" dirty="0"/>
              <a:t>Земли (глобус) позволяет оценить самые важные характеристики голубой планеты с первого взгляда.</a:t>
            </a:r>
          </a:p>
        </p:txBody>
      </p:sp>
      <p:pic>
        <p:nvPicPr>
          <p:cNvPr id="2050" name="Picture 2" descr="https://xn--36-olc5cq.xn--p1ai/wp-content/uploads/2022/09/image-1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7" y="3140968"/>
            <a:ext cx="3763226" cy="35043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/>
              <a:t>    </a:t>
            </a:r>
            <a:r>
              <a:rPr lang="ru-RU" b="1" u="sng" dirty="0" smtClean="0"/>
              <a:t>Модель</a:t>
            </a:r>
            <a:r>
              <a:rPr lang="ru-RU" b="1" dirty="0" smtClean="0"/>
              <a:t> </a:t>
            </a:r>
            <a:r>
              <a:rPr lang="ru-RU" b="1" dirty="0"/>
              <a:t>– поверхностный образ, в котором отображены признаки оригинала, имеющие ценность для данной задачи.</a:t>
            </a:r>
            <a:endParaRPr lang="ru-RU" dirty="0"/>
          </a:p>
          <a:p>
            <a:pPr>
              <a:buNone/>
            </a:pPr>
            <a:r>
              <a:rPr lang="ru-RU" dirty="0" smtClean="0"/>
              <a:t>    Оригинальный </a:t>
            </a:r>
            <a:r>
              <a:rPr lang="ru-RU" dirty="0"/>
              <a:t>объект, по сравнению с моделью, сложнее, динамичнее, он состоит из сотен или тысяч различных свойств, параметров, характеристик, участвует в различных процессах.</a:t>
            </a:r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b="1" dirty="0" smtClean="0"/>
              <a:t>При </a:t>
            </a:r>
            <a:r>
              <a:rPr lang="ru-RU" b="1" dirty="0"/>
              <a:t>помощи модели можно управлять прототипом, не разрушая оригинал</a:t>
            </a:r>
            <a:r>
              <a:rPr lang="ru-RU" dirty="0"/>
              <a:t>, то есть моделировать процесс или явление.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226"/>
          </a:xfrm>
        </p:spPr>
        <p:txBody>
          <a:bodyPr>
            <a:normAutofit fontScale="90000"/>
          </a:bodyPr>
          <a:lstStyle/>
          <a:p>
            <a:r>
              <a:rPr lang="ru-RU" sz="2700" b="1" dirty="0"/>
              <a:t>Любая модель обладает частью свойств исходного прототипа.</a:t>
            </a:r>
            <a:r>
              <a:rPr lang="ru-RU" sz="2700" dirty="0"/>
              <a:t> Это хорошо понятно на примере модели самолета. Сравните, пожалуйста, эти самолетики. </a:t>
            </a:r>
            <a:r>
              <a:rPr lang="ru-RU" sz="2700" b="1" dirty="0"/>
              <a:t>Скажите, для чего их сделали, с какой целью.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https://xn--36-olc5cq.xn--p1ai/wp-content/uploads/2022/09/image-1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1704146"/>
            <a:ext cx="4392488" cy="51538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Назначение  моделей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Если это </a:t>
            </a:r>
            <a:r>
              <a:rPr lang="ru-RU" b="1" dirty="0"/>
              <a:t>конструктор</a:t>
            </a:r>
            <a:r>
              <a:rPr lang="ru-RU" dirty="0"/>
              <a:t> самолета, то он должен быть простым и безопасным в сборке, повторять оригинал, вплоть до возможности полета.</a:t>
            </a:r>
          </a:p>
          <a:p>
            <a:r>
              <a:rPr lang="ru-RU" b="1" dirty="0"/>
              <a:t>Коллекционные модели</a:t>
            </a:r>
            <a:r>
              <a:rPr lang="ru-RU" dirty="0"/>
              <a:t> самолетов должны быть максимально точной уменьшенной копией прототипа (с масштабированием). Все детали, цвета должны четко соответствовать реальному образцу. Плюс сохраняются все пропорции.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Моделирование</a:t>
            </a:r>
            <a:endPara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/>
              <a:t>    Моделирование – </a:t>
            </a:r>
            <a:r>
              <a:rPr lang="ru-RU" dirty="0" smtClean="0"/>
              <a:t>это  метод </a:t>
            </a:r>
            <a:r>
              <a:rPr lang="ru-RU" dirty="0"/>
              <a:t>изучения свойств объектов, процессов или явлений при </a:t>
            </a:r>
            <a:r>
              <a:rPr lang="ru-RU" dirty="0" smtClean="0"/>
              <a:t>помощи моделей.</a:t>
            </a:r>
          </a:p>
          <a:p>
            <a:pPr>
              <a:buNone/>
            </a:pPr>
            <a:r>
              <a:rPr lang="ru-RU" b="1" dirty="0" smtClean="0"/>
              <a:t>    Цели </a:t>
            </a:r>
            <a:r>
              <a:rPr lang="ru-RU" b="1" dirty="0"/>
              <a:t>моделирования процессов </a:t>
            </a:r>
            <a:r>
              <a:rPr lang="ru-RU" dirty="0"/>
              <a:t>– </a:t>
            </a:r>
            <a:endParaRPr lang="ru-RU" dirty="0" smtClean="0"/>
          </a:p>
          <a:p>
            <a:r>
              <a:rPr lang="ru-RU" dirty="0" smtClean="0"/>
              <a:t>управлять</a:t>
            </a:r>
            <a:r>
              <a:rPr lang="ru-RU" dirty="0"/>
              <a:t>, </a:t>
            </a:r>
            <a:endParaRPr lang="ru-RU" dirty="0" smtClean="0"/>
          </a:p>
          <a:p>
            <a:r>
              <a:rPr lang="ru-RU" dirty="0" smtClean="0"/>
              <a:t>прогнозировать</a:t>
            </a:r>
            <a:r>
              <a:rPr lang="ru-RU" dirty="0"/>
              <a:t>, </a:t>
            </a:r>
            <a:endParaRPr lang="ru-RU" dirty="0" smtClean="0"/>
          </a:p>
          <a:p>
            <a:r>
              <a:rPr lang="ru-RU" dirty="0" smtClean="0"/>
              <a:t>проецировать </a:t>
            </a:r>
            <a:r>
              <a:rPr lang="ru-RU" dirty="0"/>
              <a:t>и рассматривать все возможные варианты развития того или иного процесса при изменении исходных и текущих параметров.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b="1" dirty="0" smtClean="0"/>
              <a:t>Виды моделирования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/>
          </a:bodyPr>
          <a:lstStyle/>
          <a:p>
            <a:r>
              <a:rPr lang="ru-RU" sz="2400" b="1" u="sng" dirty="0"/>
              <a:t>Физическая копия</a:t>
            </a:r>
            <a:r>
              <a:rPr lang="ru-RU" sz="2400" dirty="0"/>
              <a:t> – так получают натуральную модель (рисунок, фигура, видео). В эту группу входят манекены, муляжи, фигурки и макеты. Это копия предмета, размер может быть разным (соответствовать оригиналу, быть меньше или больше).</a:t>
            </a:r>
          </a:p>
          <a:p>
            <a:pPr>
              <a:buNone/>
            </a:pPr>
            <a:r>
              <a:rPr lang="ru-RU" sz="2400" dirty="0" smtClean="0"/>
              <a:t>     Такой </a:t>
            </a:r>
            <a:r>
              <a:rPr lang="ru-RU" sz="2400" dirty="0"/>
              <a:t>подход позволяет передать характеристики внешнего вида (глобус – круглый), структуру или соотношение с другими составляющими (солнечная система), движение или поведение (радиоуправляемая модель).</a:t>
            </a:r>
          </a:p>
          <a:p>
            <a:endParaRPr lang="ru-RU" dirty="0"/>
          </a:p>
        </p:txBody>
      </p:sp>
      <p:pic>
        <p:nvPicPr>
          <p:cNvPr id="20482" name="Picture 2" descr="https://xn--36-olc5cq.xn--p1ai/wp-content/uploads/2022/09/image-1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4509120"/>
            <a:ext cx="6552728" cy="20313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413</TotalTime>
  <Words>509</Words>
  <Application>Microsoft Office PowerPoint</Application>
  <PresentationFormat>Экран (4:3)</PresentationFormat>
  <Paragraphs>44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Тема урока:  Модели и моделирование. Модели технических устройств. </vt:lpstr>
      <vt:lpstr>Что объединяет все эти предметы?</vt:lpstr>
      <vt:lpstr>Это  уменьшенный  аналог предметов  быта или Модель</vt:lpstr>
      <vt:lpstr>Слайд 4</vt:lpstr>
      <vt:lpstr>Слайд 5</vt:lpstr>
      <vt:lpstr>Любая модель обладает частью свойств исходного прототипа. Это хорошо понятно на примере модели самолета. Сравните, пожалуйста, эти самолетики. Скажите, для чего их сделали, с какой целью. </vt:lpstr>
      <vt:lpstr>Назначение  моделей</vt:lpstr>
      <vt:lpstr>Моделирование</vt:lpstr>
      <vt:lpstr>Виды моделирования</vt:lpstr>
      <vt:lpstr>Виды моделирования</vt:lpstr>
      <vt:lpstr>Виды моделирования</vt:lpstr>
      <vt:lpstr>Важность процесса моделирования для человечества</vt:lpstr>
      <vt:lpstr>План работы по созданию модели</vt:lpstr>
      <vt:lpstr>Практическая работа</vt:lpstr>
      <vt:lpstr>Слайд 15</vt:lpstr>
      <vt:lpstr>Домашнее задание</vt:lpstr>
    </vt:vector>
  </TitlesOfParts>
  <Company>Microsoft Office 2007 Enterprise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Модели и моделирование. Модели технических устройств.</dc:title>
  <dc:creator>User</dc:creator>
  <cp:lastModifiedBy>User</cp:lastModifiedBy>
  <cp:revision>6</cp:revision>
  <dcterms:created xsi:type="dcterms:W3CDTF">2023-09-05T15:09:21Z</dcterms:created>
  <dcterms:modified xsi:type="dcterms:W3CDTF">2023-12-10T10:33:52Z</dcterms:modified>
</cp:coreProperties>
</file>