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5" r:id="rId4"/>
    <p:sldId id="278" r:id="rId5"/>
    <p:sldId id="259" r:id="rId6"/>
    <p:sldId id="260" r:id="rId7"/>
    <p:sldId id="270" r:id="rId8"/>
    <p:sldId id="261" r:id="rId9"/>
    <p:sldId id="262" r:id="rId10"/>
    <p:sldId id="263" r:id="rId11"/>
    <p:sldId id="267" r:id="rId12"/>
    <p:sldId id="271" r:id="rId13"/>
    <p:sldId id="272" r:id="rId14"/>
    <p:sldId id="276" r:id="rId15"/>
    <p:sldId id="277" r:id="rId16"/>
    <p:sldId id="280" r:id="rId17"/>
    <p:sldId id="281" r:id="rId18"/>
    <p:sldId id="28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2694" y="11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803C6-AAF4-4854-A8B4-8E4ECBDC73C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6FAB7-969C-4A92-B7F9-DB76D55B9D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803C6-AAF4-4854-A8B4-8E4ECBDC73C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6FAB7-969C-4A92-B7F9-DB76D55B9D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803C6-AAF4-4854-A8B4-8E4ECBDC73C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6FAB7-969C-4A92-B7F9-DB76D55B9D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803C6-AAF4-4854-A8B4-8E4ECBDC73C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6FAB7-969C-4A92-B7F9-DB76D55B9D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803C6-AAF4-4854-A8B4-8E4ECBDC73C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6FAB7-969C-4A92-B7F9-DB76D55B9D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803C6-AAF4-4854-A8B4-8E4ECBDC73C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6FAB7-969C-4A92-B7F9-DB76D55B9D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803C6-AAF4-4854-A8B4-8E4ECBDC73C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6FAB7-969C-4A92-B7F9-DB76D55B9D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803C6-AAF4-4854-A8B4-8E4ECBDC73C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6FAB7-969C-4A92-B7F9-DB76D55B9D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803C6-AAF4-4854-A8B4-8E4ECBDC73C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6FAB7-969C-4A92-B7F9-DB76D55B9D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803C6-AAF4-4854-A8B4-8E4ECBDC73C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6FAB7-969C-4A92-B7F9-DB76D55B9D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803C6-AAF4-4854-A8B4-8E4ECBDC73C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6FAB7-969C-4A92-B7F9-DB76D55B9D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803C6-AAF4-4854-A8B4-8E4ECBDC73C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6FAB7-969C-4A92-B7F9-DB76D55B9D1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авел\Documents\Наташа\шаблоны для презентций\3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23"/>
            <a:ext cx="9201868" cy="6861923"/>
          </a:xfrm>
          <a:prstGeom prst="rect">
            <a:avLst/>
          </a:prstGeom>
          <a:noFill/>
        </p:spPr>
      </p:pic>
      <p:pic>
        <p:nvPicPr>
          <p:cNvPr id="2050" name="Picture 2" descr="C:\Users\Павел\Desktop\0_2d696_2984b214_X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6618" y="826607"/>
            <a:ext cx="5688632" cy="404866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1926" y="5075681"/>
            <a:ext cx="93610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Давайте </a:t>
            </a:r>
            <a:r>
              <a:rPr lang="ru-RU" dirty="0" smtClean="0"/>
              <a:t>ещё раз понаблюдаем и полюбуемся фасадом русской избы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с интересными декором.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авел\Documents\Наташа\шаблоны для презентций\3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3047" cy="6877717"/>
          </a:xfrm>
          <a:prstGeom prst="rect">
            <a:avLst/>
          </a:prstGeom>
          <a:noFill/>
        </p:spPr>
      </p:pic>
      <p:pic>
        <p:nvPicPr>
          <p:cNvPr id="8194" name="Picture 2" descr="C:\Users\Павел\Desktop\1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8854" y="668332"/>
            <a:ext cx="7390563" cy="361829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5535" y="4437112"/>
            <a:ext cx="83529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В переднем углу избы располагался </a:t>
            </a:r>
            <a:r>
              <a:rPr lang="ru-RU" b="1" dirty="0" smtClean="0"/>
              <a:t>красный угол</a:t>
            </a:r>
            <a:r>
              <a:rPr lang="ru-RU" dirty="0" smtClean="0"/>
              <a:t>. Его ещё в народе называли большой, святой.  Это было самое почётное место – духовный центр дома. В углу на особой полочке стояли иконы в начищенных до блеска окладах, украшенные тканным или вышитым полотенцем, пучки сухих трав, рядом стоял обеденный стол.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авел\Documents\Наташа\шаблоны для презентций\3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5248" cy="6856986"/>
          </a:xfrm>
          <a:prstGeom prst="rect">
            <a:avLst/>
          </a:prstGeom>
          <a:noFill/>
        </p:spPr>
      </p:pic>
      <p:pic>
        <p:nvPicPr>
          <p:cNvPr id="10242" name="Picture 2" descr="C:\Users\Павел\Desktop\img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908213"/>
            <a:ext cx="6770221" cy="504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авел\Documents\Наташа\шаблоны для презентций\3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67" y="-32770"/>
            <a:ext cx="9240553" cy="6890770"/>
          </a:xfrm>
          <a:prstGeom prst="rect">
            <a:avLst/>
          </a:prstGeom>
          <a:noFill/>
        </p:spPr>
      </p:pic>
      <p:pic>
        <p:nvPicPr>
          <p:cNvPr id="11266" name="Picture 2" descr="C:\Users\Павел\Desktop\7432724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23803" y="733897"/>
            <a:ext cx="5312518" cy="413823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1559" y="4996978"/>
            <a:ext cx="81369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Значительное место в избе занимал деревянный </a:t>
            </a:r>
            <a:r>
              <a:rPr lang="ru-RU" b="1" dirty="0" smtClean="0"/>
              <a:t>ткацкий стан </a:t>
            </a:r>
            <a:r>
              <a:rPr lang="ru-RU" dirty="0" smtClean="0"/>
              <a:t>– кросно, на нём женщины ткали.</a:t>
            </a:r>
          </a:p>
          <a:p>
            <a:pPr algn="just"/>
            <a:r>
              <a:rPr lang="ru-RU" dirty="0" smtClean="0"/>
              <a:t> Его отдельные  детали нередко украшались круглыми розетками – знаками солнца, а также  скульптурными изображениями коней.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авел\Documents\Наташа\шаблоны для презентций\3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154" y="0"/>
            <a:ext cx="9168154" cy="6836783"/>
          </a:xfrm>
          <a:prstGeom prst="rect">
            <a:avLst/>
          </a:prstGeom>
          <a:noFill/>
        </p:spPr>
      </p:pic>
      <p:pic>
        <p:nvPicPr>
          <p:cNvPr id="12290" name="Picture 2" descr="C:\Users\Павел\Desktop\0_62e52_702ac051_X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688" y="836712"/>
            <a:ext cx="3860496" cy="499593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546296" y="1052736"/>
            <a:ext cx="391190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Для новорожденного  подвешивали  к потолку избы нарядную люльку.  Мягко покачиваясь, она убаюкивала младенца  под напевную песнь крестьянки.  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Простая крестьянская изба, а сколько мудрости и смысла в себя она вобрала! Интерьер избы – это столь же высокое искусство, как и всё, что создавал талантливый русский народ.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авел\Documents\Наташа\шаблоны для презентций\3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795" y="0"/>
            <a:ext cx="9223589" cy="6878121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5" y="2276872"/>
            <a:ext cx="7990655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67544" y="891104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А теперь, когда у тебя сложилось представление о внутреннем убранстве(</a:t>
            </a:r>
            <a:r>
              <a:rPr lang="ru-RU" b="1" dirty="0" smtClean="0"/>
              <a:t>интерьере</a:t>
            </a:r>
            <a:r>
              <a:rPr lang="ru-RU" dirty="0" smtClean="0"/>
              <a:t>)  русской избы, ты можешь его изобразить.</a:t>
            </a:r>
          </a:p>
          <a:p>
            <a:pPr algn="just"/>
            <a:r>
              <a:rPr lang="ru-RU" dirty="0" smtClean="0"/>
              <a:t>Вначале  наметь границы стен, пола, возможно, потолка.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авел\Documents\Наташа\шаблоны для презентций\3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0305" cy="6838386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08720"/>
            <a:ext cx="841095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85800" y="4722862"/>
            <a:ext cx="8926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Обобщено </a:t>
            </a:r>
            <a:r>
              <a:rPr lang="ru-RU" dirty="0" smtClean="0"/>
              <a:t>изобрази основные части интерьера – печь, стол, лавки и т.д.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авел\Documents\Наташа\шаблоны для презентций\3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65" y="0"/>
            <a:ext cx="9196606" cy="6858000"/>
          </a:xfrm>
          <a:prstGeom prst="rect">
            <a:avLst/>
          </a:prstGeom>
          <a:noFill/>
        </p:spPr>
      </p:pic>
      <p:pic>
        <p:nvPicPr>
          <p:cNvPr id="1028" name="Picture 4" descr="https://avatars.mds.yandex.net/get-pdb/1025945/9c1fbd94-0d2b-4118-9127-ce402c4c3899/s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63" y="476672"/>
            <a:ext cx="5390061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900igr.net/up/datai/51265/0044-034-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590" y="2708921"/>
            <a:ext cx="4746710" cy="3751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15743" y="3600450"/>
            <a:ext cx="26041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Живой прозрачный мазок «бревнышко» поможет тебе передать фактуру бревенчатого  сруба. Пиши кистью легко и свободно.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339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авел\Documents\Наташа\шаблоны для презентций\3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303" y="0"/>
            <a:ext cx="9196606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43609" y="980728"/>
            <a:ext cx="75608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Вопросы и задания</a:t>
            </a:r>
          </a:p>
          <a:p>
            <a:endParaRPr lang="ru-RU" sz="2400" b="1" i="1" dirty="0" smtClean="0"/>
          </a:p>
          <a:p>
            <a:pPr marL="342900" indent="-342900">
              <a:buAutoNum type="arabicPeriod"/>
            </a:pPr>
            <a:r>
              <a:rPr lang="ru-RU" sz="2400" dirty="0" smtClean="0"/>
              <a:t>В чём проявилась мудрость устроения жилой среды русской избы?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Найди и рассмотри интерьеры домов других народов.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6098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авел\Documents\Наташа\шаблоны для презентций\3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7071" cy="686580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71600" y="2130424"/>
            <a:ext cx="7272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            Желаю     </a:t>
            </a:r>
            <a:r>
              <a:rPr lang="ru-RU" sz="6000" b="1" dirty="0" smtClean="0">
                <a:solidFill>
                  <a:srgbClr val="FF0000"/>
                </a:solidFill>
              </a:rPr>
              <a:t>творческих  </a:t>
            </a:r>
            <a:r>
              <a:rPr lang="ru-RU" sz="6000" b="1" dirty="0" smtClean="0">
                <a:solidFill>
                  <a:srgbClr val="FF0000"/>
                </a:solidFill>
              </a:rPr>
              <a:t>успехов</a:t>
            </a:r>
            <a:r>
              <a:rPr lang="ru-RU" sz="6000" b="1" dirty="0" smtClean="0">
                <a:solidFill>
                  <a:srgbClr val="FF0000"/>
                </a:solidFill>
              </a:rPr>
              <a:t>!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96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авел\Documents\Наташа\шаблоны для презентций\3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96607" cy="6858000"/>
          </a:xfrm>
          <a:prstGeom prst="rect">
            <a:avLst/>
          </a:prstGeom>
          <a:noFill/>
        </p:spPr>
      </p:pic>
      <p:pic>
        <p:nvPicPr>
          <p:cNvPr id="3074" name="Picture 2" descr="C:\Users\Павел\Desktop\1-kryltso-dom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692696"/>
            <a:ext cx="6480720" cy="504056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-108520" y="5877272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</a:t>
            </a:r>
            <a:r>
              <a:rPr lang="ru-RU" sz="2400" dirty="0" smtClean="0"/>
              <a:t>      </a:t>
            </a:r>
            <a:r>
              <a:rPr lang="ru-RU" dirty="0" smtClean="0"/>
              <a:t>А теперь поднимемся по </a:t>
            </a:r>
            <a:r>
              <a:rPr lang="ru-RU" dirty="0" smtClean="0"/>
              <a:t> ступенькам крыльца  </a:t>
            </a:r>
            <a:r>
              <a:rPr lang="ru-RU" dirty="0" smtClean="0"/>
              <a:t>и заглянем внутрь...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авел\Documents\Наташа\шаблоны для презентций\3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6713" cy="685062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340768"/>
            <a:ext cx="914400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Внутренний мир</a:t>
            </a:r>
          </a:p>
          <a:p>
            <a:pPr algn="ctr"/>
            <a:r>
              <a:rPr lang="ru-RU" sz="8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русской избы</a:t>
            </a:r>
            <a:endParaRPr lang="ru-RU" sz="8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4684970"/>
            <a:ext cx="55334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Презентация к уроку изобразительного искусства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5 класс, </a:t>
            </a:r>
            <a:r>
              <a:rPr lang="en-US" b="1" dirty="0" smtClean="0">
                <a:solidFill>
                  <a:srgbClr val="C00000"/>
                </a:solidFill>
              </a:rPr>
              <a:t>I </a:t>
            </a:r>
            <a:r>
              <a:rPr lang="ru-RU" b="1" dirty="0" smtClean="0">
                <a:solidFill>
                  <a:srgbClr val="C00000"/>
                </a:solidFill>
              </a:rPr>
              <a:t> четверть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Автор: Корнева Наталья Васильевна, учитель ИЗО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МБОУ «Гимназия № 21»  </a:t>
            </a:r>
            <a:r>
              <a:rPr lang="ru-RU" b="1" dirty="0" err="1" smtClean="0">
                <a:solidFill>
                  <a:srgbClr val="C00000"/>
                </a:solidFill>
              </a:rPr>
              <a:t>г.Кемерово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авел\Documents\Наташа\шаблоны для презентций\3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22"/>
            <a:ext cx="9193761" cy="685587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51720" y="476672"/>
            <a:ext cx="597666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низенькой светелке с створчатым окном </a:t>
            </a:r>
          </a:p>
          <a:p>
            <a:r>
              <a:rPr lang="ru-RU" dirty="0" smtClean="0"/>
              <a:t>Светится лампадка в сумраке ночном:</a:t>
            </a:r>
          </a:p>
          <a:p>
            <a:r>
              <a:rPr lang="ru-RU" dirty="0" smtClean="0"/>
              <a:t>Слабый огонёчек то совсем замрёт,</a:t>
            </a:r>
          </a:p>
          <a:p>
            <a:r>
              <a:rPr lang="ru-RU" dirty="0" smtClean="0"/>
              <a:t>То дрожащим светом стены обольёт.</a:t>
            </a:r>
          </a:p>
          <a:p>
            <a:r>
              <a:rPr lang="ru-RU" dirty="0" smtClean="0"/>
              <a:t>Новая светёлка чисто прибрана:</a:t>
            </a:r>
          </a:p>
          <a:p>
            <a:r>
              <a:rPr lang="ru-RU" dirty="0" smtClean="0"/>
              <a:t>В темноте белеет занавес окна;</a:t>
            </a:r>
          </a:p>
          <a:p>
            <a:r>
              <a:rPr lang="ru-RU" dirty="0" smtClean="0"/>
              <a:t>Пол отструган гладко; ровен потолок;</a:t>
            </a:r>
          </a:p>
          <a:p>
            <a:r>
              <a:rPr lang="ru-RU" dirty="0" smtClean="0"/>
              <a:t>Печка развальная встала в уголок.</a:t>
            </a:r>
          </a:p>
          <a:p>
            <a:r>
              <a:rPr lang="ru-RU" dirty="0" smtClean="0"/>
              <a:t>По стенам – укладки с дедовским добром, </a:t>
            </a:r>
          </a:p>
          <a:p>
            <a:r>
              <a:rPr lang="ru-RU" dirty="0" smtClean="0"/>
              <a:t>Узкая скамейка, крытая ковром,</a:t>
            </a:r>
          </a:p>
          <a:p>
            <a:r>
              <a:rPr lang="ru-RU" dirty="0" smtClean="0"/>
              <a:t>Крашеные пяльцы  с стулом раздвижным</a:t>
            </a:r>
          </a:p>
          <a:p>
            <a:r>
              <a:rPr lang="ru-RU" dirty="0" smtClean="0"/>
              <a:t>И кровать резная с пологом цветным.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</a:t>
            </a:r>
            <a:r>
              <a:rPr lang="ru-RU" dirty="0" err="1" smtClean="0"/>
              <a:t>Л.Мей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7" y="4077072"/>
            <a:ext cx="86409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Воздух в избе особенный, пряный, наполненный ароматами сухих трав, еловой хвои, песочного теста.</a:t>
            </a:r>
          </a:p>
          <a:p>
            <a:pPr algn="just"/>
            <a:r>
              <a:rPr lang="ru-RU" dirty="0" smtClean="0"/>
              <a:t>Всё здесь, кроме печи, деревянное: потолок, гладко обтёсанные стены, пристроенные к ним </a:t>
            </a:r>
            <a:r>
              <a:rPr lang="ru-RU" dirty="0" smtClean="0"/>
              <a:t>лавки, полки-</a:t>
            </a:r>
            <a:r>
              <a:rPr lang="ru-RU" dirty="0" err="1" smtClean="0"/>
              <a:t>полавошники</a:t>
            </a:r>
            <a:r>
              <a:rPr lang="ru-RU" dirty="0" smtClean="0"/>
              <a:t>, протянувшиеся вдоль </a:t>
            </a:r>
            <a:r>
              <a:rPr lang="ru-RU" dirty="0" smtClean="0"/>
              <a:t>стен </a:t>
            </a:r>
            <a:r>
              <a:rPr lang="ru-RU" dirty="0" smtClean="0"/>
              <a:t>ниже потолка, полати, обеденный стол, стоящий у окна, нехитрая домашняя утварь. Некрашеное дерево излучает мягкий приглушенно-золотистый цвет.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121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авел\Documents\Наташа\шаблоны для презентций\3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472"/>
            <a:ext cx="9238811" cy="6889472"/>
          </a:xfrm>
          <a:prstGeom prst="rect">
            <a:avLst/>
          </a:prstGeom>
          <a:noFill/>
        </p:spPr>
      </p:pic>
      <p:pic>
        <p:nvPicPr>
          <p:cNvPr id="4098" name="Picture 2" descr="C:\Users\Павел\Desktop\666vasnez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9675" y="887478"/>
            <a:ext cx="7411831" cy="5051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авел\Documents\Наташа\шаблоны для презентций\3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6607" cy="6858000"/>
          </a:xfrm>
          <a:prstGeom prst="rect">
            <a:avLst/>
          </a:prstGeom>
          <a:noFill/>
        </p:spPr>
      </p:pic>
      <p:pic>
        <p:nvPicPr>
          <p:cNvPr id="5122" name="Picture 2" descr="C:\Users\Павел\Desktop\300px-Belarus-SMFAL-Stov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889" y="836712"/>
            <a:ext cx="4124095" cy="51845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932040" y="1124744"/>
            <a:ext cx="33123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В одном из углов избы была  расположена русская печь. Она была основой жизни, главным оберегом семьи, семейным очагом. Печь кормила, спасала от холода, избавляла от хвори. А сколько сказок было рассказано детям на печи! Недаром говорится: «Печь краса – в доме чудеса!»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авел\Documents\Наташа\шаблоны для презентций\3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82" y="0"/>
            <a:ext cx="9196607" cy="6858000"/>
          </a:xfrm>
          <a:prstGeom prst="rect">
            <a:avLst/>
          </a:prstGeom>
          <a:noFill/>
        </p:spPr>
      </p:pic>
      <p:pic>
        <p:nvPicPr>
          <p:cNvPr id="9218" name="Picture 2" descr="C:\Users\Павел\Desktop\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026" y="820981"/>
            <a:ext cx="7771174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авел\Documents\Наташа\шаблоны для презентций\3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1" y="-4899"/>
            <a:ext cx="9170305" cy="6838386"/>
          </a:xfrm>
          <a:prstGeom prst="rect">
            <a:avLst/>
          </a:prstGeom>
          <a:noFill/>
        </p:spPr>
      </p:pic>
      <p:pic>
        <p:nvPicPr>
          <p:cNvPr id="6146" name="Picture 2" descr="C:\Users\Павел\Desktop\intere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6420" y="702491"/>
            <a:ext cx="6071943" cy="46707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5517232"/>
            <a:ext cx="82089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Пространство около печи (</a:t>
            </a:r>
            <a:r>
              <a:rPr lang="ru-RU" b="1" dirty="0" smtClean="0"/>
              <a:t>женский закут</a:t>
            </a:r>
            <a:r>
              <a:rPr lang="ru-RU" dirty="0" smtClean="0"/>
              <a:t>) служило женской половиной, где хозяйка занималась приготовлением  пищи и другими хозяйственными делами.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авел\Documents\Наташа\шаблоны для презентций\3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286"/>
            <a:ext cx="9273877" cy="6915621"/>
          </a:xfrm>
          <a:prstGeom prst="rect">
            <a:avLst/>
          </a:prstGeom>
          <a:noFill/>
        </p:spPr>
      </p:pic>
      <p:pic>
        <p:nvPicPr>
          <p:cNvPr id="7170" name="Picture 2" descr="C:\Users\Павел\Desktop\000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965303"/>
            <a:ext cx="6122912" cy="49784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503</Words>
  <Application>Microsoft Office PowerPoint</Application>
  <PresentationFormat>Экран (4:3)</PresentationFormat>
  <Paragraphs>43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Павел</dc:creator>
  <cp:lastModifiedBy>RePack by Diakov</cp:lastModifiedBy>
  <cp:revision>28</cp:revision>
  <dcterms:created xsi:type="dcterms:W3CDTF">2011-10-07T13:17:33Z</dcterms:created>
  <dcterms:modified xsi:type="dcterms:W3CDTF">2019-09-26T15:31:54Z</dcterms:modified>
</cp:coreProperties>
</file>