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58" r:id="rId4"/>
    <p:sldId id="271" r:id="rId5"/>
    <p:sldId id="270" r:id="rId6"/>
    <p:sldId id="260" r:id="rId7"/>
    <p:sldId id="261" r:id="rId8"/>
    <p:sldId id="272" r:id="rId9"/>
    <p:sldId id="273" r:id="rId10"/>
    <p:sldId id="274" r:id="rId11"/>
    <p:sldId id="275" r:id="rId12"/>
    <p:sldId id="263" r:id="rId13"/>
    <p:sldId id="264" r:id="rId14"/>
    <p:sldId id="265" r:id="rId15"/>
    <p:sldId id="266" r:id="rId16"/>
    <p:sldId id="267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28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01480" cy="57606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556792"/>
            <a:ext cx="7854696" cy="4680520"/>
          </a:xfrm>
        </p:spPr>
        <p:txBody>
          <a:bodyPr/>
          <a:lstStyle/>
          <a:p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</a:rPr>
              <a:t>Скажи мне, я забуду.</a:t>
            </a:r>
          </a:p>
          <a:p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</a:rPr>
              <a:t>Покажи мне, я могу запомнить.</a:t>
            </a:r>
          </a:p>
          <a:p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</a:rPr>
              <a:t>Позволь мне сделать это, и это станет моим навсегда.</a:t>
            </a:r>
          </a:p>
          <a:p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</a:rPr>
              <a:t>(Китайская пословица)</a:t>
            </a:r>
          </a:p>
          <a:p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Воспитать человека\кроссенс\2023-03-06_00-29-0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199" y="873420"/>
            <a:ext cx="8900445" cy="5291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Воспитать человека\кроссенс\2023-03-06_00-24-0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46" y="461820"/>
            <a:ext cx="8403506" cy="60635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/>
              <a:t>Как читать </a:t>
            </a:r>
            <a:r>
              <a:rPr lang="ru-RU" sz="4800" dirty="0" err="1" smtClean="0"/>
              <a:t>кроссенс</a:t>
            </a:r>
            <a:r>
              <a:rPr lang="ru-RU" sz="4800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4114800" cy="4389120"/>
          </a:xfrm>
        </p:spPr>
        <p:txBody>
          <a:bodyPr>
            <a:normAutofit fontScale="92500" lnSpcReduction="10000"/>
          </a:bodyPr>
          <a:lstStyle/>
          <a:p>
            <a:pPr marL="273050" lvl="0" indent="-273050">
              <a:lnSpc>
                <a:spcPct val="90000"/>
              </a:lnSpc>
              <a:spcBef>
                <a:spcPts val="0"/>
              </a:spcBef>
              <a:buSzPts val="1824"/>
              <a:buChar char="🞂"/>
            </a:pPr>
            <a:r>
              <a:rPr lang="ru-RU" sz="2800" dirty="0" smtClean="0"/>
              <a:t>Читать </a:t>
            </a:r>
            <a:r>
              <a:rPr lang="ru-RU" sz="2800" dirty="0" err="1" smtClean="0"/>
              <a:t>кроссенс</a:t>
            </a:r>
            <a:r>
              <a:rPr lang="ru-RU" sz="2800" dirty="0" smtClean="0"/>
              <a:t> нужно </a:t>
            </a:r>
            <a:r>
              <a:rPr lang="ru-RU" sz="2800" i="1" dirty="0" smtClean="0">
                <a:solidFill>
                  <a:srgbClr val="C00000"/>
                </a:solidFill>
              </a:rPr>
              <a:t>слева </a:t>
            </a:r>
            <a:r>
              <a:rPr lang="ru-RU" sz="2800" i="1" dirty="0" smtClean="0">
                <a:solidFill>
                  <a:srgbClr val="C00000"/>
                </a:solidFill>
              </a:rPr>
              <a:t>направо и </a:t>
            </a:r>
            <a:r>
              <a:rPr lang="ru-RU" sz="2800" i="1" dirty="0" smtClean="0">
                <a:solidFill>
                  <a:srgbClr val="C00000"/>
                </a:solidFill>
              </a:rPr>
              <a:t>сверху вниз </a:t>
            </a:r>
            <a:r>
              <a:rPr lang="ru-RU" sz="2800" i="1" dirty="0" smtClean="0">
                <a:solidFill>
                  <a:srgbClr val="C00000"/>
                </a:solidFill>
              </a:rPr>
              <a:t>, </a:t>
            </a:r>
            <a:r>
              <a:rPr lang="ru-RU" sz="2800" dirty="0" smtClean="0"/>
              <a:t>далее двигаться только вперед и </a:t>
            </a:r>
            <a:r>
              <a:rPr lang="ru-RU" sz="2800" i="1" dirty="0" smtClean="0">
                <a:solidFill>
                  <a:srgbClr val="C00000"/>
                </a:solidFill>
              </a:rPr>
              <a:t>заканчивать на центральном 5 квадрате</a:t>
            </a:r>
            <a:endParaRPr lang="ru-RU" dirty="0" smtClean="0"/>
          </a:p>
          <a:p>
            <a:pPr marL="273050" lvl="0" indent="-273050">
              <a:lnSpc>
                <a:spcPct val="90000"/>
              </a:lnSpc>
              <a:spcBef>
                <a:spcPts val="600"/>
              </a:spcBef>
              <a:buSzPts val="1824"/>
              <a:buChar char="🞂"/>
            </a:pPr>
            <a:r>
              <a:rPr lang="ru-RU" sz="2800" dirty="0" smtClean="0"/>
              <a:t> Получается </a:t>
            </a:r>
            <a:r>
              <a:rPr lang="ru-RU" sz="2800" i="1" dirty="0" smtClean="0">
                <a:solidFill>
                  <a:srgbClr val="C00000"/>
                </a:solidFill>
              </a:rPr>
              <a:t>цепочка, </a:t>
            </a:r>
            <a:r>
              <a:rPr lang="ru-RU" sz="2800" dirty="0" smtClean="0"/>
              <a:t>завернутая </a:t>
            </a:r>
            <a:r>
              <a:rPr lang="ru-RU" sz="2800" i="1" dirty="0" smtClean="0">
                <a:solidFill>
                  <a:srgbClr val="C00000"/>
                </a:solidFill>
              </a:rPr>
              <a:t>«улиткой». </a:t>
            </a:r>
            <a:endParaRPr lang="ru-RU" dirty="0" smtClean="0"/>
          </a:p>
          <a:p>
            <a:pPr marL="273050" lvl="0" indent="-273050">
              <a:lnSpc>
                <a:spcPct val="90000"/>
              </a:lnSpc>
              <a:spcBef>
                <a:spcPts val="600"/>
              </a:spcBef>
              <a:buSzPts val="1824"/>
              <a:buChar char="🞂"/>
            </a:pPr>
            <a:r>
              <a:rPr lang="ru-RU" sz="2800" dirty="0" smtClean="0"/>
              <a:t>Начать можно как с первой, так и с любой узнаваемой картинки.</a:t>
            </a:r>
            <a:endParaRPr lang="ru-RU" dirty="0" smtClean="0"/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220072" y="1988841"/>
          <a:ext cx="3240360" cy="3816423"/>
        </p:xfrm>
        <a:graphic>
          <a:graphicData uri="http://schemas.openxmlformats.org/drawingml/2006/table">
            <a:tbl>
              <a:tblPr/>
              <a:tblGrid>
                <a:gridCol w="1095382"/>
                <a:gridCol w="1095382"/>
                <a:gridCol w="1049596"/>
              </a:tblGrid>
              <a:tr h="12721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21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21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Стрелка вправо 6"/>
          <p:cNvSpPr/>
          <p:nvPr/>
        </p:nvSpPr>
        <p:spPr>
          <a:xfrm>
            <a:off x="6084168" y="2492896"/>
            <a:ext cx="576064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7092280" y="2492896"/>
            <a:ext cx="576064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7740352" y="2996952"/>
            <a:ext cx="288032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7740352" y="4365104"/>
            <a:ext cx="360040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5940152" y="3645024"/>
            <a:ext cx="72008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>
            <a:off x="5652120" y="4221088"/>
            <a:ext cx="360040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лево 12"/>
          <p:cNvSpPr/>
          <p:nvPr/>
        </p:nvSpPr>
        <p:spPr>
          <a:xfrm>
            <a:off x="7164288" y="5013176"/>
            <a:ext cx="576064" cy="360040"/>
          </a:xfrm>
          <a:prstGeom prst="leftArrow">
            <a:avLst>
              <a:gd name="adj1" fmla="val 50000"/>
              <a:gd name="adj2" fmla="val 480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>
            <a:off x="6084168" y="4941168"/>
            <a:ext cx="54636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/>
              <a:t>Как читать </a:t>
            </a:r>
            <a:r>
              <a:rPr lang="ru-RU" sz="5400" dirty="0" err="1" smtClean="0"/>
              <a:t>кроссенс</a:t>
            </a:r>
            <a:r>
              <a:rPr lang="ru-RU" sz="5400" dirty="0" smtClean="0"/>
              <a:t>?</a:t>
            </a:r>
            <a:endParaRPr lang="ru-RU" dirty="0"/>
          </a:p>
        </p:txBody>
      </p:sp>
      <p:pic>
        <p:nvPicPr>
          <p:cNvPr id="4" name="Google Shape;124;p20"/>
          <p:cNvPicPr preferRelativeResize="0"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362" t="33032" r="61400" b="32097"/>
          <a:stretch>
            <a:fillRect/>
          </a:stretch>
        </p:blipFill>
        <p:spPr bwMode="auto">
          <a:xfrm>
            <a:off x="395536" y="2204864"/>
            <a:ext cx="2752779" cy="198670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5" name="Google Shape;131;p21"/>
          <p:cNvPicPr preferRelativeResize="0">
            <a:picLocks noChangeAspect="1" noChangeArrowheads="1"/>
          </p:cNvPicPr>
          <p:nvPr/>
        </p:nvPicPr>
        <p:blipFill>
          <a:blip r:embed="rId3" cstate="print"/>
          <a:srcRect l="2332" t="26115" r="53683" b="33813"/>
          <a:stretch>
            <a:fillRect/>
          </a:stretch>
        </p:blipFill>
        <p:spPr bwMode="auto">
          <a:xfrm>
            <a:off x="5724128" y="2132856"/>
            <a:ext cx="2673297" cy="194421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6" name="Google Shape;132;p21"/>
          <p:cNvPicPr preferRelativeResize="0">
            <a:picLocks noChangeAspect="1" noChangeArrowheads="1"/>
          </p:cNvPicPr>
          <p:nvPr/>
        </p:nvPicPr>
        <p:blipFill>
          <a:blip r:embed="rId3" cstate="print"/>
          <a:srcRect l="51437" t="25584" r="4111" b="33218"/>
          <a:stretch>
            <a:fillRect/>
          </a:stretch>
        </p:blipFill>
        <p:spPr bwMode="auto">
          <a:xfrm>
            <a:off x="2843808" y="4365104"/>
            <a:ext cx="2903984" cy="217798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3529" y="1844824"/>
            <a:ext cx="280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/>
              <a:t>Солнышко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52120" y="1700808"/>
            <a:ext cx="2736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/>
              <a:t>Улитка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35897" y="3933056"/>
            <a:ext cx="1359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/>
              <a:t>Крест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9672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Алгоритм создания </a:t>
            </a:r>
            <a:r>
              <a:rPr lang="ru-RU" sz="4800" dirty="0" err="1" smtClean="0"/>
              <a:t>кроссенса</a:t>
            </a:r>
            <a:endParaRPr lang="ru-RU" sz="4800" dirty="0"/>
          </a:p>
        </p:txBody>
      </p:sp>
      <p:pic>
        <p:nvPicPr>
          <p:cNvPr id="3074" name="Picture 2" descr="C:\Users\а\Downloads\2023-03-05_23-34-4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81284"/>
            <a:ext cx="8424936" cy="4988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Воспитательный потенциал </a:t>
            </a:r>
            <a:r>
              <a:rPr lang="ru-RU" sz="3600" dirty="0" err="1" smtClean="0"/>
              <a:t>кроссенса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35480"/>
            <a:ext cx="4824536" cy="4389120"/>
          </a:xfrm>
        </p:spPr>
        <p:txBody>
          <a:bodyPr>
            <a:normAutofit fontScale="85000" lnSpcReduction="20000"/>
          </a:bodyPr>
          <a:lstStyle/>
          <a:p>
            <a:pPr lvl="0">
              <a:lnSpc>
                <a:spcPct val="90000"/>
              </a:lnSpc>
              <a:spcBef>
                <a:spcPts val="0"/>
              </a:spcBef>
              <a:buSzPts val="1687"/>
              <a:buFont typeface="Noto Sans Symbols"/>
              <a:buChar char="🞂"/>
            </a:pPr>
            <a:r>
              <a:rPr lang="ru-RU" sz="2800" b="1" dirty="0" err="1" smtClean="0">
                <a:solidFill>
                  <a:srgbClr val="C00000"/>
                </a:solidFill>
              </a:rPr>
              <a:t>Кроссенсы</a:t>
            </a:r>
            <a:r>
              <a:rPr lang="ru-RU" sz="2800" dirty="0" smtClean="0"/>
              <a:t> могут быть составлены </a:t>
            </a:r>
            <a:r>
              <a:rPr lang="ru-RU" sz="2800" b="1" i="1" dirty="0" smtClean="0">
                <a:solidFill>
                  <a:srgbClr val="0070C0"/>
                </a:solidFill>
              </a:rPr>
              <a:t>по теме классного часа, праздничного мероприятия, юбилейной даты. </a:t>
            </a:r>
            <a:endParaRPr lang="ru-RU" dirty="0" smtClean="0"/>
          </a:p>
          <a:p>
            <a:pPr lvl="0">
              <a:lnSpc>
                <a:spcPct val="90000"/>
              </a:lnSpc>
              <a:spcBef>
                <a:spcPts val="600"/>
              </a:spcBef>
              <a:buSzPts val="1687"/>
              <a:buFont typeface="Noto Sans Symbols"/>
              <a:buChar char="🞂"/>
            </a:pPr>
            <a:r>
              <a:rPr lang="ru-RU" sz="2800" dirty="0" smtClean="0"/>
              <a:t>Они могут стать </a:t>
            </a:r>
            <a:r>
              <a:rPr lang="ru-RU" sz="2800" b="1" dirty="0" smtClean="0">
                <a:solidFill>
                  <a:srgbClr val="C00000"/>
                </a:solidFill>
              </a:rPr>
              <a:t>способом организации коллективного творческого дела</a:t>
            </a:r>
            <a:r>
              <a:rPr lang="ru-RU" sz="2800" dirty="0" smtClean="0"/>
              <a:t> по созданию </a:t>
            </a:r>
            <a:r>
              <a:rPr lang="ru-RU" sz="2800" b="1" i="1" dirty="0" smtClean="0">
                <a:solidFill>
                  <a:srgbClr val="0070C0"/>
                </a:solidFill>
              </a:rPr>
              <a:t>интеллектуальной игры, стенгазеты, открыток ко дню рождения </a:t>
            </a:r>
            <a:r>
              <a:rPr lang="ru-RU" sz="2800" b="1" i="1" dirty="0" smtClean="0">
                <a:solidFill>
                  <a:srgbClr val="0070C0"/>
                </a:solidFill>
              </a:rPr>
              <a:t>одноклассников, </a:t>
            </a:r>
            <a:r>
              <a:rPr lang="ru-RU" sz="2800" b="1" i="1" dirty="0" smtClean="0">
                <a:solidFill>
                  <a:srgbClr val="0070C0"/>
                </a:solidFill>
              </a:rPr>
              <a:t>оформлению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портфолио</a:t>
            </a:r>
            <a:r>
              <a:rPr lang="ru-RU" sz="2800" b="1" i="1" dirty="0" smtClean="0">
                <a:solidFill>
                  <a:srgbClr val="0070C0"/>
                </a:solidFill>
              </a:rPr>
              <a:t>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Google Shape;560;p51" descr="C:\Users\user\Desktop\Человечки\21.jpg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5220072" y="2348880"/>
            <a:ext cx="3786214" cy="34221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/>
              <a:t>Какова идея технологии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lvl="0" indent="-301142" algn="ctr">
              <a:lnSpc>
                <a:spcPct val="80000"/>
              </a:lnSpc>
              <a:spcBef>
                <a:spcPts val="600"/>
              </a:spcBef>
              <a:buSzPts val="4742"/>
              <a:buNone/>
            </a:pPr>
            <a:endParaRPr lang="ru-RU" sz="2800" b="1" dirty="0" smtClean="0">
              <a:solidFill>
                <a:srgbClr val="0070C0"/>
              </a:solidFill>
            </a:endParaRPr>
          </a:p>
          <a:p>
            <a:pPr marL="273050" lvl="0" indent="-301142" algn="ctr">
              <a:lnSpc>
                <a:spcPct val="80000"/>
              </a:lnSpc>
              <a:spcBef>
                <a:spcPts val="600"/>
              </a:spcBef>
              <a:buSzPts val="4742"/>
              <a:buNone/>
            </a:pPr>
            <a:r>
              <a:rPr lang="ru-RU" sz="4800" b="1" dirty="0" smtClean="0">
                <a:solidFill>
                  <a:srgbClr val="0070C0"/>
                </a:solidFill>
              </a:rPr>
              <a:t>Работа с образами, </a:t>
            </a:r>
            <a:endParaRPr lang="ru-RU" sz="4800" dirty="0" smtClean="0"/>
          </a:p>
          <a:p>
            <a:pPr marL="273050" lvl="0" indent="-273050" algn="ctr">
              <a:lnSpc>
                <a:spcPct val="80000"/>
              </a:lnSpc>
              <a:spcBef>
                <a:spcPts val="600"/>
              </a:spcBef>
              <a:buSzPts val="4742"/>
              <a:buNone/>
            </a:pPr>
            <a:r>
              <a:rPr lang="ru-RU" sz="4800" dirty="0" smtClean="0"/>
              <a:t>или</a:t>
            </a:r>
          </a:p>
          <a:p>
            <a:pPr marL="273050" lvl="0" indent="-385790" algn="ctr">
              <a:lnSpc>
                <a:spcPct val="80000"/>
              </a:lnSpc>
              <a:spcBef>
                <a:spcPts val="600"/>
              </a:spcBef>
              <a:buSzPts val="6075"/>
              <a:buNone/>
            </a:pPr>
            <a:r>
              <a:rPr lang="ru-RU" sz="4800" b="1" dirty="0" err="1" smtClean="0">
                <a:solidFill>
                  <a:srgbClr val="C00000"/>
                </a:solidFill>
              </a:rPr>
              <a:t>ОБРАЗ</a:t>
            </a:r>
            <a:r>
              <a:rPr lang="ru-RU" sz="4800" dirty="0" err="1" smtClean="0">
                <a:solidFill>
                  <a:srgbClr val="C00000"/>
                </a:solidFill>
              </a:rPr>
              <a:t>ование</a:t>
            </a:r>
            <a:r>
              <a:rPr lang="ru-RU" sz="4800" b="1" dirty="0" smtClean="0">
                <a:solidFill>
                  <a:srgbClr val="C00000"/>
                </a:solidFill>
              </a:rPr>
              <a:t>!</a:t>
            </a:r>
          </a:p>
          <a:p>
            <a:pPr lvl="0">
              <a:buNone/>
            </a:pPr>
            <a:r>
              <a:rPr lang="ru-RU" sz="2800" b="1" i="1" dirty="0" smtClean="0">
                <a:solidFill>
                  <a:srgbClr val="C00000"/>
                </a:solidFill>
                <a:latin typeface="Gill Sans"/>
                <a:ea typeface="Gill Sans"/>
                <a:cs typeface="Gill Sans"/>
                <a:sym typeface="Gill Sans"/>
              </a:rPr>
              <a:t>   </a:t>
            </a:r>
          </a:p>
          <a:p>
            <a:pPr lvl="0">
              <a:buNone/>
            </a:pPr>
            <a:r>
              <a:rPr lang="ru-RU" sz="2800" b="1" i="1" dirty="0" smtClean="0">
                <a:solidFill>
                  <a:srgbClr val="C00000"/>
                </a:solidFill>
                <a:latin typeface="Gill Sans"/>
                <a:ea typeface="Gill Sans"/>
                <a:cs typeface="Gill Sans"/>
                <a:sym typeface="Gill Sans"/>
              </a:rPr>
              <a:t>Образы</a:t>
            </a:r>
            <a:r>
              <a:rPr lang="ru-RU" sz="2800" dirty="0" smtClean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 в этом случае - это различные </a:t>
            </a:r>
            <a:r>
              <a:rPr lang="ru-RU" sz="2800" b="1" i="1" dirty="0" smtClean="0">
                <a:solidFill>
                  <a:srgbClr val="0070C0"/>
                </a:solidFill>
                <a:latin typeface="Gill Sans"/>
                <a:ea typeface="Gill Sans"/>
                <a:cs typeface="Gill Sans"/>
                <a:sym typeface="Gill Sans"/>
              </a:rPr>
              <a:t>изображения, имеющие символическое или прямое значение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Благодарю за внимание!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244334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Пересекайтесь чаще!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nachalo4ka.ru/wp-content/uploads/2014/05/Letot-nasekomyie-shablon-prevyu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0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15616" y="1484785"/>
            <a:ext cx="669674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Кроссенс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Техника воспитания как прием логического и творческого мышления.</a:t>
            </a:r>
          </a:p>
          <a:p>
            <a:pPr algn="ctr"/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Выполнила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Халитова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Алися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Ришатовна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учитель МБОУ «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Клястицкая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r"/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Троицкий район 2023</a:t>
            </a:r>
          </a:p>
          <a:p>
            <a:pPr algn="ctr"/>
            <a:endParaRPr lang="ru-RU" sz="8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/>
              <a:t>Что такое </a:t>
            </a:r>
            <a:r>
              <a:rPr lang="ru-RU" sz="5400" dirty="0" err="1" smtClean="0"/>
              <a:t>кроссенс</a:t>
            </a:r>
            <a:r>
              <a:rPr lang="ru-RU" sz="5400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5688632" cy="4968552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buSzPts val="2128"/>
              <a:buNone/>
            </a:pPr>
            <a:r>
              <a:rPr lang="ru-RU" alt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А</a:t>
            </a:r>
            <a:r>
              <a:rPr lang="ru-RU" alt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ссоциативная </a:t>
            </a:r>
            <a:r>
              <a:rPr lang="ru-RU" alt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цепочка, замкнутая в стандартное поле из девяти квадратов для  "Крестиков-ноликов".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spcBef>
                <a:spcPts val="0"/>
              </a:spcBef>
              <a:buSzPts val="2128"/>
              <a:buNone/>
            </a:pPr>
            <a:r>
              <a:rPr lang="ru-RU" sz="2000" b="1" i="1" dirty="0" smtClean="0">
                <a:solidFill>
                  <a:srgbClr val="C00000"/>
                </a:solidFill>
              </a:rPr>
              <a:t>           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Кроссенс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i="1" dirty="0" smtClean="0">
                <a:solidFill>
                  <a:srgbClr val="C00000"/>
                </a:solidFill>
              </a:rPr>
              <a:t>– </a:t>
            </a:r>
            <a:r>
              <a:rPr lang="ru-RU" sz="2000" b="1" i="1" dirty="0" smtClean="0">
                <a:solidFill>
                  <a:srgbClr val="0070C0"/>
                </a:solidFill>
              </a:rPr>
              <a:t>ассоциативная головоломка нового поколения,</a:t>
            </a:r>
            <a:r>
              <a:rPr lang="ru-RU" sz="2000" b="1" i="1" dirty="0" smtClean="0"/>
              <a:t> </a:t>
            </a:r>
            <a:r>
              <a:rPr lang="ru-RU" sz="2000" dirty="0" smtClean="0"/>
              <a:t>соединяющая в себе лучшие качества, сразу нескольких интеллектуальных развлечений: головоломки, загадки и ребуса. </a:t>
            </a:r>
          </a:p>
          <a:p>
            <a:pPr lvl="0">
              <a:spcBef>
                <a:spcPts val="600"/>
              </a:spcBef>
              <a:buSzPts val="2128"/>
              <a:buNone/>
            </a:pPr>
            <a:r>
              <a:rPr lang="ru-RU" sz="2000" dirty="0" smtClean="0"/>
              <a:t>     </a:t>
            </a:r>
            <a:r>
              <a:rPr lang="ru-RU" sz="2000" dirty="0" smtClean="0"/>
              <a:t>      Слово </a:t>
            </a:r>
            <a:r>
              <a:rPr lang="ru-RU" sz="2000" b="1" i="1" dirty="0" smtClean="0">
                <a:solidFill>
                  <a:srgbClr val="C00000"/>
                </a:solidFill>
              </a:rPr>
              <a:t>«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кроссенс</a:t>
            </a:r>
            <a:r>
              <a:rPr lang="ru-RU" sz="2000" b="1" i="1" dirty="0" smtClean="0">
                <a:solidFill>
                  <a:srgbClr val="C00000"/>
                </a:solidFill>
              </a:rPr>
              <a:t>» </a:t>
            </a:r>
            <a:r>
              <a:rPr lang="ru-RU" sz="2000" dirty="0" smtClean="0"/>
              <a:t>означает </a:t>
            </a:r>
            <a:r>
              <a:rPr lang="ru-RU" sz="2000" b="1" i="1" dirty="0" smtClean="0">
                <a:solidFill>
                  <a:srgbClr val="0070C0"/>
                </a:solidFill>
              </a:rPr>
              <a:t>«пересечение смыслов» </a:t>
            </a:r>
            <a:r>
              <a:rPr lang="ru-RU" sz="2000" dirty="0" smtClean="0"/>
              <a:t>и придумано по аналогии со словом </a:t>
            </a:r>
            <a:r>
              <a:rPr lang="ru-RU" sz="2000" b="1" i="1" dirty="0" smtClean="0">
                <a:solidFill>
                  <a:srgbClr val="C00000"/>
                </a:solidFill>
              </a:rPr>
              <a:t>«кроссворд», </a:t>
            </a:r>
            <a:r>
              <a:rPr lang="ru-RU" sz="2000" dirty="0" smtClean="0"/>
              <a:t>которое в переводе с английского языка означает </a:t>
            </a:r>
            <a:r>
              <a:rPr lang="ru-RU" sz="2000" b="1" dirty="0" smtClean="0">
                <a:solidFill>
                  <a:srgbClr val="0070C0"/>
                </a:solidFill>
              </a:rPr>
              <a:t>«пересечение слов». </a:t>
            </a:r>
            <a:endParaRPr lang="ru-RU" sz="2000" dirty="0" smtClean="0"/>
          </a:p>
          <a:p>
            <a:pPr>
              <a:buNone/>
            </a:pPr>
            <a:r>
              <a:rPr lang="ru-RU" sz="2000" b="1" i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Кроссенс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впервые был опубликован в 2002 году в журнале "Наука и жизнь."</a:t>
            </a:r>
            <a:endParaRPr lang="ru-RU" sz="2000" dirty="0"/>
          </a:p>
        </p:txBody>
      </p:sp>
      <p:pic>
        <p:nvPicPr>
          <p:cNvPr id="4" name="Picture 2" descr="http://importhome.ru/34050/38964-roomers-389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772816"/>
            <a:ext cx="2872673" cy="2160240"/>
          </a:xfrm>
          <a:prstGeom prst="rect">
            <a:avLst/>
          </a:prstGeom>
          <a:noFill/>
        </p:spPr>
      </p:pic>
      <p:pic>
        <p:nvPicPr>
          <p:cNvPr id="5" name="Picture 4" descr="http://us.123rf.com/450wm/ksenyasavva/ksenyasavva1604/ksenyasavva160400057/54591832-%D0%92%D0%B5%D0%BA%D1%82%D0%BE%D1%80-%D1%86%D0%B2%D0%B5%D1%82-%D0%BA%D1%80%D0%BE%D1%81%D1%81%D0%B2%D0%BE%D1%80%D0%B4,-%D0%BE%D0%B1%D1%80%D0%B0%D0%B7%D0%BE%D0%B2%D0%B0%D0%BD%D0%B8%D0%B5-%D0%B8%D0%B3%D1%80%D0%B0-%D0%B4%D0%BB%D1%8F-%D0%B4%D0%B5%D1%82%D0%B5%D0%B9.-%D0%9C%D0%B0%D0%BB%D0%B5%D0%BD%D1%8C%D0%BA%D0%B8%D0%B9-%D0%BA%D1%80%D0%BE%D0%BB%D0%B8%D0%BA-%D0%B5%D0%B7%D0%B4%D0%B0-%D0%BD%D0%B0-%D0%B2%D0%B5%D0%BB%D0%BE%D1%81%D0%B8%D0%BF%D0%B5%D0%B4%D0%B5.jpg?ver=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005064"/>
            <a:ext cx="2981346" cy="2146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/>
              <a:t>Какова идея технологии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60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6000" b="1" dirty="0" smtClean="0">
                <a:solidFill>
                  <a:srgbClr val="C00000"/>
                </a:solidFill>
              </a:rPr>
              <a:t>Пересекайтесь чаще!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250383" y="333882"/>
            <a:ext cx="8714105" cy="5914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/>
              <a:t>Как устроен </a:t>
            </a:r>
            <a:r>
              <a:rPr lang="ru-RU" sz="5400" dirty="0" err="1" smtClean="0"/>
              <a:t>кроссенс</a:t>
            </a:r>
            <a:r>
              <a:rPr lang="ru-RU" sz="5400" dirty="0" smtClean="0"/>
              <a:t>?</a:t>
            </a:r>
            <a:endParaRPr lang="ru-RU" dirty="0"/>
          </a:p>
        </p:txBody>
      </p:sp>
      <p:pic>
        <p:nvPicPr>
          <p:cNvPr id="1026" name="Picture 2" descr="C:\Users\а\Desktop\рисунки\phpu6HQ9O_krossensy-na-urokah-geografii_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180" y="1988840"/>
            <a:ext cx="3840426" cy="28803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139952" y="1916832"/>
            <a:ext cx="47525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lnSpc>
                <a:spcPct val="80000"/>
              </a:lnSpc>
              <a:buSzPts val="1841"/>
            </a:pPr>
            <a:r>
              <a:rPr lang="ru-RU" sz="2000" i="1" dirty="0" err="1" smtClean="0">
                <a:solidFill>
                  <a:srgbClr val="C00000"/>
                </a:solidFill>
              </a:rPr>
              <a:t>Кроссенс</a:t>
            </a:r>
            <a:r>
              <a:rPr lang="ru-RU" sz="2000" dirty="0" smtClean="0"/>
              <a:t>  - ассоциативная цепочка, замкнутая в поле из девяти квадратов </a:t>
            </a:r>
          </a:p>
          <a:p>
            <a:pPr marL="274320" lvl="0" indent="-274320">
              <a:lnSpc>
                <a:spcPct val="80000"/>
              </a:lnSpc>
              <a:spcBef>
                <a:spcPts val="600"/>
              </a:spcBef>
              <a:buSzPts val="1841"/>
            </a:pPr>
            <a:r>
              <a:rPr lang="ru-RU" sz="2000" dirty="0" smtClean="0"/>
              <a:t>В девяти изображениях-картинках </a:t>
            </a:r>
            <a:r>
              <a:rPr lang="ru-RU" sz="2000" i="1" dirty="0" smtClean="0">
                <a:solidFill>
                  <a:srgbClr val="C00000"/>
                </a:solidFill>
              </a:rPr>
              <a:t>зашифрованы ассоциации </a:t>
            </a:r>
            <a:r>
              <a:rPr lang="ru-RU" sz="2000" dirty="0" smtClean="0"/>
              <a:t> </a:t>
            </a:r>
          </a:p>
          <a:p>
            <a:pPr marL="274320" lvl="0" indent="-274320">
              <a:lnSpc>
                <a:spcPct val="80000"/>
              </a:lnSpc>
              <a:spcBef>
                <a:spcPts val="600"/>
              </a:spcBef>
              <a:buSzPts val="1841"/>
            </a:pPr>
            <a:r>
              <a:rPr lang="ru-RU" sz="2000" dirty="0" smtClean="0"/>
              <a:t>Каждая картинка  связана с </a:t>
            </a:r>
            <a:r>
              <a:rPr lang="ru-RU" sz="2000" i="1" dirty="0" smtClean="0">
                <a:solidFill>
                  <a:srgbClr val="C00000"/>
                </a:solidFill>
              </a:rPr>
              <a:t>предыдущей и последующей</a:t>
            </a:r>
            <a:r>
              <a:rPr lang="ru-RU" sz="2000" dirty="0" smtClean="0"/>
              <a:t> </a:t>
            </a:r>
          </a:p>
          <a:p>
            <a:pPr marL="274320" lvl="0" indent="-274320">
              <a:lnSpc>
                <a:spcPct val="80000"/>
              </a:lnSpc>
              <a:spcBef>
                <a:spcPts val="600"/>
              </a:spcBef>
              <a:buSzPts val="1841"/>
            </a:pPr>
            <a:r>
              <a:rPr lang="ru-RU" sz="2000" dirty="0" smtClean="0"/>
              <a:t>Связи могут быть как поверхностными, так и глубинными</a:t>
            </a:r>
            <a:endParaRPr lang="ru-RU" sz="2000" i="1" dirty="0" smtClean="0">
              <a:solidFill>
                <a:srgbClr val="C00000"/>
              </a:solidFill>
            </a:endParaRPr>
          </a:p>
          <a:p>
            <a:pPr marL="274320" lvl="0" indent="-274320">
              <a:lnSpc>
                <a:spcPct val="80000"/>
              </a:lnSpc>
              <a:spcBef>
                <a:spcPts val="600"/>
              </a:spcBef>
              <a:buSzPts val="1841"/>
            </a:pPr>
            <a:r>
              <a:rPr lang="ru-RU" sz="2000" i="1" dirty="0" smtClean="0">
                <a:solidFill>
                  <a:srgbClr val="C00000"/>
                </a:solidFill>
              </a:rPr>
              <a:t>Центральная  картинка </a:t>
            </a:r>
            <a:r>
              <a:rPr lang="ru-RU" sz="2000" dirty="0" smtClean="0"/>
              <a:t>объединяет по смыслу сразу несколько. 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5517232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buClr>
                <a:schemeClr val="accent1"/>
              </a:buClr>
              <a:buSzPts val="1824"/>
            </a:pPr>
            <a:r>
              <a:rPr lang="ru-RU" b="1" i="1" dirty="0" smtClean="0">
                <a:solidFill>
                  <a:srgbClr val="C00000"/>
                </a:solidFill>
                <a:latin typeface="Gill Sans"/>
                <a:ea typeface="Gill Sans"/>
                <a:cs typeface="Gill Sans"/>
                <a:sym typeface="Gill Sans"/>
              </a:rPr>
              <a:t>Задача </a:t>
            </a:r>
            <a:r>
              <a:rPr lang="ru-RU" dirty="0" smtClean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- </a:t>
            </a:r>
            <a:r>
              <a:rPr lang="ru-RU" b="1" i="1" dirty="0" smtClean="0">
                <a:solidFill>
                  <a:srgbClr val="0070C0"/>
                </a:solidFill>
                <a:latin typeface="Gill Sans"/>
                <a:ea typeface="Gill Sans"/>
                <a:cs typeface="Gill Sans"/>
                <a:sym typeface="Gill Sans"/>
              </a:rPr>
              <a:t>разгадать (объяснить) </a:t>
            </a:r>
            <a:r>
              <a:rPr lang="ru-RU" b="1" i="1" dirty="0" err="1" smtClean="0">
                <a:solidFill>
                  <a:srgbClr val="0070C0"/>
                </a:solidFill>
                <a:latin typeface="Gill Sans"/>
                <a:ea typeface="Gill Sans"/>
                <a:cs typeface="Gill Sans"/>
                <a:sym typeface="Gill Sans"/>
              </a:rPr>
              <a:t>кроссенс</a:t>
            </a:r>
            <a:r>
              <a:rPr lang="ru-RU" b="1" i="1" dirty="0" smtClean="0">
                <a:solidFill>
                  <a:srgbClr val="0070C0"/>
                </a:solidFill>
                <a:latin typeface="Gill Sans"/>
                <a:ea typeface="Gill Sans"/>
                <a:cs typeface="Gill Sans"/>
                <a:sym typeface="Gill Sans"/>
              </a:rPr>
              <a:t>,</a:t>
            </a:r>
            <a:r>
              <a:rPr lang="ru-RU" b="1" i="1" dirty="0" smtClean="0">
                <a:solidFill>
                  <a:srgbClr val="C00000"/>
                </a:solidFill>
                <a:latin typeface="Gill Sans"/>
                <a:ea typeface="Gill Sans"/>
                <a:cs typeface="Gill Sans"/>
                <a:sym typeface="Gill Sans"/>
              </a:rPr>
              <a:t> </a:t>
            </a:r>
            <a:r>
              <a:rPr lang="ru-RU" dirty="0" smtClean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составив рассказ по взаимосвязанным изображениям.</a:t>
            </a:r>
            <a:r>
              <a:rPr lang="ru-RU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ru-RU" sz="2800" dirty="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/>
              <a:t>Как устроен </a:t>
            </a:r>
            <a:r>
              <a:rPr lang="ru-RU" sz="4800" dirty="0" err="1" smtClean="0"/>
              <a:t>кроссенс</a:t>
            </a:r>
            <a:r>
              <a:rPr lang="ru-RU" sz="4800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6347048" cy="4301832"/>
          </a:xfrm>
        </p:spPr>
        <p:txBody>
          <a:bodyPr/>
          <a:lstStyle/>
          <a:p>
            <a:pPr lvl="0">
              <a:spcBef>
                <a:spcPts val="0"/>
              </a:spcBef>
              <a:buSzPts val="1824"/>
              <a:buFont typeface="Noto Sans Symbols"/>
              <a:buChar char="🞂"/>
            </a:pPr>
            <a:r>
              <a:rPr lang="ru-RU" sz="2800" dirty="0" smtClean="0"/>
              <a:t>В случае, когда изображения не очень понятны, можно дать </a:t>
            </a:r>
            <a:r>
              <a:rPr lang="ru-RU" sz="2800" i="1" dirty="0" smtClean="0">
                <a:solidFill>
                  <a:srgbClr val="C00000"/>
                </a:solidFill>
              </a:rPr>
              <a:t>текстовую подсказку </a:t>
            </a:r>
            <a:r>
              <a:rPr lang="ru-RU" sz="2800" dirty="0" smtClean="0"/>
              <a:t>– </a:t>
            </a:r>
            <a:r>
              <a:rPr lang="ru-RU" sz="2800" i="1" dirty="0" smtClean="0">
                <a:solidFill>
                  <a:srgbClr val="0070C0"/>
                </a:solidFill>
              </a:rPr>
              <a:t>кто</a:t>
            </a:r>
            <a:r>
              <a:rPr lang="ru-RU" sz="2800" dirty="0" smtClean="0"/>
              <a:t> или </a:t>
            </a:r>
            <a:r>
              <a:rPr lang="ru-RU" sz="2800" i="1" dirty="0" smtClean="0">
                <a:solidFill>
                  <a:srgbClr val="0070C0"/>
                </a:solidFill>
              </a:rPr>
              <a:t>что</a:t>
            </a:r>
            <a:r>
              <a:rPr lang="ru-RU" sz="2800" b="1" i="1" dirty="0" smtClean="0">
                <a:solidFill>
                  <a:srgbClr val="0070C0"/>
                </a:solidFill>
              </a:rPr>
              <a:t> </a:t>
            </a:r>
            <a:r>
              <a:rPr lang="ru-RU" sz="2800" dirty="0" smtClean="0"/>
              <a:t>изображено на каждой картинке</a:t>
            </a:r>
            <a:endParaRPr lang="ru-RU" dirty="0" smtClean="0"/>
          </a:p>
          <a:p>
            <a:pPr lvl="0">
              <a:spcBef>
                <a:spcPts val="600"/>
              </a:spcBef>
              <a:buSzPts val="1824"/>
              <a:buFont typeface="Noto Sans Symbols"/>
              <a:buChar char="🞂"/>
            </a:pPr>
            <a:r>
              <a:rPr lang="ru-RU" sz="2800" i="1" dirty="0" smtClean="0">
                <a:solidFill>
                  <a:srgbClr val="C00000"/>
                </a:solidFill>
              </a:rPr>
              <a:t>Упрощенным</a:t>
            </a:r>
            <a:r>
              <a:rPr lang="ru-RU" sz="2800" dirty="0" smtClean="0"/>
              <a:t> может быть и задание  - </a:t>
            </a:r>
            <a:r>
              <a:rPr lang="ru-RU" sz="2800" i="1" dirty="0" smtClean="0">
                <a:solidFill>
                  <a:srgbClr val="0070C0"/>
                </a:solidFill>
              </a:rPr>
              <a:t>найти связи между соседними изображениями</a:t>
            </a:r>
            <a:r>
              <a:rPr lang="ru-RU" sz="2800" dirty="0" smtClean="0"/>
              <a:t> или </a:t>
            </a:r>
            <a:r>
              <a:rPr lang="ru-RU" sz="2800" i="1" dirty="0" smtClean="0">
                <a:solidFill>
                  <a:srgbClr val="0070C0"/>
                </a:solidFill>
              </a:rPr>
              <a:t>дать название </a:t>
            </a:r>
            <a:r>
              <a:rPr lang="ru-RU" sz="2800" i="1" dirty="0" err="1" smtClean="0">
                <a:solidFill>
                  <a:srgbClr val="0070C0"/>
                </a:solidFill>
              </a:rPr>
              <a:t>кроссенсу</a:t>
            </a:r>
            <a:endParaRPr lang="ru-RU" sz="2800" i="1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4" name="Google Shape;305;p34" descr="C:\Users\user\Desktop\Человечки\11.jpg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6876256" y="1916832"/>
            <a:ext cx="2088232" cy="3441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Воспитать человека\кроссенс\2023-03-06_00-26-2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3960440" cy="2713927"/>
          </a:xfrm>
          <a:prstGeom prst="rect">
            <a:avLst/>
          </a:prstGeom>
          <a:noFill/>
        </p:spPr>
      </p:pic>
      <p:pic>
        <p:nvPicPr>
          <p:cNvPr id="5" name="Picture 2" descr="D:\Воспитать человека\кроссенс\2023-03-06_00-31-3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908720"/>
            <a:ext cx="3816423" cy="2826980"/>
          </a:xfrm>
          <a:prstGeom prst="rect">
            <a:avLst/>
          </a:prstGeom>
          <a:noFill/>
        </p:spPr>
      </p:pic>
      <p:pic>
        <p:nvPicPr>
          <p:cNvPr id="6" name="Picture 2" descr="D:\Воспитать человека\кроссенс\2023-03-06_00-29-0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861048"/>
            <a:ext cx="3978100" cy="2664296"/>
          </a:xfrm>
          <a:prstGeom prst="rect">
            <a:avLst/>
          </a:prstGeom>
          <a:noFill/>
        </p:spPr>
      </p:pic>
      <p:pic>
        <p:nvPicPr>
          <p:cNvPr id="4099" name="Picture 3" descr="D:\Воспитать человека\кроссенс\2023-03-06_00-24-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861048"/>
            <a:ext cx="3692478" cy="2664296"/>
          </a:xfrm>
          <a:prstGeom prst="rect">
            <a:avLst/>
          </a:prstGeom>
          <a:noFill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5908" y="2708920"/>
            <a:ext cx="1944217" cy="1666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Воспитать человека\кроссенс\2023-03-06_00-31-38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7265"/>
            <a:ext cx="8496944" cy="6294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481</TotalTime>
  <Words>381</Words>
  <Application>Microsoft Office PowerPoint</Application>
  <PresentationFormat>Экран (4:3)</PresentationFormat>
  <Paragraphs>71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Слайд 1</vt:lpstr>
      <vt:lpstr>Слайд 2</vt:lpstr>
      <vt:lpstr>Что такое кроссенс?</vt:lpstr>
      <vt:lpstr>Какова идея технологии</vt:lpstr>
      <vt:lpstr>Слайд 5</vt:lpstr>
      <vt:lpstr>Как устроен кроссенс?</vt:lpstr>
      <vt:lpstr>Как устроен кроссенс?</vt:lpstr>
      <vt:lpstr>Слайд 8</vt:lpstr>
      <vt:lpstr>Слайд 9</vt:lpstr>
      <vt:lpstr>Слайд 10</vt:lpstr>
      <vt:lpstr>Слайд 11</vt:lpstr>
      <vt:lpstr>Как читать кроссенс?</vt:lpstr>
      <vt:lpstr>Как читать кроссенс?</vt:lpstr>
      <vt:lpstr>Алгоритм создания кроссенса</vt:lpstr>
      <vt:lpstr>Воспитательный потенциал кроссенса </vt:lpstr>
      <vt:lpstr>Какова идея технологии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Технология воспитания «Кроссенс» </dc:title>
  <dc:creator>а</dc:creator>
  <cp:lastModifiedBy>а</cp:lastModifiedBy>
  <cp:revision>51</cp:revision>
  <dcterms:created xsi:type="dcterms:W3CDTF">2023-03-05T18:26:42Z</dcterms:created>
  <dcterms:modified xsi:type="dcterms:W3CDTF">2023-03-06T20:23:04Z</dcterms:modified>
</cp:coreProperties>
</file>