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12" r:id="rId10"/>
    <p:sldId id="313" r:id="rId11"/>
    <p:sldId id="314" r:id="rId12"/>
    <p:sldId id="315" r:id="rId13"/>
    <p:sldId id="264" r:id="rId14"/>
    <p:sldId id="265" r:id="rId15"/>
    <p:sldId id="266" r:id="rId16"/>
    <p:sldId id="267" r:id="rId17"/>
    <p:sldId id="268" r:id="rId18"/>
    <p:sldId id="277" r:id="rId19"/>
    <p:sldId id="278" r:id="rId20"/>
    <p:sldId id="279" r:id="rId21"/>
    <p:sldId id="280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</p:sldIdLst>
  <p:sldSz cx="10083800" cy="7562850"/>
  <p:notesSz cx="100838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39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9502" y="236042"/>
            <a:ext cx="778479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217545" y="3926585"/>
            <a:ext cx="3648709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495" y="113157"/>
            <a:ext cx="9728809" cy="10712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1691" y="2210917"/>
            <a:ext cx="9283065" cy="1946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6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user/RosObrNadzor" TargetMode="Externa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xford.ru/wiki/matematika" TargetMode="External"/><Relationship Id="rId5" Type="http://schemas.openxmlformats.org/officeDocument/2006/relationships/hyperlink" Target="https://www.yaklass.ru/" TargetMode="External"/><Relationship Id="rId4" Type="http://schemas.openxmlformats.org/officeDocument/2006/relationships/hyperlink" Target="https://sdamgia.ru/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89302" y="1937385"/>
            <a:ext cx="6500495" cy="2666756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538480" marR="5080" indent="-525780" algn="ctr">
              <a:lnSpc>
                <a:spcPts val="6700"/>
              </a:lnSpc>
              <a:spcBef>
                <a:spcPts val="695"/>
              </a:spcBef>
              <a:tabLst>
                <a:tab pos="4448175" algn="l"/>
              </a:tabLst>
            </a:pPr>
            <a:r>
              <a:rPr lang="ru-RU" sz="6000" b="1" i="1" spc="-35" dirty="0" smtClean="0">
                <a:solidFill>
                  <a:srgbClr val="0000FF"/>
                </a:solidFill>
                <a:latin typeface="Times New Roman"/>
                <a:cs typeface="Times New Roman"/>
              </a:rPr>
              <a:t>Основные изменения в ЕГЭ-2024</a:t>
            </a:r>
            <a:endParaRPr sz="6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9511"/>
            <a:ext cx="10083800" cy="436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37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drawingObject3"/>
          <p:cNvPicPr/>
          <p:nvPr/>
        </p:nvPicPr>
        <p:blipFill>
          <a:blip r:embed="rId2"/>
          <a:stretch/>
        </p:blipFill>
        <p:spPr>
          <a:xfrm>
            <a:off x="165100" y="2318385"/>
            <a:ext cx="9372600" cy="2926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37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drawingObject5"/>
          <p:cNvPicPr/>
          <p:nvPr/>
        </p:nvPicPr>
        <p:blipFill>
          <a:blip r:embed="rId2"/>
          <a:stretch/>
        </p:blipFill>
        <p:spPr>
          <a:xfrm>
            <a:off x="165100" y="2305685"/>
            <a:ext cx="9372600" cy="2951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331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8892" y="236042"/>
            <a:ext cx="77355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20" dirty="0">
                <a:latin typeface="Microsoft Sans Serif"/>
                <a:cs typeface="Microsoft Sans Serif"/>
              </a:rPr>
              <a:t>Оценивание</a:t>
            </a:r>
            <a:r>
              <a:rPr sz="4000" b="0" spc="55" dirty="0">
                <a:latin typeface="Microsoft Sans Serif"/>
                <a:cs typeface="Microsoft Sans Serif"/>
              </a:rPr>
              <a:t> </a:t>
            </a:r>
            <a:r>
              <a:rPr sz="4000" b="0" spc="-50" dirty="0">
                <a:latin typeface="Microsoft Sans Serif"/>
                <a:cs typeface="Microsoft Sans Serif"/>
              </a:rPr>
              <a:t>(базовный</a:t>
            </a:r>
            <a:r>
              <a:rPr sz="4000" b="0" spc="50" dirty="0">
                <a:latin typeface="Microsoft Sans Serif"/>
                <a:cs typeface="Microsoft Sans Serif"/>
              </a:rPr>
              <a:t> </a:t>
            </a:r>
            <a:r>
              <a:rPr sz="4000" b="0" spc="-20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084" y="1263776"/>
            <a:ext cx="9752330" cy="398843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265"/>
              </a:spcBef>
            </a:pPr>
            <a:r>
              <a:rPr sz="2400" spc="-10" dirty="0">
                <a:latin typeface="Microsoft Sans Serif"/>
                <a:cs typeface="Microsoft Sans Serif"/>
              </a:rPr>
              <a:t>Оценивание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правильности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выполнения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заданий,</a:t>
            </a:r>
            <a:endParaRPr sz="2400">
              <a:latin typeface="Microsoft Sans Serif"/>
              <a:cs typeface="Microsoft Sans Serif"/>
            </a:endParaRPr>
          </a:p>
          <a:p>
            <a:pPr marL="269240">
              <a:lnSpc>
                <a:spcPts val="2780"/>
              </a:lnSpc>
              <a:spcBef>
                <a:spcPts val="170"/>
              </a:spcBef>
            </a:pPr>
            <a:r>
              <a:rPr sz="2400" spc="-15" dirty="0">
                <a:latin typeface="Microsoft Sans Serif"/>
                <a:cs typeface="Microsoft Sans Serif"/>
              </a:rPr>
              <a:t>предусматривающих</a:t>
            </a:r>
            <a:r>
              <a:rPr sz="2400" spc="-2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краткий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75" dirty="0">
                <a:latin typeface="Microsoft Sans Serif"/>
                <a:cs typeface="Microsoft Sans Serif"/>
              </a:rPr>
              <a:t>ответ,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осуществляется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endParaRPr sz="2400">
              <a:latin typeface="Microsoft Sans Serif"/>
              <a:cs typeface="Microsoft Sans Serif"/>
            </a:endParaRPr>
          </a:p>
          <a:p>
            <a:pPr marL="269240">
              <a:lnSpc>
                <a:spcPts val="2780"/>
              </a:lnSpc>
            </a:pPr>
            <a:r>
              <a:rPr sz="2400" spc="-25" dirty="0">
                <a:latin typeface="Microsoft Sans Serif"/>
                <a:cs typeface="Microsoft Sans Serif"/>
              </a:rPr>
              <a:t>использованием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специальных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аппаратно-</a:t>
            </a:r>
            <a:r>
              <a:rPr sz="2400" spc="6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программных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средств.</a:t>
            </a:r>
            <a:endParaRPr sz="2400">
              <a:latin typeface="Microsoft Sans Serif"/>
              <a:cs typeface="Microsoft Sans Serif"/>
            </a:endParaRPr>
          </a:p>
          <a:p>
            <a:pPr marL="269240" marR="371475" indent="-205740">
              <a:lnSpc>
                <a:spcPts val="2680"/>
              </a:lnSpc>
              <a:spcBef>
                <a:spcPts val="1065"/>
              </a:spcBef>
            </a:pPr>
            <a:r>
              <a:rPr sz="2400" spc="-5" dirty="0">
                <a:latin typeface="Microsoft Sans Serif"/>
                <a:cs typeface="Microsoft Sans Serif"/>
              </a:rPr>
              <a:t>Правильное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выполнение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каждого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из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150" dirty="0">
                <a:latin typeface="Microsoft Sans Serif"/>
                <a:cs typeface="Microsoft Sans Serif"/>
              </a:rPr>
              <a:t>1–21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оценивается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1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баллом.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Задание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считается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выполненным</a:t>
            </a:r>
            <a:r>
              <a:rPr sz="2400" spc="6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верно,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если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ответ </a:t>
            </a:r>
            <a:r>
              <a:rPr sz="2400" spc="-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записан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форме,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которая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указана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инструкции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endParaRPr sz="2400">
              <a:latin typeface="Microsoft Sans Serif"/>
              <a:cs typeface="Microsoft Sans Serif"/>
            </a:endParaRPr>
          </a:p>
          <a:p>
            <a:pPr marL="269240">
              <a:lnSpc>
                <a:spcPts val="2610"/>
              </a:lnSpc>
            </a:pPr>
            <a:r>
              <a:rPr sz="2400" spc="-10" dirty="0">
                <a:latin typeface="Microsoft Sans Serif"/>
                <a:cs typeface="Microsoft Sans Serif"/>
              </a:rPr>
              <a:t>выполнению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задания,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полностью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совпадает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эталоном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ответа.</a:t>
            </a:r>
            <a:endParaRPr sz="2400">
              <a:latin typeface="Microsoft Sans Serif"/>
              <a:cs typeface="Microsoft Sans Serif"/>
            </a:endParaRPr>
          </a:p>
          <a:p>
            <a:pPr marL="63500" marR="55880">
              <a:lnSpc>
                <a:spcPct val="185800"/>
              </a:lnSpc>
              <a:spcBef>
                <a:spcPts val="10"/>
              </a:spcBef>
            </a:pPr>
            <a:r>
              <a:rPr sz="2400" spc="-10" dirty="0">
                <a:latin typeface="Microsoft Sans Serif"/>
                <a:cs typeface="Microsoft Sans Serif"/>
              </a:rPr>
              <a:t>Максимальный̆</a:t>
            </a:r>
            <a:r>
              <a:rPr sz="3600" spc="-15" baseline="9259" dirty="0">
                <a:latin typeface="Microsoft Sans Serif"/>
                <a:cs typeface="Microsoft Sans Serif"/>
              </a:rPr>
              <a:t>̆̆</a:t>
            </a:r>
            <a:r>
              <a:rPr sz="3600" spc="22" baseline="9259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балл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за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выполнение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экзаменационной</a:t>
            </a:r>
            <a:r>
              <a:rPr sz="2400" spc="-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работы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630" dirty="0">
                <a:latin typeface="Microsoft Sans Serif"/>
                <a:cs typeface="Microsoft Sans Serif"/>
              </a:rPr>
              <a:t>–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21.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Общее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время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выполнения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работы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630" dirty="0">
                <a:latin typeface="Microsoft Sans Serif"/>
                <a:cs typeface="Microsoft Sans Serif"/>
              </a:rPr>
              <a:t>–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b="1" spc="-5" dirty="0">
                <a:latin typeface="Arial"/>
                <a:cs typeface="Arial"/>
              </a:rPr>
              <a:t>3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часа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(180</a:t>
            </a:r>
            <a:r>
              <a:rPr sz="2400" b="1" dirty="0">
                <a:latin typeface="Arial"/>
                <a:cs typeface="Arial"/>
              </a:rPr>
              <a:t> мин.)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9502" y="236042"/>
            <a:ext cx="773493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20" dirty="0">
                <a:latin typeface="Microsoft Sans Serif"/>
                <a:cs typeface="Microsoft Sans Serif"/>
              </a:rPr>
              <a:t>Оценивание</a:t>
            </a:r>
            <a:r>
              <a:rPr sz="4000" spc="55" dirty="0">
                <a:latin typeface="Microsoft Sans Serif"/>
                <a:cs typeface="Microsoft Sans Serif"/>
              </a:rPr>
              <a:t> </a:t>
            </a:r>
            <a:r>
              <a:rPr sz="4000" spc="-50" dirty="0">
                <a:latin typeface="Microsoft Sans Serif"/>
                <a:cs typeface="Microsoft Sans Serif"/>
              </a:rPr>
              <a:t>(</a:t>
            </a:r>
            <a:r>
              <a:rPr sz="4000" spc="-50" dirty="0" err="1" smtClean="0">
                <a:latin typeface="Microsoft Sans Serif"/>
                <a:cs typeface="Microsoft Sans Serif"/>
              </a:rPr>
              <a:t>базовый</a:t>
            </a:r>
            <a:r>
              <a:rPr sz="4000" spc="50" dirty="0" smtClean="0">
                <a:latin typeface="Microsoft Sans Serif"/>
                <a:cs typeface="Microsoft Sans Serif"/>
              </a:rPr>
              <a:t> </a:t>
            </a:r>
            <a:r>
              <a:rPr sz="4000" spc="-20" dirty="0">
                <a:latin typeface="Microsoft Sans Serif"/>
                <a:cs typeface="Microsoft Sans Serif"/>
              </a:rPr>
              <a:t>уровень)</a:t>
            </a:r>
            <a:endParaRPr sz="4000" dirty="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841" y="1128141"/>
            <a:ext cx="88595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6080" marR="5080" indent="-3733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Всего</a:t>
            </a:r>
            <a:r>
              <a:rPr sz="2400" spc="-5" dirty="0">
                <a:latin typeface="Times New Roman"/>
                <a:cs typeface="Times New Roman"/>
              </a:rPr>
              <a:t> за </a:t>
            </a:r>
            <a:r>
              <a:rPr sz="2400" dirty="0">
                <a:latin typeface="Times New Roman"/>
                <a:cs typeface="Times New Roman"/>
              </a:rPr>
              <a:t>21</a:t>
            </a:r>
            <a:r>
              <a:rPr sz="2400" spc="-5" dirty="0">
                <a:latin typeface="Times New Roman"/>
                <a:cs typeface="Times New Roman"/>
              </a:rPr>
              <a:t> задание</a:t>
            </a:r>
            <a:r>
              <a:rPr sz="2400" spc="-15" dirty="0">
                <a:latin typeface="Times New Roman"/>
                <a:cs typeface="Times New Roman"/>
              </a:rPr>
              <a:t> можно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получить</a:t>
            </a:r>
            <a:r>
              <a:rPr sz="2400" dirty="0">
                <a:latin typeface="Times New Roman"/>
                <a:cs typeface="Times New Roman"/>
              </a:rPr>
              <a:t> 21</a:t>
            </a:r>
            <a:r>
              <a:rPr sz="2400" spc="-5" dirty="0">
                <a:latin typeface="Times New Roman"/>
                <a:cs typeface="Times New Roman"/>
              </a:rPr>
              <a:t> первичных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баллов,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которые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переводятся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оценку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утвержденной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Рособрнадзором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шкале: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3772" y="2161032"/>
            <a:ext cx="7127748" cy="4463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84" y="278714"/>
            <a:ext cx="85045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20" dirty="0">
                <a:latin typeface="Microsoft Sans Serif"/>
                <a:cs typeface="Microsoft Sans Serif"/>
              </a:rPr>
              <a:t>Оценивание</a:t>
            </a:r>
            <a:r>
              <a:rPr sz="4000" b="0" spc="45" dirty="0">
                <a:latin typeface="Microsoft Sans Serif"/>
                <a:cs typeface="Microsoft Sans Serif"/>
              </a:rPr>
              <a:t> </a:t>
            </a:r>
            <a:r>
              <a:rPr sz="4000" b="0" spc="-10" dirty="0">
                <a:latin typeface="Microsoft Sans Serif"/>
                <a:cs typeface="Microsoft Sans Serif"/>
              </a:rPr>
              <a:t>(профильный</a:t>
            </a:r>
            <a:r>
              <a:rPr sz="4000" b="0" spc="70" dirty="0">
                <a:latin typeface="Microsoft Sans Serif"/>
                <a:cs typeface="Microsoft Sans Serif"/>
              </a:rPr>
              <a:t> </a:t>
            </a:r>
            <a:r>
              <a:rPr sz="4000" b="0" spc="-20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4" y="994029"/>
            <a:ext cx="9791700" cy="583438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218440" marR="668020" indent="-205740">
              <a:lnSpc>
                <a:spcPts val="2680"/>
              </a:lnSpc>
              <a:spcBef>
                <a:spcPts val="355"/>
              </a:spcBef>
            </a:pPr>
            <a:r>
              <a:rPr sz="2400" spc="-10" dirty="0">
                <a:latin typeface="Times New Roman"/>
                <a:cs typeface="Times New Roman"/>
              </a:rPr>
              <a:t>Оценивание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правильности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выполнения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заданий,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предусматривающих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краткий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Times New Roman"/>
                <a:cs typeface="Times New Roman"/>
              </a:rPr>
              <a:t>ответ,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осуществляется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0" dirty="0">
                <a:latin typeface="Times New Roman"/>
                <a:cs typeface="Times New Roman"/>
              </a:rPr>
              <a:t> использованием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специальных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аппаратно-</a:t>
            </a:r>
            <a:r>
              <a:rPr sz="2400" spc="-5" dirty="0">
                <a:latin typeface="Times New Roman"/>
                <a:cs typeface="Times New Roman"/>
              </a:rPr>
              <a:t> программных средств.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20"/>
              </a:lnSpc>
            </a:pPr>
            <a:r>
              <a:rPr sz="2400" spc="-5" dirty="0">
                <a:latin typeface="Times New Roman"/>
                <a:cs typeface="Times New Roman"/>
              </a:rPr>
              <a:t>Правильное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выполнение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каждого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из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заданий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1–12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оценивается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 </a:t>
            </a:r>
            <a:r>
              <a:rPr sz="2400" spc="-5" dirty="0">
                <a:latin typeface="Times New Roman"/>
                <a:cs typeface="Times New Roman"/>
              </a:rPr>
              <a:t>баллом.</a:t>
            </a:r>
            <a:endParaRPr sz="2400">
              <a:latin typeface="Times New Roman"/>
              <a:cs typeface="Times New Roman"/>
            </a:endParaRPr>
          </a:p>
          <a:p>
            <a:pPr marL="218440" marR="118110">
              <a:lnSpc>
                <a:spcPts val="2680"/>
              </a:lnSpc>
              <a:spcBef>
                <a:spcPts val="160"/>
              </a:spcBef>
            </a:pPr>
            <a:r>
              <a:rPr sz="2400" dirty="0">
                <a:latin typeface="Times New Roman"/>
                <a:cs typeface="Times New Roman"/>
              </a:rPr>
              <a:t>Задание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считается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выполненным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верно,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15" dirty="0">
                <a:latin typeface="Times New Roman"/>
                <a:cs typeface="Times New Roman"/>
              </a:rPr>
              <a:t>если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ответ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записан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той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форме,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которая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указана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инструкции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spc="-10" dirty="0">
                <a:latin typeface="Times New Roman"/>
                <a:cs typeface="Times New Roman"/>
              </a:rPr>
              <a:t>выполнению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задания,</a:t>
            </a:r>
            <a:r>
              <a:rPr sz="2400" dirty="0">
                <a:latin typeface="Times New Roman"/>
                <a:cs typeface="Times New Roman"/>
              </a:rPr>
              <a:t> и совпадает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эталоном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ответа.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510"/>
              </a:lnSpc>
            </a:pPr>
            <a:r>
              <a:rPr sz="2400" spc="-10" dirty="0">
                <a:latin typeface="Times New Roman"/>
                <a:cs typeface="Times New Roman"/>
              </a:rPr>
              <a:t>Проверка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выполнения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заданий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13–19 </a:t>
            </a:r>
            <a:r>
              <a:rPr sz="2400" spc="-10" dirty="0">
                <a:latin typeface="Times New Roman"/>
                <a:cs typeface="Times New Roman"/>
              </a:rPr>
              <a:t>проводится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экспертами</a:t>
            </a:r>
            <a:r>
              <a:rPr sz="2400" spc="-5" dirty="0">
                <a:latin typeface="Times New Roman"/>
                <a:cs typeface="Times New Roman"/>
              </a:rPr>
              <a:t> на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основе</a:t>
            </a:r>
            <a:endParaRPr sz="2400">
              <a:latin typeface="Times New Roman"/>
              <a:cs typeface="Times New Roman"/>
            </a:endParaRPr>
          </a:p>
          <a:p>
            <a:pPr marL="218440">
              <a:lnSpc>
                <a:spcPts val="2685"/>
              </a:lnSpc>
            </a:pPr>
            <a:r>
              <a:rPr sz="2400" spc="5" dirty="0">
                <a:latin typeface="Times New Roman"/>
                <a:cs typeface="Times New Roman"/>
              </a:rPr>
              <a:t>разработанной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системы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критериев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оценивания.</a:t>
            </a:r>
            <a:endParaRPr sz="2400">
              <a:latin typeface="Times New Roman"/>
              <a:cs typeface="Times New Roman"/>
            </a:endParaRPr>
          </a:p>
          <a:p>
            <a:pPr marL="218440" marR="35560" indent="-205740" algn="just">
              <a:lnSpc>
                <a:spcPts val="2680"/>
              </a:lnSpc>
              <a:spcBef>
                <a:spcPts val="160"/>
              </a:spcBef>
            </a:pPr>
            <a:r>
              <a:rPr sz="2400" spc="-10" dirty="0">
                <a:latin typeface="Times New Roman"/>
                <a:cs typeface="Times New Roman"/>
              </a:rPr>
              <a:t>Полное </a:t>
            </a:r>
            <a:r>
              <a:rPr sz="2400" spc="-5" dirty="0">
                <a:latin typeface="Times New Roman"/>
                <a:cs typeface="Times New Roman"/>
              </a:rPr>
              <a:t>правильное </a:t>
            </a:r>
            <a:r>
              <a:rPr sz="2400" dirty="0">
                <a:latin typeface="Times New Roman"/>
                <a:cs typeface="Times New Roman"/>
              </a:rPr>
              <a:t>решение </a:t>
            </a:r>
            <a:r>
              <a:rPr sz="2400" spc="-15" dirty="0">
                <a:latin typeface="Times New Roman"/>
                <a:cs typeface="Times New Roman"/>
              </a:rPr>
              <a:t>каждого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dirty="0">
                <a:latin typeface="Times New Roman"/>
                <a:cs typeface="Times New Roman"/>
              </a:rPr>
              <a:t>заданий 13, 15 и 16 </a:t>
            </a:r>
            <a:r>
              <a:rPr sz="2400" spc="-5" dirty="0">
                <a:latin typeface="Times New Roman"/>
                <a:cs typeface="Times New Roman"/>
              </a:rPr>
              <a:t>оценивается </a:t>
            </a:r>
            <a:r>
              <a:rPr sz="2400" dirty="0">
                <a:latin typeface="Times New Roman"/>
                <a:cs typeface="Times New Roman"/>
              </a:rPr>
              <a:t>2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баллами; </a:t>
            </a:r>
            <a:r>
              <a:rPr sz="2400" spc="-15" dirty="0">
                <a:latin typeface="Times New Roman"/>
                <a:cs typeface="Times New Roman"/>
              </a:rPr>
              <a:t>каждого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dirty="0">
                <a:latin typeface="Times New Roman"/>
                <a:cs typeface="Times New Roman"/>
              </a:rPr>
              <a:t>заданий 14 и 17 – 3 баллами; </a:t>
            </a:r>
            <a:r>
              <a:rPr sz="2400" spc="-15" dirty="0">
                <a:latin typeface="Times New Roman"/>
                <a:cs typeface="Times New Roman"/>
              </a:rPr>
              <a:t>каждого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dirty="0">
                <a:latin typeface="Times New Roman"/>
                <a:cs typeface="Times New Roman"/>
              </a:rPr>
              <a:t>заданий 18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19 – 4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баллами.</a:t>
            </a:r>
            <a:endParaRPr sz="2400">
              <a:latin typeface="Times New Roman"/>
              <a:cs typeface="Times New Roman"/>
            </a:endParaRPr>
          </a:p>
          <a:p>
            <a:pPr marL="12700" algn="just">
              <a:lnSpc>
                <a:spcPts val="2510"/>
              </a:lnSpc>
            </a:pPr>
            <a:r>
              <a:rPr sz="2400" spc="-10" dirty="0">
                <a:latin typeface="Times New Roman"/>
                <a:cs typeface="Times New Roman"/>
              </a:rPr>
              <a:t>Максимальный первичный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балл</a:t>
            </a:r>
            <a:r>
              <a:rPr sz="2400" spc="-5" dirty="0">
                <a:latin typeface="Times New Roman"/>
                <a:cs typeface="Times New Roman"/>
              </a:rPr>
              <a:t> за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выполнение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экзаменационной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работы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endParaRPr sz="2400">
              <a:latin typeface="Times New Roman"/>
              <a:cs typeface="Times New Roman"/>
            </a:endParaRPr>
          </a:p>
          <a:p>
            <a:pPr marL="218440">
              <a:lnSpc>
                <a:spcPts val="2685"/>
              </a:lnSpc>
            </a:pPr>
            <a:r>
              <a:rPr sz="2400" dirty="0">
                <a:latin typeface="Times New Roman"/>
                <a:cs typeface="Times New Roman"/>
              </a:rPr>
              <a:t>32.</a:t>
            </a:r>
            <a:endParaRPr sz="2400">
              <a:latin typeface="Times New Roman"/>
              <a:cs typeface="Times New Roman"/>
            </a:endParaRPr>
          </a:p>
          <a:p>
            <a:pPr marL="218440" marR="551180" indent="-205740">
              <a:lnSpc>
                <a:spcPts val="2680"/>
              </a:lnSpc>
              <a:spcBef>
                <a:spcPts val="160"/>
              </a:spcBef>
            </a:pP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основе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результатов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выполнения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всех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заданий</a:t>
            </a:r>
            <a:r>
              <a:rPr sz="2400" spc="-10" dirty="0">
                <a:latin typeface="Times New Roman"/>
                <a:cs typeface="Times New Roman"/>
              </a:rPr>
              <a:t> работы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определяются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первичные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баллы,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которые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затем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переводятся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тестовые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100- </a:t>
            </a:r>
            <a:r>
              <a:rPr sz="2400" spc="5" dirty="0">
                <a:latin typeface="Times New Roman"/>
                <a:cs typeface="Times New Roman"/>
              </a:rPr>
              <a:t> балльной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шкале.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84" y="278714"/>
            <a:ext cx="85045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20" dirty="0">
                <a:latin typeface="Microsoft Sans Serif"/>
                <a:cs typeface="Microsoft Sans Serif"/>
              </a:rPr>
              <a:t>Оценивание</a:t>
            </a:r>
            <a:r>
              <a:rPr sz="4000" b="0" spc="45" dirty="0">
                <a:latin typeface="Microsoft Sans Serif"/>
                <a:cs typeface="Microsoft Sans Serif"/>
              </a:rPr>
              <a:t> </a:t>
            </a:r>
            <a:r>
              <a:rPr sz="4000" b="0" spc="-10" dirty="0">
                <a:latin typeface="Microsoft Sans Serif"/>
                <a:cs typeface="Microsoft Sans Serif"/>
              </a:rPr>
              <a:t>(профильный</a:t>
            </a:r>
            <a:r>
              <a:rPr sz="4000" b="0" spc="70" dirty="0">
                <a:latin typeface="Microsoft Sans Serif"/>
                <a:cs typeface="Microsoft Sans Serif"/>
              </a:rPr>
              <a:t> </a:t>
            </a:r>
            <a:r>
              <a:rPr sz="4000" b="0" spc="-20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4" y="1170813"/>
            <a:ext cx="9638665" cy="1769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8440" marR="5080" indent="-20574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› </a:t>
            </a:r>
            <a:r>
              <a:rPr sz="2400" spc="-5" dirty="0">
                <a:latin typeface="Times New Roman"/>
                <a:cs typeface="Times New Roman"/>
              </a:rPr>
              <a:t>Красной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линией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обозначен</a:t>
            </a:r>
            <a:r>
              <a:rPr sz="2400" dirty="0">
                <a:latin typeface="Times New Roman"/>
                <a:cs typeface="Times New Roman"/>
              </a:rPr>
              <a:t> минимальный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порог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для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поступления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вузы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получения аттестата.</a:t>
            </a:r>
            <a:endParaRPr sz="2400">
              <a:latin typeface="Times New Roman"/>
              <a:cs typeface="Times New Roman"/>
            </a:endParaRPr>
          </a:p>
          <a:p>
            <a:pPr marL="218440" marR="1249045" indent="-205740">
              <a:lnSpc>
                <a:spcPct val="100000"/>
              </a:lnSpc>
              <a:spcBef>
                <a:spcPts val="2210"/>
              </a:spcBef>
            </a:pPr>
            <a:r>
              <a:rPr sz="2400" dirty="0">
                <a:latin typeface="Times New Roman"/>
                <a:cs typeface="Times New Roman"/>
              </a:rPr>
              <a:t>›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Оранжевой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линией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для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поступления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подведомственные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вузы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Минобрнауки.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940" y="3095244"/>
            <a:ext cx="4326636" cy="410413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78908" y="3023616"/>
            <a:ext cx="4524755" cy="4104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9955" y="864108"/>
            <a:ext cx="4270248" cy="547115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12664" y="905256"/>
            <a:ext cx="4405884" cy="5286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3627" y="266446"/>
            <a:ext cx="7703820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700020" marR="5080" indent="-2687955">
              <a:lnSpc>
                <a:spcPts val="4010"/>
              </a:lnSpc>
              <a:spcBef>
                <a:spcPts val="490"/>
              </a:spcBef>
            </a:pPr>
            <a:r>
              <a:rPr sz="3600" spc="-20" dirty="0">
                <a:latin typeface="Times New Roman"/>
                <a:cs typeface="Times New Roman"/>
              </a:rPr>
              <a:t>ЧТО МОЖНО </a:t>
            </a:r>
            <a:r>
              <a:rPr sz="3600" spc="-30" dirty="0">
                <a:latin typeface="Times New Roman"/>
                <a:cs typeface="Times New Roman"/>
              </a:rPr>
              <a:t>ВЗЯТЬ </a:t>
            </a:r>
            <a:r>
              <a:rPr sz="3600" dirty="0">
                <a:latin typeface="Times New Roman"/>
                <a:cs typeface="Times New Roman"/>
              </a:rPr>
              <a:t>С </a:t>
            </a:r>
            <a:r>
              <a:rPr sz="3600" spc="-10" dirty="0">
                <a:latin typeface="Times New Roman"/>
                <a:cs typeface="Times New Roman"/>
              </a:rPr>
              <a:t>СОБОЙ </a:t>
            </a:r>
            <a:r>
              <a:rPr sz="3600" dirty="0">
                <a:latin typeface="Times New Roman"/>
                <a:cs typeface="Times New Roman"/>
              </a:rPr>
              <a:t>НА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ЭКЗАМЕН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00429" y="1578991"/>
            <a:ext cx="8167370" cy="124587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765175" marR="5080" indent="-753110">
              <a:lnSpc>
                <a:spcPts val="3120"/>
              </a:lnSpc>
              <a:spcBef>
                <a:spcPts val="400"/>
              </a:spcBef>
            </a:pPr>
            <a:r>
              <a:rPr sz="2800" spc="-5" dirty="0">
                <a:latin typeface="Times New Roman"/>
                <a:cs typeface="Times New Roman"/>
              </a:rPr>
              <a:t>На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экзамене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математике</a:t>
            </a:r>
            <a:r>
              <a:rPr sz="2800" spc="5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разрешается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пользоваться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линейкой,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которая</a:t>
            </a:r>
            <a:r>
              <a:rPr sz="2800" spc="-5" dirty="0">
                <a:latin typeface="Times New Roman"/>
                <a:cs typeface="Times New Roman"/>
              </a:rPr>
              <a:t> не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содержит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справочную</a:t>
            </a:r>
            <a:endParaRPr sz="2800">
              <a:latin typeface="Times New Roman"/>
              <a:cs typeface="Times New Roman"/>
            </a:endParaRPr>
          </a:p>
          <a:p>
            <a:pPr marL="189230">
              <a:lnSpc>
                <a:spcPts val="3070"/>
              </a:lnSpc>
            </a:pPr>
            <a:r>
              <a:rPr sz="2800" spc="-10" dirty="0">
                <a:latin typeface="Times New Roman"/>
                <a:cs typeface="Times New Roman"/>
              </a:rPr>
              <a:t>информацию,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для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построения</a:t>
            </a:r>
            <a:r>
              <a:rPr sz="2800" spc="-15" dirty="0">
                <a:latin typeface="Times New Roman"/>
                <a:cs typeface="Times New Roman"/>
              </a:rPr>
              <a:t> чертежей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 </a:t>
            </a:r>
            <a:r>
              <a:rPr sz="2800" spc="-30" dirty="0">
                <a:latin typeface="Times New Roman"/>
                <a:cs typeface="Times New Roman"/>
              </a:rPr>
              <a:t>рисунков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018" y="38098"/>
            <a:ext cx="9432664" cy="7520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1037" y="2040458"/>
            <a:ext cx="8813165" cy="29032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4635"/>
              </a:lnSpc>
              <a:spcBef>
                <a:spcPts val="95"/>
              </a:spcBef>
            </a:pPr>
            <a:r>
              <a:rPr sz="4000" spc="-10" dirty="0">
                <a:solidFill>
                  <a:srgbClr val="0000FF"/>
                </a:solidFill>
                <a:latin typeface="Times New Roman"/>
                <a:cs typeface="Times New Roman"/>
              </a:rPr>
              <a:t>Единый</a:t>
            </a:r>
            <a:r>
              <a:rPr sz="40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-25" dirty="0">
                <a:solidFill>
                  <a:srgbClr val="0000FF"/>
                </a:solidFill>
                <a:latin typeface="Times New Roman"/>
                <a:cs typeface="Times New Roman"/>
              </a:rPr>
              <a:t>государственный </a:t>
            </a:r>
            <a:r>
              <a:rPr sz="4000" spc="-15" dirty="0">
                <a:solidFill>
                  <a:srgbClr val="0000FF"/>
                </a:solidFill>
                <a:latin typeface="Times New Roman"/>
                <a:cs typeface="Times New Roman"/>
              </a:rPr>
              <a:t>экзамен</a:t>
            </a:r>
            <a:r>
              <a:rPr sz="4000" spc="-10" dirty="0">
                <a:solidFill>
                  <a:srgbClr val="0000FF"/>
                </a:solidFill>
                <a:latin typeface="Times New Roman"/>
                <a:cs typeface="Times New Roman"/>
              </a:rPr>
              <a:t> (ЕГЭ)</a:t>
            </a:r>
            <a:endParaRPr sz="4000">
              <a:latin typeface="Times New Roman"/>
              <a:cs typeface="Times New Roman"/>
            </a:endParaRPr>
          </a:p>
          <a:p>
            <a:pPr marL="82550" marR="71120" algn="ctr">
              <a:lnSpc>
                <a:spcPct val="93000"/>
              </a:lnSpc>
              <a:spcBef>
                <a:spcPts val="170"/>
              </a:spcBef>
            </a:pPr>
            <a:r>
              <a:rPr sz="4000" spc="-5" dirty="0">
                <a:latin typeface="Times New Roman"/>
                <a:cs typeface="Times New Roman"/>
              </a:rPr>
              <a:t>— </a:t>
            </a:r>
            <a:r>
              <a:rPr sz="4000" spc="-20" dirty="0">
                <a:latin typeface="Times New Roman"/>
                <a:cs typeface="Times New Roman"/>
              </a:rPr>
              <a:t>это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20" dirty="0">
                <a:latin typeface="Times New Roman"/>
                <a:cs typeface="Times New Roman"/>
              </a:rPr>
              <a:t>форма</a:t>
            </a:r>
            <a:r>
              <a:rPr sz="4000" spc="-25" dirty="0">
                <a:latin typeface="Times New Roman"/>
                <a:cs typeface="Times New Roman"/>
              </a:rPr>
              <a:t> государственной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spc="-25" dirty="0">
                <a:latin typeface="Times New Roman"/>
                <a:cs typeface="Times New Roman"/>
              </a:rPr>
              <a:t>итоговой </a:t>
            </a:r>
            <a:r>
              <a:rPr sz="4000" spc="-98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аттестации </a:t>
            </a:r>
            <a:r>
              <a:rPr sz="4000" spc="-5" dirty="0">
                <a:latin typeface="Times New Roman"/>
                <a:cs typeface="Times New Roman"/>
              </a:rPr>
              <a:t>(ГИА)</a:t>
            </a:r>
            <a:r>
              <a:rPr sz="4000" spc="5" dirty="0">
                <a:latin typeface="Times New Roman"/>
                <a:cs typeface="Times New Roman"/>
              </a:rPr>
              <a:t> </a:t>
            </a:r>
            <a:r>
              <a:rPr sz="4000" spc="-5" dirty="0">
                <a:latin typeface="Times New Roman"/>
                <a:cs typeface="Times New Roman"/>
              </a:rPr>
              <a:t>по </a:t>
            </a:r>
            <a:r>
              <a:rPr sz="4000" spc="-20" dirty="0">
                <a:latin typeface="Times New Roman"/>
                <a:cs typeface="Times New Roman"/>
              </a:rPr>
              <a:t>образовательным 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spc="-5" dirty="0">
                <a:latin typeface="Times New Roman"/>
                <a:cs typeface="Times New Roman"/>
              </a:rPr>
              <a:t>программам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25" dirty="0">
                <a:latin typeface="Times New Roman"/>
                <a:cs typeface="Times New Roman"/>
              </a:rPr>
              <a:t>среднего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spc="-20" dirty="0">
                <a:latin typeface="Times New Roman"/>
                <a:cs typeface="Times New Roman"/>
              </a:rPr>
              <a:t>общего</a:t>
            </a:r>
            <a:endParaRPr sz="4000">
              <a:latin typeface="Times New Roman"/>
              <a:cs typeface="Times New Roman"/>
            </a:endParaRPr>
          </a:p>
          <a:p>
            <a:pPr marL="3175" algn="ctr">
              <a:lnSpc>
                <a:spcPts val="4465"/>
              </a:lnSpc>
            </a:pPr>
            <a:r>
              <a:rPr sz="4000" spc="-10" dirty="0">
                <a:latin typeface="Times New Roman"/>
                <a:cs typeface="Times New Roman"/>
              </a:rPr>
              <a:t>образования.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0476" y="502920"/>
            <a:ext cx="9494062" cy="6234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06327" y="1901105"/>
            <a:ext cx="5612497" cy="274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6990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215" y="1300683"/>
            <a:ext cx="9840595" cy="3856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Arial"/>
                <a:cs typeface="Arial"/>
              </a:rPr>
              <a:t>1.</a:t>
            </a:r>
            <a:r>
              <a:rPr sz="2800" b="1" spc="-1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Чем</a:t>
            </a:r>
            <a:r>
              <a:rPr sz="2800" b="1" spc="-5" dirty="0">
                <a:latin typeface="Arial"/>
                <a:cs typeface="Arial"/>
              </a:rPr>
              <a:t> раньше,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25" dirty="0">
                <a:latin typeface="Arial"/>
                <a:cs typeface="Arial"/>
              </a:rPr>
              <a:t>тем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лучше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2490"/>
              </a:spcBef>
            </a:pPr>
            <a:r>
              <a:rPr sz="2400" spc="-25" dirty="0">
                <a:latin typeface="Microsoft Sans Serif"/>
                <a:cs typeface="Microsoft Sans Serif"/>
              </a:rPr>
              <a:t>Начинать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готовиться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85" dirty="0">
                <a:latin typeface="Microsoft Sans Serif"/>
                <a:cs typeface="Microsoft Sans Serif"/>
              </a:rPr>
              <a:t>как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можно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раньше.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65" dirty="0">
                <a:latin typeface="Microsoft Sans Serif"/>
                <a:cs typeface="Microsoft Sans Serif"/>
              </a:rPr>
              <a:t>ФИПИ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опубликовал</a:t>
            </a:r>
            <a:endParaRPr sz="2400">
              <a:latin typeface="Microsoft Sans Serif"/>
              <a:cs typeface="Microsoft Sans Serif"/>
            </a:endParaRPr>
          </a:p>
          <a:p>
            <a:pPr marL="12700" marR="511175">
              <a:lnSpc>
                <a:spcPct val="93000"/>
              </a:lnSpc>
              <a:spcBef>
                <a:spcPts val="105"/>
              </a:spcBef>
            </a:pPr>
            <a:r>
              <a:rPr sz="2400" spc="-20" dirty="0">
                <a:latin typeface="Microsoft Sans Serif"/>
                <a:cs typeface="Microsoft Sans Serif"/>
              </a:rPr>
              <a:t>перспективные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модели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новых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заданий.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Конечно,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какие-то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старые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вопросы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остались,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появились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незнакомые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практико- </a:t>
            </a:r>
            <a:r>
              <a:rPr sz="2400" spc="-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ориентированные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задания,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которых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раньше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было.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>
              <a:latin typeface="Microsoft Sans Serif"/>
              <a:cs typeface="Microsoft Sans Serif"/>
            </a:endParaRPr>
          </a:p>
          <a:p>
            <a:pPr marL="12700" marR="5080">
              <a:lnSpc>
                <a:spcPct val="93200"/>
              </a:lnSpc>
            </a:pPr>
            <a:r>
              <a:rPr sz="2400" spc="-25" dirty="0">
                <a:latin typeface="Microsoft Sans Serif"/>
                <a:cs typeface="Microsoft Sans Serif"/>
              </a:rPr>
              <a:t>Облегчит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подготовку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то,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открытом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банке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ФИПИ,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известных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ресурсах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РешуЕГЭ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«Незнайка»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тренировочные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варианты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начали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размещать.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Первое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время,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пока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будут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происходить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обновления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675"/>
              </a:lnSpc>
            </a:pPr>
            <a:r>
              <a:rPr sz="2400" spc="-15" dirty="0">
                <a:latin typeface="Microsoft Sans Serif"/>
                <a:cs typeface="Microsoft Sans Serif"/>
              </a:rPr>
              <a:t>интернет-ресурсах,</a:t>
            </a:r>
            <a:r>
              <a:rPr sz="2400" spc="6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можно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готовиться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0" dirty="0">
                <a:latin typeface="Microsoft Sans Serif"/>
                <a:cs typeface="Microsoft Sans Serif"/>
              </a:rPr>
              <a:t>к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новым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заданиям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1269" y="1453083"/>
            <a:ext cx="9631045" cy="3486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dirty="0">
                <a:latin typeface="Arial"/>
                <a:cs typeface="Arial"/>
              </a:rPr>
              <a:t>2.</a:t>
            </a:r>
            <a:r>
              <a:rPr sz="2600" b="1" spc="-5" dirty="0">
                <a:latin typeface="Arial"/>
                <a:cs typeface="Arial"/>
              </a:rPr>
              <a:t> Прорешивать</a:t>
            </a:r>
            <a:r>
              <a:rPr sz="2600" b="1" spc="10" dirty="0">
                <a:latin typeface="Arial"/>
                <a:cs typeface="Arial"/>
              </a:rPr>
              <a:t> </a:t>
            </a:r>
            <a:r>
              <a:rPr sz="2600" b="1" spc="-20" dirty="0">
                <a:latin typeface="Arial"/>
                <a:cs typeface="Arial"/>
              </a:rPr>
              <a:t>тесты</a:t>
            </a:r>
            <a:r>
              <a:rPr sz="2600" b="1" spc="70" dirty="0">
                <a:latin typeface="Arial"/>
                <a:cs typeface="Arial"/>
              </a:rPr>
              <a:t> </a:t>
            </a:r>
            <a:r>
              <a:rPr sz="2600" b="1" spc="5" dirty="0">
                <a:latin typeface="Arial"/>
                <a:cs typeface="Arial"/>
              </a:rPr>
              <a:t>—</a:t>
            </a:r>
            <a:r>
              <a:rPr sz="2600" b="1" spc="-5" dirty="0">
                <a:latin typeface="Arial"/>
                <a:cs typeface="Arial"/>
              </a:rPr>
              <a:t> </a:t>
            </a:r>
            <a:r>
              <a:rPr sz="2600" b="1" dirty="0">
                <a:latin typeface="Arial"/>
                <a:cs typeface="Arial"/>
              </a:rPr>
              <a:t>не </a:t>
            </a:r>
            <a:r>
              <a:rPr sz="2600" b="1" spc="-30" dirty="0">
                <a:latin typeface="Arial"/>
                <a:cs typeface="Arial"/>
              </a:rPr>
              <a:t>всегда</a:t>
            </a:r>
            <a:r>
              <a:rPr sz="2600" b="1" dirty="0">
                <a:latin typeface="Arial"/>
                <a:cs typeface="Arial"/>
              </a:rPr>
              <a:t> </a:t>
            </a:r>
            <a:r>
              <a:rPr sz="2600" b="1" spc="-15" dirty="0">
                <a:latin typeface="Arial"/>
                <a:cs typeface="Arial"/>
              </a:rPr>
              <a:t>эффективно</a:t>
            </a:r>
            <a:endParaRPr sz="2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50">
              <a:latin typeface="Arial"/>
              <a:cs typeface="Arial"/>
            </a:endParaRPr>
          </a:p>
          <a:p>
            <a:pPr marL="12700" marR="106680">
              <a:lnSpc>
                <a:spcPts val="2680"/>
              </a:lnSpc>
              <a:spcBef>
                <a:spcPts val="5"/>
              </a:spcBef>
              <a:tabLst>
                <a:tab pos="6586855" algn="l"/>
              </a:tabLst>
            </a:pPr>
            <a:r>
              <a:rPr sz="2400" spc="-30" dirty="0">
                <a:latin typeface="Microsoft Sans Serif"/>
                <a:cs typeface="Microsoft Sans Serif"/>
              </a:rPr>
              <a:t>Ученикам,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которые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хотят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получить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за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	</a:t>
            </a:r>
            <a:r>
              <a:rPr sz="2400" spc="-40" dirty="0">
                <a:latin typeface="Microsoft Sans Serif"/>
                <a:cs typeface="Microsoft Sans Serif"/>
              </a:rPr>
              <a:t>математике </a:t>
            </a:r>
            <a:r>
              <a:rPr sz="2400" spc="-25" dirty="0">
                <a:latin typeface="Microsoft Sans Serif"/>
                <a:cs typeface="Microsoft Sans Serif"/>
              </a:rPr>
              <a:t>высокие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баллы,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необходимо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определить,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какие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задания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для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них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являются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сложными,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какие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простыми.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Важно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сосредоточиться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именно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сложных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заданиях.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Отработку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простых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этом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тоже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нельзя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520"/>
              </a:lnSpc>
            </a:pPr>
            <a:r>
              <a:rPr sz="2400" spc="-35" dirty="0">
                <a:latin typeface="Microsoft Sans Serif"/>
                <a:cs typeface="Microsoft Sans Serif"/>
              </a:rPr>
              <a:t>пускать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самотёк.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Время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от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времени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возвращайтесь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0" dirty="0">
                <a:latin typeface="Microsoft Sans Serif"/>
                <a:cs typeface="Microsoft Sans Serif"/>
              </a:rPr>
              <a:t>к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ним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endParaRPr sz="2400">
              <a:latin typeface="Microsoft Sans Serif"/>
              <a:cs typeface="Microsoft Sans Serif"/>
            </a:endParaRPr>
          </a:p>
          <a:p>
            <a:pPr marL="12700" marR="5080">
              <a:lnSpc>
                <a:spcPts val="2680"/>
              </a:lnSpc>
              <a:spcBef>
                <a:spcPts val="150"/>
              </a:spcBef>
            </a:pPr>
            <a:r>
              <a:rPr sz="2400" spc="-10" dirty="0">
                <a:latin typeface="Microsoft Sans Serif"/>
                <a:cs typeface="Microsoft Sans Serif"/>
              </a:rPr>
              <a:t>следите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за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динамикой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своих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успехов.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75" dirty="0">
                <a:latin typeface="Microsoft Sans Serif"/>
                <a:cs typeface="Microsoft Sans Serif"/>
              </a:rPr>
              <a:t>Для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качественной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подготовки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используйте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демоверсии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ФИПИ,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сайты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РешуЕГЭ,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ресурс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Алекса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Ларина,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также</a:t>
            </a:r>
            <a:r>
              <a:rPr sz="2400" spc="-4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YouTube-каналы.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215" y="1936242"/>
            <a:ext cx="9825355" cy="2834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3.</a:t>
            </a:r>
            <a:r>
              <a:rPr sz="2800" b="1" spc="-15" dirty="0">
                <a:latin typeface="Arial"/>
                <a:cs typeface="Arial"/>
              </a:rPr>
              <a:t> Учите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30" dirty="0">
                <a:latin typeface="Arial"/>
                <a:cs typeface="Arial"/>
              </a:rPr>
              <a:t>формулы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и</a:t>
            </a:r>
            <a:r>
              <a:rPr sz="2800" b="1" spc="-1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теоремы</a:t>
            </a:r>
            <a:endParaRPr sz="2800">
              <a:latin typeface="Arial"/>
              <a:cs typeface="Arial"/>
            </a:endParaRPr>
          </a:p>
          <a:p>
            <a:pPr marL="12700" marR="398145">
              <a:lnSpc>
                <a:spcPts val="2690"/>
              </a:lnSpc>
              <a:spcBef>
                <a:spcPts val="2735"/>
              </a:spcBef>
            </a:pPr>
            <a:r>
              <a:rPr sz="2400" spc="-5" dirty="0">
                <a:latin typeface="Microsoft Sans Serif"/>
                <a:cs typeface="Microsoft Sans Serif"/>
              </a:rPr>
              <a:t>Выучить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сразу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все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формулы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теоремы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нереально.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Поэтому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разместите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их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рядом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рабочим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местом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дома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учите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постепенно.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515"/>
              </a:lnSpc>
            </a:pPr>
            <a:r>
              <a:rPr sz="2400" spc="-15" dirty="0">
                <a:latin typeface="Microsoft Sans Serif"/>
                <a:cs typeface="Microsoft Sans Serif"/>
              </a:rPr>
              <a:t>Помните,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реальном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экзамене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одна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выученная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теорема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может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675"/>
              </a:lnSpc>
            </a:pPr>
            <a:r>
              <a:rPr sz="2400" spc="-20" dirty="0">
                <a:latin typeface="Microsoft Sans Serif"/>
                <a:cs typeface="Microsoft Sans Serif"/>
              </a:rPr>
              <a:t>сэкономить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вам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примерно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10-20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минут.</a:t>
            </a:r>
            <a:r>
              <a:rPr sz="2400" dirty="0">
                <a:latin typeface="Microsoft Sans Serif"/>
                <a:cs typeface="Microsoft Sans Serif"/>
              </a:rPr>
              <a:t> В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стрессовой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ситуации</a:t>
            </a:r>
            <a:endParaRPr sz="2400">
              <a:latin typeface="Microsoft Sans Serif"/>
              <a:cs typeface="Microsoft Sans Serif"/>
            </a:endParaRPr>
          </a:p>
          <a:p>
            <a:pPr marL="12700" marR="104775">
              <a:lnSpc>
                <a:spcPts val="2680"/>
              </a:lnSpc>
              <a:spcBef>
                <a:spcPts val="155"/>
              </a:spcBef>
            </a:pPr>
            <a:r>
              <a:rPr sz="2400" spc="-20" dirty="0">
                <a:latin typeface="Microsoft Sans Serif"/>
                <a:cs typeface="Microsoft Sans Serif"/>
              </a:rPr>
              <a:t>примерно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столько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времени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нужно,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чтобы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вспомнить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то,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15" dirty="0">
                <a:latin typeface="Microsoft Sans Serif"/>
                <a:cs typeface="Microsoft Sans Serif"/>
              </a:rPr>
              <a:t>было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заучено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этапе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подготовки.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215" y="1504010"/>
            <a:ext cx="9876790" cy="493395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6985">
              <a:lnSpc>
                <a:spcPts val="3130"/>
              </a:lnSpc>
              <a:spcBef>
                <a:spcPts val="395"/>
              </a:spcBef>
            </a:pPr>
            <a:r>
              <a:rPr sz="2800" b="1" spc="-5" dirty="0">
                <a:latin typeface="Arial"/>
                <a:cs typeface="Arial"/>
              </a:rPr>
              <a:t>4. Определите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30" dirty="0">
                <a:latin typeface="Arial"/>
                <a:cs typeface="Arial"/>
              </a:rPr>
              <a:t>«потолок»</a:t>
            </a:r>
            <a:r>
              <a:rPr sz="2800" b="1" spc="70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баллов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и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просчитайте</a:t>
            </a:r>
            <a:r>
              <a:rPr sz="2800" b="1" spc="6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«свои» </a:t>
            </a:r>
            <a:r>
              <a:rPr sz="2800" b="1" spc="-760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задания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2625"/>
              </a:spcBef>
            </a:pPr>
            <a:r>
              <a:rPr sz="2400" spc="-15" dirty="0">
                <a:latin typeface="Microsoft Sans Serif"/>
                <a:cs typeface="Microsoft Sans Serif"/>
              </a:rPr>
              <a:t>У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профильной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математике</a:t>
            </a:r>
            <a:r>
              <a:rPr sz="2400" spc="-5" dirty="0">
                <a:latin typeface="Microsoft Sans Serif"/>
                <a:cs typeface="Microsoft Sans Serif"/>
              </a:rPr>
              <a:t> есть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своя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специфика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свои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уникальные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лайфхаки.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Низкий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средний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балл,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связан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высочайшей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сложностью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развёрнутыми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ответами.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этапе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подготовки </a:t>
            </a:r>
            <a:r>
              <a:rPr sz="2400" spc="-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подсчитайте,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какие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баллы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вы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ожидаете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увидеть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личном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кабинете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после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экзамена.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Потом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просчитайте,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какие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правильно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решённые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задания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помогут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вам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набрать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именно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такое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количество </a:t>
            </a:r>
            <a:r>
              <a:rPr sz="2400" spc="-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баллов.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Вы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же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любите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математику?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65" dirty="0">
                <a:latin typeface="Microsoft Sans Serif"/>
                <a:cs typeface="Microsoft Sans Serif"/>
              </a:rPr>
              <a:t>Значит,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сможете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это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сделать.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Не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стремитесь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решить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весь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вариант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(хотя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постараться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стоит). </a:t>
            </a:r>
            <a:r>
              <a:rPr sz="2400" spc="-30" dirty="0">
                <a:latin typeface="Microsoft Sans Serif"/>
                <a:cs typeface="Microsoft Sans Serif"/>
              </a:rPr>
              <a:t>Создайте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уникальный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алгоритм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достижения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желаемого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результата,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выписав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те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номера </a:t>
            </a:r>
            <a:r>
              <a:rPr sz="2400" spc="-20" dirty="0">
                <a:latin typeface="Microsoft Sans Serif"/>
                <a:cs typeface="Microsoft Sans Serif"/>
              </a:rPr>
              <a:t>заданий, </a:t>
            </a:r>
            <a:r>
              <a:rPr sz="2400" spc="-30" dirty="0">
                <a:latin typeface="Microsoft Sans Serif"/>
                <a:cs typeface="Microsoft Sans Serif"/>
              </a:rPr>
              <a:t>которые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-30" dirty="0">
                <a:latin typeface="Microsoft Sans Serif"/>
                <a:cs typeface="Microsoft Sans Serif"/>
              </a:rPr>
              <a:t>сумме </a:t>
            </a:r>
            <a:r>
              <a:rPr sz="2400" spc="-20" dirty="0">
                <a:latin typeface="Microsoft Sans Serif"/>
                <a:cs typeface="Microsoft Sans Serif"/>
              </a:rPr>
              <a:t>приведут </a:t>
            </a:r>
            <a:r>
              <a:rPr sz="2400" spc="-15" dirty="0">
                <a:latin typeface="Microsoft Sans Serif"/>
                <a:cs typeface="Microsoft Sans Serif"/>
              </a:rPr>
              <a:t>вас </a:t>
            </a:r>
            <a:r>
              <a:rPr sz="2400" spc="-150" dirty="0">
                <a:latin typeface="Microsoft Sans Serif"/>
                <a:cs typeface="Microsoft Sans Serif"/>
              </a:rPr>
              <a:t>к</a:t>
            </a:r>
            <a:r>
              <a:rPr sz="2400" spc="-14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ожидаемым </a:t>
            </a:r>
            <a:r>
              <a:rPr sz="2400" spc="-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баллам.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6990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3065" y="1648409"/>
            <a:ext cx="9686290" cy="35166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5.</a:t>
            </a:r>
            <a:r>
              <a:rPr sz="2800" b="1" spc="-1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Тайминг</a:t>
            </a:r>
            <a:r>
              <a:rPr sz="2800" b="1" spc="3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—</a:t>
            </a:r>
            <a:r>
              <a:rPr sz="2800" b="1" spc="-1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ваше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тайное</a:t>
            </a:r>
            <a:r>
              <a:rPr sz="2800" b="1" spc="50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оружие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2495"/>
              </a:spcBef>
            </a:pPr>
            <a:r>
              <a:rPr sz="2400" spc="-50" dirty="0">
                <a:latin typeface="Microsoft Sans Serif"/>
                <a:cs typeface="Microsoft Sans Serif"/>
              </a:rPr>
              <a:t>Каждый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второй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высокобалльник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после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реального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ЕГЭ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</a:t>
            </a:r>
            <a:endParaRPr sz="2400">
              <a:latin typeface="Microsoft Sans Serif"/>
              <a:cs typeface="Microsoft Sans Serif"/>
            </a:endParaRPr>
          </a:p>
          <a:p>
            <a:pPr marL="12700" marR="5080">
              <a:lnSpc>
                <a:spcPct val="93000"/>
              </a:lnSpc>
              <a:spcBef>
                <a:spcPts val="105"/>
              </a:spcBef>
            </a:pPr>
            <a:r>
              <a:rPr sz="2400" spc="-5" dirty="0">
                <a:latin typeface="Microsoft Sans Serif"/>
                <a:cs typeface="Microsoft Sans Serif"/>
              </a:rPr>
              <a:t>профильной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математике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жалуется,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ему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хватило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времени.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Если вы </a:t>
            </a:r>
            <a:r>
              <a:rPr sz="2400" spc="-20" dirty="0">
                <a:latin typeface="Microsoft Sans Serif"/>
                <a:cs typeface="Microsoft Sans Serif"/>
              </a:rPr>
              <a:t>последуете </a:t>
            </a:r>
            <a:r>
              <a:rPr sz="2400" spc="-15" dirty="0">
                <a:latin typeface="Microsoft Sans Serif"/>
                <a:cs typeface="Microsoft Sans Serif"/>
              </a:rPr>
              <a:t>совету </a:t>
            </a:r>
            <a:r>
              <a:rPr sz="2400" spc="175" dirty="0">
                <a:latin typeface="Microsoft Sans Serif"/>
                <a:cs typeface="Microsoft Sans Serif"/>
              </a:rPr>
              <a:t>№ </a:t>
            </a:r>
            <a:r>
              <a:rPr sz="2400" spc="-5" dirty="0">
                <a:latin typeface="Microsoft Sans Serif"/>
                <a:cs typeface="Microsoft Sans Serif"/>
              </a:rPr>
              <a:t>4, </a:t>
            </a:r>
            <a:r>
              <a:rPr sz="2400" spc="-30" dirty="0">
                <a:latin typeface="Microsoft Sans Serif"/>
                <a:cs typeface="Microsoft Sans Serif"/>
              </a:rPr>
              <a:t>обязательно </a:t>
            </a:r>
            <a:r>
              <a:rPr sz="2400" spc="-35" dirty="0">
                <a:latin typeface="Microsoft Sans Serif"/>
                <a:cs typeface="Microsoft Sans Serif"/>
              </a:rPr>
              <a:t>засеките, </a:t>
            </a:r>
            <a:r>
              <a:rPr sz="2400" spc="-45" dirty="0">
                <a:latin typeface="Microsoft Sans Serif"/>
                <a:cs typeface="Microsoft Sans Serif"/>
              </a:rPr>
              <a:t>сколько </a:t>
            </a:r>
            <a:r>
              <a:rPr sz="2400" spc="-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времени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вам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надо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выполнение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всех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которые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будете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точно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решать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ЕГЭ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для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получения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определённого</a:t>
            </a:r>
            <a:r>
              <a:rPr sz="2400" spc="6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количества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баллов.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70" dirty="0">
                <a:latin typeface="Microsoft Sans Serif"/>
                <a:cs typeface="Microsoft Sans Serif"/>
              </a:rPr>
              <a:t>Когда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уже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будете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прилично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подготовлены,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обязательно </a:t>
            </a:r>
            <a:r>
              <a:rPr sz="2400" spc="-25" dirty="0">
                <a:latin typeface="Microsoft Sans Serif"/>
                <a:cs typeface="Microsoft Sans Serif"/>
              </a:rPr>
              <a:t> займитесь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работой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таймингом.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Учитесь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укладываться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отведённые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временные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рамки.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491" y="1361008"/>
            <a:ext cx="9749790" cy="3176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Arial"/>
                <a:cs typeface="Arial"/>
              </a:rPr>
              <a:t>6.</a:t>
            </a:r>
            <a:r>
              <a:rPr sz="2800" b="1" spc="-30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Пишите</a:t>
            </a:r>
            <a:r>
              <a:rPr sz="2800" b="1" spc="4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пробники</a:t>
            </a:r>
            <a:endParaRPr sz="2800">
              <a:latin typeface="Arial"/>
              <a:cs typeface="Arial"/>
            </a:endParaRPr>
          </a:p>
          <a:p>
            <a:pPr marL="12700" marR="415290" algn="just">
              <a:lnSpc>
                <a:spcPct val="93100"/>
              </a:lnSpc>
              <a:spcBef>
                <a:spcPts val="2690"/>
              </a:spcBef>
            </a:pPr>
            <a:r>
              <a:rPr sz="2400" spc="15" dirty="0">
                <a:latin typeface="Microsoft Sans Serif"/>
                <a:cs typeface="Microsoft Sans Serif"/>
              </a:rPr>
              <a:t>Шестой </a:t>
            </a:r>
            <a:r>
              <a:rPr sz="2400" spc="-40" dirty="0">
                <a:latin typeface="Microsoft Sans Serif"/>
                <a:cs typeface="Microsoft Sans Serif"/>
              </a:rPr>
              <a:t>пункт </a:t>
            </a:r>
            <a:r>
              <a:rPr sz="2400" spc="-30" dirty="0">
                <a:latin typeface="Microsoft Sans Serif"/>
                <a:cs typeface="Microsoft Sans Serif"/>
              </a:rPr>
              <a:t>вытекает </a:t>
            </a:r>
            <a:r>
              <a:rPr sz="2400" spc="-55" dirty="0">
                <a:latin typeface="Microsoft Sans Serif"/>
                <a:cs typeface="Microsoft Sans Serif"/>
              </a:rPr>
              <a:t>из </a:t>
            </a:r>
            <a:r>
              <a:rPr sz="2400" spc="-25" dirty="0">
                <a:latin typeface="Microsoft Sans Serif"/>
                <a:cs typeface="Microsoft Sans Serif"/>
              </a:rPr>
              <a:t>пятого. </a:t>
            </a:r>
            <a:r>
              <a:rPr sz="2400" spc="-20" dirty="0">
                <a:latin typeface="Microsoft Sans Serif"/>
                <a:cs typeface="Microsoft Sans Serif"/>
              </a:rPr>
              <a:t>Проходите </a:t>
            </a:r>
            <a:r>
              <a:rPr sz="2400" spc="-30" dirty="0">
                <a:latin typeface="Microsoft Sans Serif"/>
                <a:cs typeface="Microsoft Sans Serif"/>
              </a:rPr>
              <a:t>пробники </a:t>
            </a:r>
            <a:r>
              <a:rPr sz="2400" spc="-90" dirty="0">
                <a:latin typeface="Microsoft Sans Serif"/>
                <a:cs typeface="Microsoft Sans Serif"/>
              </a:rPr>
              <a:t>как </a:t>
            </a:r>
            <a:r>
              <a:rPr sz="2400" spc="-40" dirty="0">
                <a:latin typeface="Microsoft Sans Serif"/>
                <a:cs typeface="Microsoft Sans Serif"/>
              </a:rPr>
              <a:t>можно </a:t>
            </a:r>
            <a:r>
              <a:rPr sz="2400" spc="-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чаще. </a:t>
            </a:r>
            <a:r>
              <a:rPr sz="2400" spc="-30" dirty="0">
                <a:latin typeface="Microsoft Sans Serif"/>
                <a:cs typeface="Microsoft Sans Serif"/>
              </a:rPr>
              <a:t>Обязательно </a:t>
            </a:r>
            <a:r>
              <a:rPr sz="2400" spc="-20" dirty="0">
                <a:latin typeface="Microsoft Sans Serif"/>
                <a:cs typeface="Microsoft Sans Serif"/>
              </a:rPr>
              <a:t>фиксируйте </a:t>
            </a:r>
            <a:r>
              <a:rPr sz="2400" spc="-10" dirty="0">
                <a:latin typeface="Microsoft Sans Serif"/>
                <a:cs typeface="Microsoft Sans Serif"/>
              </a:rPr>
              <a:t>не </a:t>
            </a:r>
            <a:r>
              <a:rPr sz="2400" spc="-30" dirty="0">
                <a:latin typeface="Microsoft Sans Serif"/>
                <a:cs typeface="Microsoft Sans Serif"/>
              </a:rPr>
              <a:t>только </a:t>
            </a:r>
            <a:r>
              <a:rPr sz="2400" spc="-25" dirty="0">
                <a:latin typeface="Microsoft Sans Serif"/>
                <a:cs typeface="Microsoft Sans Serif"/>
              </a:rPr>
              <a:t>количество </a:t>
            </a:r>
            <a:r>
              <a:rPr sz="2400" spc="-10" dirty="0">
                <a:latin typeface="Microsoft Sans Serif"/>
                <a:cs typeface="Microsoft Sans Serif"/>
              </a:rPr>
              <a:t>набранных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баллов,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типичные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ошибки.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Пробные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экзамены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старайтесь</a:t>
            </a:r>
            <a:endParaRPr sz="2400">
              <a:latin typeface="Microsoft Sans Serif"/>
              <a:cs typeface="Microsoft Sans Serif"/>
            </a:endParaRPr>
          </a:p>
          <a:p>
            <a:pPr marL="12700" marR="5080" algn="just">
              <a:lnSpc>
                <a:spcPts val="2680"/>
              </a:lnSpc>
              <a:spcBef>
                <a:spcPts val="55"/>
              </a:spcBef>
            </a:pPr>
            <a:r>
              <a:rPr sz="2400" spc="-20" dirty="0">
                <a:latin typeface="Microsoft Sans Serif"/>
                <a:cs typeface="Microsoft Sans Serif"/>
              </a:rPr>
              <a:t>проходить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-5" dirty="0">
                <a:latin typeface="Microsoft Sans Serif"/>
                <a:cs typeface="Microsoft Sans Serif"/>
              </a:rPr>
              <a:t>реальных </a:t>
            </a:r>
            <a:r>
              <a:rPr sz="2400" dirty="0">
                <a:latin typeface="Microsoft Sans Serif"/>
                <a:cs typeface="Microsoft Sans Serif"/>
              </a:rPr>
              <a:t>боевых </a:t>
            </a:r>
            <a:r>
              <a:rPr sz="2400" spc="-5" dirty="0">
                <a:latin typeface="Microsoft Sans Serif"/>
                <a:cs typeface="Microsoft Sans Serif"/>
              </a:rPr>
              <a:t>условиях: </a:t>
            </a:r>
            <a:r>
              <a:rPr sz="2400" spc="-20" dirty="0">
                <a:latin typeface="Microsoft Sans Serif"/>
                <a:cs typeface="Microsoft Sans Serif"/>
              </a:rPr>
              <a:t>время </a:t>
            </a:r>
            <a:r>
              <a:rPr sz="2400" spc="-25" dirty="0">
                <a:latin typeface="Microsoft Sans Serif"/>
                <a:cs typeface="Microsoft Sans Serif"/>
              </a:rPr>
              <a:t>пробника </a:t>
            </a:r>
            <a:r>
              <a:rPr sz="2400" spc="-10" dirty="0">
                <a:latin typeface="Microsoft Sans Serif"/>
                <a:cs typeface="Microsoft Sans Serif"/>
              </a:rPr>
              <a:t>не </a:t>
            </a:r>
            <a:r>
              <a:rPr sz="2400" spc="-25" dirty="0">
                <a:latin typeface="Microsoft Sans Serif"/>
                <a:cs typeface="Microsoft Sans Serif"/>
              </a:rPr>
              <a:t>должно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превышать </a:t>
            </a:r>
            <a:r>
              <a:rPr sz="2400" spc="-20" dirty="0">
                <a:latin typeface="Microsoft Sans Serif"/>
                <a:cs typeface="Microsoft Sans Serif"/>
              </a:rPr>
              <a:t>прописанного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-15" dirty="0">
                <a:latin typeface="Microsoft Sans Serif"/>
                <a:cs typeface="Microsoft Sans Serif"/>
              </a:rPr>
              <a:t>демоверсии, </a:t>
            </a:r>
            <a:r>
              <a:rPr sz="2400" spc="-20" dirty="0">
                <a:latin typeface="Microsoft Sans Serif"/>
                <a:cs typeface="Microsoft Sans Serif"/>
              </a:rPr>
              <a:t>попробуйте </a:t>
            </a:r>
            <a:r>
              <a:rPr sz="2400" spc="-15" dirty="0">
                <a:latin typeface="Microsoft Sans Serif"/>
                <a:cs typeface="Microsoft Sans Serif"/>
              </a:rPr>
              <a:t>решать </a:t>
            </a:r>
            <a:r>
              <a:rPr sz="2400" spc="-10" dirty="0">
                <a:latin typeface="Microsoft Sans Serif"/>
                <a:cs typeface="Microsoft Sans Serif"/>
              </a:rPr>
              <a:t>всё </a:t>
            </a:r>
            <a:r>
              <a:rPr sz="2400" spc="-60" dirty="0">
                <a:latin typeface="Microsoft Sans Serif"/>
                <a:cs typeface="Microsoft Sans Serif"/>
              </a:rPr>
              <a:t>без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калькулятора,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коем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случае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пользуйтесь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подсказками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625"/>
              </a:lnSpc>
            </a:pPr>
            <a:r>
              <a:rPr sz="2400" spc="-30" dirty="0">
                <a:latin typeface="Microsoft Sans Serif"/>
                <a:cs typeface="Microsoft Sans Serif"/>
              </a:rPr>
              <a:t>шпаргалками.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215" y="1432941"/>
            <a:ext cx="9803765" cy="4933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7.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Избегайте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ошибок</a:t>
            </a:r>
            <a:r>
              <a:rPr sz="2800" b="1" spc="3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по </a:t>
            </a:r>
            <a:r>
              <a:rPr sz="2800" b="1" spc="-10" dirty="0">
                <a:latin typeface="Arial"/>
                <a:cs typeface="Arial"/>
              </a:rPr>
              <a:t>невнимательности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70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</a:pPr>
            <a:r>
              <a:rPr sz="2400" spc="-5" dirty="0">
                <a:latin typeface="Microsoft Sans Serif"/>
                <a:cs typeface="Microsoft Sans Serif"/>
              </a:rPr>
              <a:t>Не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хочется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пугать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вас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страшными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историями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том,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85" dirty="0">
                <a:latin typeface="Microsoft Sans Serif"/>
                <a:cs typeface="Microsoft Sans Serif"/>
              </a:rPr>
              <a:t>как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ежегодно </a:t>
            </a:r>
            <a:r>
              <a:rPr sz="2400" spc="-3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школьники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теряют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баллы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из-за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невнимательности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или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небрежности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вычислениях.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математике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таких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печальных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историй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всегда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больше,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чем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экзаменах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другим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предметам.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Это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ещё 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одна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специфика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ЕГЭ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профильной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математике: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мало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правильно 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ответить,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надо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ещё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все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правильно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оформить.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Недостаточно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всё </a:t>
            </a:r>
            <a:r>
              <a:rPr sz="2400" spc="-5" dirty="0">
                <a:latin typeface="Microsoft Sans Serif"/>
                <a:cs typeface="Microsoft Sans Serif"/>
              </a:rPr>
              <a:t> решить,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надо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ещё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убедиться,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вы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допустили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никаких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ошибок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вычислениях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вписали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бланк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неправильный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75" dirty="0">
                <a:latin typeface="Microsoft Sans Serif"/>
                <a:cs typeface="Microsoft Sans Serif"/>
              </a:rPr>
              <a:t>ответ.</a:t>
            </a:r>
            <a:r>
              <a:rPr sz="2400" spc="75" dirty="0">
                <a:latin typeface="Microsoft Sans Serif"/>
                <a:cs typeface="Microsoft Sans Serif"/>
              </a:rPr>
              <a:t> </a:t>
            </a:r>
            <a:r>
              <a:rPr sz="2400" u="heavy" spc="-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Советую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читать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условия</a:t>
            </a:r>
            <a:r>
              <a:rPr sz="2400" u="heavy" spc="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и</a:t>
            </a:r>
            <a:r>
              <a:rPr sz="2400" u="heavy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проверять</a:t>
            </a:r>
            <a:r>
              <a:rPr sz="2400" u="heavy" spc="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свои</a:t>
            </a:r>
            <a:r>
              <a:rPr sz="2400" u="heavy" spc="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записи</a:t>
            </a:r>
            <a:r>
              <a:rPr sz="2400" u="heavy" spc="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8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как</a:t>
            </a:r>
            <a:r>
              <a:rPr sz="2400" u="heavy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минимум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два</a:t>
            </a:r>
            <a:r>
              <a:rPr sz="2400" u="heavy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2400" u="heavy" spc="-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раза.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580"/>
              </a:lnSpc>
            </a:pPr>
            <a:r>
              <a:rPr sz="2400" dirty="0">
                <a:latin typeface="Microsoft Sans Serif"/>
                <a:cs typeface="Microsoft Sans Serif"/>
              </a:rPr>
              <a:t>Если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заметите,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у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вас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подготовке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были </a:t>
            </a:r>
            <a:r>
              <a:rPr sz="2400" spc="-30" dirty="0">
                <a:latin typeface="Microsoft Sans Serif"/>
                <a:cs typeface="Microsoft Sans Serif"/>
              </a:rPr>
              <a:t>ошибки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именно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</a:t>
            </a:r>
            <a:endParaRPr sz="2400">
              <a:latin typeface="Microsoft Sans Serif"/>
              <a:cs typeface="Microsoft Sans Serif"/>
            </a:endParaRPr>
          </a:p>
          <a:p>
            <a:pPr marL="12700" marR="1100455">
              <a:lnSpc>
                <a:spcPts val="2680"/>
              </a:lnSpc>
              <a:spcBef>
                <a:spcPts val="160"/>
              </a:spcBef>
            </a:pPr>
            <a:r>
              <a:rPr sz="2400" spc="-15" dirty="0">
                <a:latin typeface="Microsoft Sans Serif"/>
                <a:cs typeface="Microsoft Sans Serif"/>
              </a:rPr>
              <a:t>глупости,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запомните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их,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чтобы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наступить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эти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грабли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реальном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экзамене.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7625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6768" y="1826768"/>
            <a:ext cx="9599295" cy="31762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8.</a:t>
            </a:r>
            <a:r>
              <a:rPr sz="2800" b="1" spc="-5" dirty="0">
                <a:latin typeface="Arial"/>
                <a:cs typeface="Arial"/>
              </a:rPr>
              <a:t> К </a:t>
            </a:r>
            <a:r>
              <a:rPr sz="2800" b="1" spc="-15" dirty="0">
                <a:latin typeface="Arial"/>
                <a:cs typeface="Arial"/>
              </a:rPr>
              <a:t>тяжелым</a:t>
            </a:r>
            <a:r>
              <a:rPr sz="2800" b="1" spc="5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заданиям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делайте</a:t>
            </a:r>
            <a:r>
              <a:rPr sz="2800" b="1" spc="50" dirty="0">
                <a:latin typeface="Arial"/>
                <a:cs typeface="Arial"/>
              </a:rPr>
              <a:t> </a:t>
            </a:r>
            <a:r>
              <a:rPr sz="2800" b="1" spc="-25" dirty="0">
                <a:latin typeface="Arial"/>
                <a:cs typeface="Arial"/>
              </a:rPr>
              <a:t>несколько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25" dirty="0">
                <a:latin typeface="Arial"/>
                <a:cs typeface="Arial"/>
              </a:rPr>
              <a:t>подходов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2485"/>
              </a:spcBef>
            </a:pP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первую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очередь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это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касается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заданий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геометрию.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endParaRPr sz="2400">
              <a:latin typeface="Microsoft Sans Serif"/>
              <a:cs typeface="Microsoft Sans Serif"/>
            </a:endParaRPr>
          </a:p>
          <a:p>
            <a:pPr marL="12700" marR="5080">
              <a:lnSpc>
                <a:spcPct val="92900"/>
              </a:lnSpc>
              <a:spcBef>
                <a:spcPts val="110"/>
              </a:spcBef>
            </a:pPr>
            <a:r>
              <a:rPr sz="2400" spc="-10" dirty="0">
                <a:latin typeface="Microsoft Sans Serif"/>
                <a:cs typeface="Microsoft Sans Serif"/>
              </a:rPr>
              <a:t>получилось </a:t>
            </a:r>
            <a:r>
              <a:rPr sz="2400" spc="-5" dirty="0">
                <a:latin typeface="Microsoft Sans Serif"/>
                <a:cs typeface="Microsoft Sans Serif"/>
              </a:rPr>
              <a:t>решить </a:t>
            </a:r>
            <a:r>
              <a:rPr sz="2400" spc="-25" dirty="0">
                <a:latin typeface="Microsoft Sans Serif"/>
                <a:cs typeface="Microsoft Sans Serif"/>
              </a:rPr>
              <a:t>сегодня </a:t>
            </a:r>
            <a:r>
              <a:rPr sz="2400" spc="994" dirty="0">
                <a:latin typeface="Microsoft Sans Serif"/>
                <a:cs typeface="Microsoft Sans Serif"/>
              </a:rPr>
              <a:t>— </a:t>
            </a:r>
            <a:r>
              <a:rPr sz="2400" spc="-20" dirty="0">
                <a:latin typeface="Microsoft Sans Serif"/>
                <a:cs typeface="Microsoft Sans Serif"/>
              </a:rPr>
              <a:t>попробуйте </a:t>
            </a:r>
            <a:r>
              <a:rPr sz="2400" spc="-10" dirty="0">
                <a:latin typeface="Microsoft Sans Serif"/>
                <a:cs typeface="Microsoft Sans Serif"/>
              </a:rPr>
              <a:t>вернуться </a:t>
            </a:r>
            <a:r>
              <a:rPr sz="2400" spc="-150" dirty="0">
                <a:latin typeface="Microsoft Sans Serif"/>
                <a:cs typeface="Microsoft Sans Serif"/>
              </a:rPr>
              <a:t>к </a:t>
            </a:r>
            <a:r>
              <a:rPr sz="2400" spc="-35" dirty="0">
                <a:latin typeface="Microsoft Sans Serif"/>
                <a:cs typeface="Microsoft Sans Serif"/>
              </a:rPr>
              <a:t>задаче </a:t>
            </a:r>
            <a:r>
              <a:rPr sz="2400" spc="-30" dirty="0">
                <a:latin typeface="Microsoft Sans Serif"/>
                <a:cs typeface="Microsoft Sans Serif"/>
              </a:rPr>
              <a:t> завтра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или </a:t>
            </a:r>
            <a:r>
              <a:rPr sz="2400" spc="-20" dirty="0">
                <a:latin typeface="Microsoft Sans Serif"/>
                <a:cs typeface="Microsoft Sans Serif"/>
              </a:rPr>
              <a:t>послезавтра.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Топовые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задачи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подвластны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только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тем, </a:t>
            </a:r>
            <a:r>
              <a:rPr sz="2400" spc="-2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кто </a:t>
            </a:r>
            <a:r>
              <a:rPr sz="2400" spc="-30" dirty="0">
                <a:latin typeface="Microsoft Sans Serif"/>
                <a:cs typeface="Microsoft Sans Serif"/>
              </a:rPr>
              <a:t>прокачал </a:t>
            </a:r>
            <a:r>
              <a:rPr sz="2400" spc="-25" dirty="0">
                <a:latin typeface="Microsoft Sans Serif"/>
                <a:cs typeface="Microsoft Sans Serif"/>
              </a:rPr>
              <a:t>заранее </a:t>
            </a:r>
            <a:r>
              <a:rPr sz="2400" spc="-30" dirty="0">
                <a:latin typeface="Microsoft Sans Serif"/>
                <a:cs typeface="Microsoft Sans Serif"/>
              </a:rPr>
              <a:t>этот </a:t>
            </a:r>
            <a:r>
              <a:rPr sz="2400" spc="-15" dirty="0">
                <a:latin typeface="Microsoft Sans Serif"/>
                <a:cs typeface="Microsoft Sans Serif"/>
              </a:rPr>
              <a:t>уникальный </a:t>
            </a:r>
            <a:r>
              <a:rPr sz="2400" spc="-40" dirty="0">
                <a:latin typeface="Microsoft Sans Serif"/>
                <a:cs typeface="Microsoft Sans Serif"/>
              </a:rPr>
              <a:t>навык </a:t>
            </a:r>
            <a:r>
              <a:rPr sz="2400" spc="990" dirty="0">
                <a:latin typeface="Microsoft Sans Serif"/>
                <a:cs typeface="Microsoft Sans Serif"/>
              </a:rPr>
              <a:t>— </a:t>
            </a:r>
            <a:r>
              <a:rPr sz="2400" spc="-20" dirty="0">
                <a:latin typeface="Microsoft Sans Serif"/>
                <a:cs typeface="Microsoft Sans Serif"/>
              </a:rPr>
              <a:t>умение </a:t>
            </a:r>
            <a:r>
              <a:rPr sz="2400" spc="-15" dirty="0">
                <a:latin typeface="Microsoft Sans Serif"/>
                <a:cs typeface="Microsoft Sans Serif"/>
              </a:rPr>
              <a:t> нащупывать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правильные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идеи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решения,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казалось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бы,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нерешаемой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задачи.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70" dirty="0">
                <a:latin typeface="Microsoft Sans Serif"/>
                <a:cs typeface="Microsoft Sans Serif"/>
              </a:rPr>
              <a:t>Тем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более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новой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демоверсии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таких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задач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будет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ещё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690"/>
              </a:lnSpc>
            </a:pPr>
            <a:r>
              <a:rPr sz="2400" spc="-10" dirty="0">
                <a:latin typeface="Microsoft Sans Serif"/>
                <a:cs typeface="Microsoft Sans Serif"/>
              </a:rPr>
              <a:t>больше,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чем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раньше.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2747" y="1878838"/>
            <a:ext cx="6253480" cy="316420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algn="ctr">
              <a:lnSpc>
                <a:spcPct val="93000"/>
              </a:lnSpc>
              <a:spcBef>
                <a:spcPts val="705"/>
              </a:spcBef>
            </a:pPr>
            <a:r>
              <a:rPr sz="7200" i="1" spc="-60" dirty="0">
                <a:solidFill>
                  <a:srgbClr val="0000FF"/>
                </a:solidFill>
                <a:latin typeface="Times New Roman"/>
                <a:cs typeface="Times New Roman"/>
              </a:rPr>
              <a:t>Математика </a:t>
            </a:r>
            <a:r>
              <a:rPr sz="7200" i="1" dirty="0">
                <a:solidFill>
                  <a:srgbClr val="0000FF"/>
                </a:solidFill>
                <a:latin typeface="Times New Roman"/>
                <a:cs typeface="Times New Roman"/>
              </a:rPr>
              <a:t>– </a:t>
            </a:r>
            <a:r>
              <a:rPr sz="7200" i="1" spc="-178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7200" i="1" spc="-45" dirty="0">
                <a:solidFill>
                  <a:srgbClr val="0000FF"/>
                </a:solidFill>
                <a:latin typeface="Times New Roman"/>
                <a:cs typeface="Times New Roman"/>
              </a:rPr>
              <a:t>обязательный </a:t>
            </a:r>
            <a:r>
              <a:rPr sz="7200" i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7200" i="1" spc="-20" dirty="0">
                <a:solidFill>
                  <a:srgbClr val="0000FF"/>
                </a:solidFill>
                <a:latin typeface="Times New Roman"/>
                <a:cs typeface="Times New Roman"/>
              </a:rPr>
              <a:t>экзамен</a:t>
            </a:r>
            <a:endParaRPr sz="7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786" y="52578"/>
            <a:ext cx="7666990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697989" marR="5080" indent="-1685925">
              <a:lnSpc>
                <a:spcPts val="4010"/>
              </a:lnSpc>
              <a:spcBef>
                <a:spcPts val="490"/>
              </a:spcBef>
              <a:tabLst>
                <a:tab pos="3520440" algn="l"/>
              </a:tabLst>
            </a:pPr>
            <a:r>
              <a:rPr sz="3600" spc="-5" dirty="0">
                <a:latin typeface="Times New Roman"/>
                <a:cs typeface="Times New Roman"/>
              </a:rPr>
              <a:t>ЕГЭ-2024: </a:t>
            </a:r>
            <a:r>
              <a:rPr sz="3600" spc="-20" dirty="0">
                <a:latin typeface="Times New Roman"/>
                <a:cs typeface="Times New Roman"/>
              </a:rPr>
              <a:t>советы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тем,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кто</a:t>
            </a:r>
            <a:r>
              <a:rPr sz="3600" dirty="0">
                <a:latin typeface="Times New Roman"/>
                <a:cs typeface="Times New Roman"/>
              </a:rPr>
              <a:t> </a:t>
            </a:r>
            <a:r>
              <a:rPr sz="3600" spc="-30" dirty="0">
                <a:latin typeface="Times New Roman"/>
                <a:cs typeface="Times New Roman"/>
              </a:rPr>
              <a:t>готовится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15" dirty="0">
                <a:latin typeface="Times New Roman"/>
                <a:cs typeface="Times New Roman"/>
              </a:rPr>
              <a:t>сдавать	</a:t>
            </a:r>
            <a:r>
              <a:rPr sz="3600" spc="-30" dirty="0">
                <a:latin typeface="Times New Roman"/>
                <a:cs typeface="Times New Roman"/>
              </a:rPr>
              <a:t>математику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366" y="1145540"/>
            <a:ext cx="9852025" cy="5557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9.</a:t>
            </a:r>
            <a:r>
              <a:rPr sz="2800" b="1" spc="-2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Участвуйте</a:t>
            </a:r>
            <a:r>
              <a:rPr sz="2800" b="1" spc="3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в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олимпиадах</a:t>
            </a:r>
            <a:endParaRPr sz="2800">
              <a:latin typeface="Arial"/>
              <a:cs typeface="Arial"/>
            </a:endParaRPr>
          </a:p>
          <a:p>
            <a:pPr marL="96520">
              <a:lnSpc>
                <a:spcPts val="2785"/>
              </a:lnSpc>
              <a:spcBef>
                <a:spcPts val="2490"/>
              </a:spcBef>
            </a:pPr>
            <a:r>
              <a:rPr sz="2400" spc="-30" dirty="0">
                <a:latin typeface="Microsoft Sans Serif"/>
                <a:cs typeface="Microsoft Sans Serif"/>
              </a:rPr>
              <a:t>Обязательно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попробуйте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свои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силы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различных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олимпиадах.</a:t>
            </a:r>
            <a:endParaRPr sz="2400">
              <a:latin typeface="Microsoft Sans Serif"/>
              <a:cs typeface="Microsoft Sans Serif"/>
            </a:endParaRPr>
          </a:p>
          <a:p>
            <a:pPr marL="12700" marR="1565275">
              <a:lnSpc>
                <a:spcPts val="2680"/>
              </a:lnSpc>
              <a:spcBef>
                <a:spcPts val="160"/>
              </a:spcBef>
            </a:pPr>
            <a:r>
              <a:rPr sz="2400" spc="-50" dirty="0">
                <a:latin typeface="Microsoft Sans Serif"/>
                <a:cs typeface="Microsoft Sans Serif"/>
              </a:rPr>
              <a:t>Льготы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поступлении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дают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победа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или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призёрство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во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Всероссийской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олимпиаде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школьников,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а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также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вузовских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олимпиадах.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Microsoft Sans Serif"/>
              <a:cs typeface="Microsoft Sans Serif"/>
            </a:endParaRPr>
          </a:p>
          <a:p>
            <a:pPr marL="12700" marR="5080">
              <a:lnSpc>
                <a:spcPct val="93000"/>
              </a:lnSpc>
              <a:spcBef>
                <a:spcPts val="5"/>
              </a:spcBef>
            </a:pPr>
            <a:r>
              <a:rPr sz="2400" spc="-30" dirty="0">
                <a:latin typeface="Microsoft Sans Serif"/>
                <a:cs typeface="Microsoft Sans Serif"/>
              </a:rPr>
              <a:t>Практика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поступления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университеты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наглядно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показала,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топовых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вузах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иногда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недостаточно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иметь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100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баллов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ЕГЭ,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чтобы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получить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бюджетное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место.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Бывало,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все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без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исключения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заветные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бесплатные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места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доставались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олимпиадникам.</a:t>
            </a:r>
            <a:r>
              <a:rPr sz="2400" dirty="0">
                <a:latin typeface="Microsoft Sans Serif"/>
                <a:cs typeface="Microsoft Sans Serif"/>
              </a:rPr>
              <a:t> Эти 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выпускники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зачисляются</a:t>
            </a:r>
            <a:r>
              <a:rPr sz="2400" dirty="0">
                <a:latin typeface="Microsoft Sans Serif"/>
                <a:cs typeface="Microsoft Sans Serif"/>
              </a:rPr>
              <a:t> в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вузы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первую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очередь.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Microsoft Sans Serif"/>
              <a:cs typeface="Microsoft Sans Serif"/>
            </a:endParaRPr>
          </a:p>
          <a:p>
            <a:pPr marL="12700" marR="518159">
              <a:lnSpc>
                <a:spcPts val="2680"/>
              </a:lnSpc>
            </a:pPr>
            <a:r>
              <a:rPr sz="2400" b="1" spc="-45" dirty="0">
                <a:latin typeface="Arial"/>
                <a:cs typeface="Arial"/>
              </a:rPr>
              <a:t>Верьте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в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себя,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хорошо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45" dirty="0">
                <a:latin typeface="Arial"/>
                <a:cs typeface="Arial"/>
              </a:rPr>
              <a:t>готовьтесь,</a:t>
            </a:r>
            <a:r>
              <a:rPr sz="2400" b="1" spc="3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и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вы </a:t>
            </a:r>
            <a:r>
              <a:rPr sz="2400" b="1" spc="-15" dirty="0">
                <a:latin typeface="Arial"/>
                <a:cs typeface="Arial"/>
              </a:rPr>
              <a:t>обязательно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станете </a:t>
            </a:r>
            <a:r>
              <a:rPr sz="2400" b="1" spc="-65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победителем</a:t>
            </a:r>
            <a:r>
              <a:rPr sz="2400" b="1" spc="3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или</a:t>
            </a:r>
            <a:r>
              <a:rPr sz="2400" b="1" spc="-10" dirty="0">
                <a:latin typeface="Arial"/>
                <a:cs typeface="Arial"/>
              </a:rPr>
              <a:t> призёром!</a:t>
            </a:r>
            <a:r>
              <a:rPr sz="2400" b="1" spc="-5" dirty="0">
                <a:latin typeface="Arial"/>
                <a:cs typeface="Arial"/>
              </a:rPr>
              <a:t> Но</a:t>
            </a:r>
            <a:r>
              <a:rPr sz="2400" b="1" dirty="0">
                <a:latin typeface="Arial"/>
                <a:cs typeface="Arial"/>
              </a:rPr>
              <a:t> и про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25" dirty="0">
                <a:latin typeface="Arial"/>
                <a:cs typeface="Arial"/>
              </a:rPr>
              <a:t>подготовку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к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ЕГЭ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не 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забывайте</a:t>
            </a:r>
            <a:r>
              <a:rPr sz="2400" spc="-15" dirty="0">
                <a:latin typeface="Microsoft Sans Serif"/>
                <a:cs typeface="Microsoft Sans Serif"/>
              </a:rPr>
              <a:t>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7893" rIns="0" bIns="0" rtlCol="0">
            <a:spAutoFit/>
          </a:bodyPr>
          <a:lstStyle/>
          <a:p>
            <a:pPr marL="3602354" marR="5080" indent="-2369185">
              <a:lnSpc>
                <a:spcPts val="3560"/>
              </a:lnSpc>
              <a:spcBef>
                <a:spcPts val="455"/>
              </a:spcBef>
            </a:pPr>
            <a:r>
              <a:rPr sz="3200" spc="-35" dirty="0">
                <a:solidFill>
                  <a:srgbClr val="0000FF"/>
                </a:solidFill>
              </a:rPr>
              <a:t>Топ-10</a:t>
            </a:r>
            <a:r>
              <a:rPr sz="3200" spc="-30" dirty="0">
                <a:solidFill>
                  <a:srgbClr val="0000FF"/>
                </a:solidFill>
              </a:rPr>
              <a:t> </a:t>
            </a:r>
            <a:r>
              <a:rPr sz="3200" spc="-10" dirty="0">
                <a:solidFill>
                  <a:srgbClr val="0000FF"/>
                </a:solidFill>
              </a:rPr>
              <a:t>основных</a:t>
            </a:r>
            <a:r>
              <a:rPr sz="3200" spc="-35" dirty="0">
                <a:solidFill>
                  <a:srgbClr val="0000FF"/>
                </a:solidFill>
              </a:rPr>
              <a:t> </a:t>
            </a:r>
            <a:r>
              <a:rPr sz="3200" dirty="0">
                <a:solidFill>
                  <a:srgbClr val="0000FF"/>
                </a:solidFill>
              </a:rPr>
              <a:t>ошибок</a:t>
            </a:r>
            <a:r>
              <a:rPr sz="3200" spc="-50" dirty="0">
                <a:solidFill>
                  <a:srgbClr val="0000FF"/>
                </a:solidFill>
              </a:rPr>
              <a:t> </a:t>
            </a:r>
            <a:r>
              <a:rPr sz="3200" dirty="0">
                <a:solidFill>
                  <a:srgbClr val="0000FF"/>
                </a:solidFill>
              </a:rPr>
              <a:t>на</a:t>
            </a:r>
            <a:r>
              <a:rPr sz="3200" spc="-5" dirty="0">
                <a:solidFill>
                  <a:srgbClr val="0000FF"/>
                </a:solidFill>
              </a:rPr>
              <a:t> </a:t>
            </a:r>
            <a:r>
              <a:rPr sz="3200" dirty="0">
                <a:solidFill>
                  <a:srgbClr val="0000FF"/>
                </a:solidFill>
              </a:rPr>
              <a:t>ЕГЭ</a:t>
            </a:r>
            <a:r>
              <a:rPr sz="3200" spc="-25" dirty="0">
                <a:solidFill>
                  <a:srgbClr val="0000FF"/>
                </a:solidFill>
              </a:rPr>
              <a:t> </a:t>
            </a:r>
            <a:r>
              <a:rPr sz="3200" dirty="0">
                <a:solidFill>
                  <a:srgbClr val="0000FF"/>
                </a:solidFill>
              </a:rPr>
              <a:t>по </a:t>
            </a:r>
            <a:r>
              <a:rPr sz="3200" spc="-875" dirty="0">
                <a:solidFill>
                  <a:srgbClr val="0000FF"/>
                </a:solidFill>
              </a:rPr>
              <a:t> </a:t>
            </a:r>
            <a:r>
              <a:rPr sz="3200" spc="-15" dirty="0">
                <a:solidFill>
                  <a:srgbClr val="0000FF"/>
                </a:solidFill>
              </a:rPr>
              <a:t>математике.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221691" y="2003298"/>
            <a:ext cx="990092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latin typeface="Microsoft Sans Serif"/>
                <a:cs typeface="Microsoft Sans Serif"/>
              </a:rPr>
              <a:t>90%</a:t>
            </a:r>
            <a:r>
              <a:rPr sz="3200" spc="25" dirty="0">
                <a:latin typeface="Microsoft Sans Serif"/>
                <a:cs typeface="Microsoft Sans Serif"/>
              </a:rPr>
              <a:t> </a:t>
            </a:r>
            <a:r>
              <a:rPr sz="3200" spc="-40" dirty="0">
                <a:latin typeface="Microsoft Sans Serif"/>
                <a:cs typeface="Microsoft Sans Serif"/>
              </a:rPr>
              <a:t>ошибок</a:t>
            </a:r>
            <a:r>
              <a:rPr sz="3200" spc="20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на</a:t>
            </a:r>
            <a:r>
              <a:rPr sz="3200" spc="30" dirty="0">
                <a:latin typeface="Microsoft Sans Serif"/>
                <a:cs typeface="Microsoft Sans Serif"/>
              </a:rPr>
              <a:t> </a:t>
            </a:r>
            <a:r>
              <a:rPr sz="3200" spc="-50" dirty="0">
                <a:latin typeface="Microsoft Sans Serif"/>
                <a:cs typeface="Microsoft Sans Serif"/>
              </a:rPr>
              <a:t>экзамене</a:t>
            </a:r>
            <a:r>
              <a:rPr sz="3200" spc="15" dirty="0">
                <a:latin typeface="Microsoft Sans Serif"/>
                <a:cs typeface="Microsoft Sans Serif"/>
              </a:rPr>
              <a:t> </a:t>
            </a:r>
            <a:r>
              <a:rPr sz="3200" spc="-15" dirty="0">
                <a:latin typeface="Microsoft Sans Serif"/>
                <a:cs typeface="Microsoft Sans Serif"/>
              </a:rPr>
              <a:t>происходит</a:t>
            </a:r>
            <a:r>
              <a:rPr sz="3200" spc="-5" dirty="0">
                <a:latin typeface="Microsoft Sans Serif"/>
                <a:cs typeface="Microsoft Sans Serif"/>
              </a:rPr>
              <a:t> </a:t>
            </a:r>
            <a:r>
              <a:rPr sz="3200" spc="-60" dirty="0">
                <a:latin typeface="Microsoft Sans Serif"/>
                <a:cs typeface="Microsoft Sans Serif"/>
              </a:rPr>
              <a:t>из-за</a:t>
            </a:r>
            <a:r>
              <a:rPr sz="3200" spc="15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обычной</a:t>
            </a:r>
            <a:endParaRPr sz="32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578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30"/>
              </a:spcBef>
            </a:pPr>
            <a:r>
              <a:rPr spc="-25" dirty="0"/>
              <a:t>невнимательности.</a:t>
            </a:r>
          </a:p>
          <a:p>
            <a:pPr marL="12700" marR="5080">
              <a:lnSpc>
                <a:spcPts val="3579"/>
              </a:lnSpc>
              <a:spcBef>
                <a:spcPts val="2270"/>
              </a:spcBef>
            </a:pPr>
            <a:r>
              <a:rPr spc="-15" dirty="0"/>
              <a:t>Составители</a:t>
            </a:r>
            <a:r>
              <a:rPr dirty="0"/>
              <a:t> </a:t>
            </a:r>
            <a:r>
              <a:rPr spc="-15" dirty="0"/>
              <a:t>вариантов</a:t>
            </a:r>
            <a:r>
              <a:rPr spc="20" dirty="0"/>
              <a:t> </a:t>
            </a:r>
            <a:r>
              <a:rPr spc="-25" dirty="0"/>
              <a:t>ЕГЭ</a:t>
            </a:r>
            <a:r>
              <a:rPr spc="40" dirty="0"/>
              <a:t> </a:t>
            </a:r>
            <a:r>
              <a:rPr spc="-5" dirty="0"/>
              <a:t>специально</a:t>
            </a:r>
            <a:r>
              <a:rPr spc="-10" dirty="0"/>
              <a:t> </a:t>
            </a:r>
            <a:r>
              <a:rPr spc="-25" dirty="0"/>
              <a:t>делают </a:t>
            </a:r>
            <a:r>
              <a:rPr spc="-835" dirty="0"/>
              <a:t> </a:t>
            </a:r>
            <a:r>
              <a:rPr spc="-50" dirty="0"/>
              <a:t>такие</a:t>
            </a:r>
            <a:r>
              <a:rPr spc="15" dirty="0"/>
              <a:t> </a:t>
            </a:r>
            <a:r>
              <a:rPr spc="-40" dirty="0"/>
              <a:t>задачи,</a:t>
            </a:r>
            <a:r>
              <a:rPr spc="20" dirty="0"/>
              <a:t> </a:t>
            </a:r>
            <a:r>
              <a:rPr spc="-70" dirty="0"/>
              <a:t>где</a:t>
            </a:r>
            <a:r>
              <a:rPr spc="20" dirty="0"/>
              <a:t> </a:t>
            </a:r>
            <a:r>
              <a:rPr spc="-25" dirty="0"/>
              <a:t>очень</a:t>
            </a:r>
            <a:r>
              <a:rPr spc="15" dirty="0"/>
              <a:t> </a:t>
            </a:r>
            <a:r>
              <a:rPr spc="-40" dirty="0"/>
              <a:t>легко</a:t>
            </a:r>
            <a:r>
              <a:rPr spc="10" dirty="0"/>
              <a:t> </a:t>
            </a:r>
            <a:r>
              <a:rPr spc="-10" dirty="0"/>
              <a:t>допустить</a:t>
            </a:r>
            <a:r>
              <a:rPr spc="5" dirty="0"/>
              <a:t> </a:t>
            </a:r>
            <a:r>
              <a:rPr spc="-75" dirty="0"/>
              <a:t>ошибку.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59122" y="223265"/>
            <a:ext cx="169608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00FF"/>
                </a:solidFill>
              </a:rPr>
              <a:t>Со</a:t>
            </a:r>
            <a:r>
              <a:rPr sz="3200" spc="-30" dirty="0">
                <a:solidFill>
                  <a:srgbClr val="0000FF"/>
                </a:solidFill>
              </a:rPr>
              <a:t>в</a:t>
            </a:r>
            <a:r>
              <a:rPr sz="3200" spc="-40" dirty="0">
                <a:solidFill>
                  <a:srgbClr val="0000FF"/>
                </a:solidFill>
              </a:rPr>
              <a:t>е</a:t>
            </a:r>
            <a:r>
              <a:rPr sz="3200" dirty="0">
                <a:solidFill>
                  <a:srgbClr val="0000FF"/>
                </a:solidFill>
              </a:rPr>
              <a:t>ты.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20192" y="1367104"/>
            <a:ext cx="10012045" cy="5774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80"/>
              </a:lnSpc>
              <a:spcBef>
                <a:spcPts val="100"/>
              </a:spcBef>
            </a:pPr>
            <a:r>
              <a:rPr sz="2400" spc="-25" dirty="0">
                <a:latin typeface="Microsoft Sans Serif"/>
                <a:cs typeface="Microsoft Sans Serif"/>
              </a:rPr>
              <a:t>Решайте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задачи,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где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есть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70" dirty="0">
                <a:latin typeface="Microsoft Sans Serif"/>
                <a:cs typeface="Microsoft Sans Serif"/>
              </a:rPr>
              <a:t>текст.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4" dirty="0">
                <a:latin typeface="Microsoft Sans Serif"/>
                <a:cs typeface="Microsoft Sans Serif"/>
              </a:rPr>
              <a:t>К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сожалению,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до</a:t>
            </a:r>
            <a:r>
              <a:rPr sz="2400" spc="5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40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процентов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675"/>
              </a:lnSpc>
            </a:pPr>
            <a:r>
              <a:rPr sz="2400" spc="-30" dirty="0">
                <a:latin typeface="Microsoft Sans Serif"/>
                <a:cs typeface="Microsoft Sans Serif"/>
              </a:rPr>
              <a:t>ошибок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экзаменах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связаны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именно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тем,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ученик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так</a:t>
            </a:r>
            <a:endParaRPr sz="2400">
              <a:latin typeface="Microsoft Sans Serif"/>
              <a:cs typeface="Microsoft Sans Serif"/>
            </a:endParaRPr>
          </a:p>
          <a:p>
            <a:pPr marL="12700" marR="5080">
              <a:lnSpc>
                <a:spcPct val="93000"/>
              </a:lnSpc>
              <a:spcBef>
                <a:spcPts val="100"/>
              </a:spcBef>
            </a:pPr>
            <a:r>
              <a:rPr sz="2400" spc="-15" dirty="0">
                <a:latin typeface="Microsoft Sans Serif"/>
                <a:cs typeface="Microsoft Sans Serif"/>
              </a:rPr>
              <a:t>прочитал,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неправильно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понял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условие.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Каждый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год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десятки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тысяч 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ребят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решают,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казалось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бы,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"правильно",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но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вовсе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10" dirty="0">
                <a:latin typeface="Microsoft Sans Serif"/>
                <a:cs typeface="Microsoft Sans Serif"/>
              </a:rPr>
              <a:t>ту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65" dirty="0">
                <a:latin typeface="Microsoft Sans Serif"/>
                <a:cs typeface="Microsoft Sans Serif"/>
              </a:rPr>
              <a:t>задачу, </a:t>
            </a:r>
            <a:r>
              <a:rPr sz="2400" spc="-6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которая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дана.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получают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за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итоге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"законный"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ноль...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Поэтому </a:t>
            </a:r>
            <a:r>
              <a:rPr sz="2400" spc="-1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внимательно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читайте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условия.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когда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у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вас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получился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какой-то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ответ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сверьте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его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условием.</a:t>
            </a:r>
            <a:endParaRPr sz="2400">
              <a:latin typeface="Microsoft Sans Serif"/>
              <a:cs typeface="Microsoft Sans Serif"/>
            </a:endParaRPr>
          </a:p>
          <a:p>
            <a:pPr marL="12700" marR="716915">
              <a:lnSpc>
                <a:spcPts val="2680"/>
              </a:lnSpc>
              <a:spcBef>
                <a:spcPts val="2260"/>
              </a:spcBef>
            </a:pPr>
            <a:r>
              <a:rPr sz="2400" spc="-5" dirty="0">
                <a:latin typeface="Microsoft Sans Serif"/>
                <a:cs typeface="Microsoft Sans Serif"/>
              </a:rPr>
              <a:t>Не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спешите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считайте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уме.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Если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торопиться,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даже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базовые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арифметические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навыки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могут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подвести.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Огромное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количество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2515"/>
              </a:lnSpc>
            </a:pPr>
            <a:r>
              <a:rPr sz="2400" spc="-30" dirty="0">
                <a:latin typeface="Microsoft Sans Serif"/>
                <a:cs typeface="Microsoft Sans Serif"/>
              </a:rPr>
              <a:t>ошибок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связано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дробями,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процентами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отрицательными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числами</a:t>
            </a:r>
            <a:endParaRPr sz="2400">
              <a:latin typeface="Microsoft Sans Serif"/>
              <a:cs typeface="Microsoft Sans Serif"/>
            </a:endParaRPr>
          </a:p>
          <a:p>
            <a:pPr marL="12700" marR="112395">
              <a:lnSpc>
                <a:spcPct val="93100"/>
              </a:lnSpc>
              <a:spcBef>
                <a:spcPts val="95"/>
              </a:spcBef>
            </a:pPr>
            <a:r>
              <a:rPr sz="2400" spc="-10" dirty="0">
                <a:latin typeface="Microsoft Sans Serif"/>
                <a:cs typeface="Microsoft Sans Serif"/>
              </a:rPr>
              <a:t>Особенно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с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отрицательными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числами!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Обиднее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всего,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60" dirty="0">
                <a:latin typeface="Microsoft Sans Serif"/>
                <a:cs typeface="Microsoft Sans Serif"/>
              </a:rPr>
              <a:t>когда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за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задач </a:t>
            </a:r>
            <a:r>
              <a:rPr sz="2400" spc="-62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теорию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вероятностей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получаешь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ноль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баллов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из-за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простейшей </a:t>
            </a:r>
            <a:r>
              <a:rPr sz="2400" spc="-10" dirty="0">
                <a:latin typeface="Microsoft Sans Serif"/>
                <a:cs typeface="Microsoft Sans Serif"/>
              </a:rPr>
              <a:t> вычислительной</a:t>
            </a:r>
            <a:r>
              <a:rPr sz="2400" spc="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ошибки.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Поэтому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подготовке,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самом </a:t>
            </a:r>
            <a:r>
              <a:rPr sz="2400" spc="-25" dirty="0">
                <a:latin typeface="Microsoft Sans Serif"/>
                <a:cs typeface="Microsoft Sans Serif"/>
              </a:rPr>
              <a:t> </a:t>
            </a:r>
            <a:r>
              <a:rPr sz="2400" spc="-40" dirty="0">
                <a:latin typeface="Microsoft Sans Serif"/>
                <a:cs typeface="Microsoft Sans Serif"/>
              </a:rPr>
              <a:t>экзамене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избегайте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вычислений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в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уме: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обязательно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пишите</a:t>
            </a:r>
            <a:endParaRPr sz="2400">
              <a:latin typeface="Microsoft Sans Serif"/>
              <a:cs typeface="Microsoft Sans Serif"/>
            </a:endParaRPr>
          </a:p>
          <a:p>
            <a:pPr marL="12700" marR="153035">
              <a:lnSpc>
                <a:spcPts val="2680"/>
              </a:lnSpc>
              <a:spcBef>
                <a:spcPts val="55"/>
              </a:spcBef>
            </a:pPr>
            <a:r>
              <a:rPr sz="2400" spc="-30" dirty="0">
                <a:latin typeface="Microsoft Sans Serif"/>
                <a:cs typeface="Microsoft Sans Serif"/>
              </a:rPr>
              <a:t>промежуточные выкладки. </a:t>
            </a:r>
            <a:r>
              <a:rPr sz="2400" spc="-120" dirty="0">
                <a:latin typeface="Microsoft Sans Serif"/>
                <a:cs typeface="Microsoft Sans Serif"/>
              </a:rPr>
              <a:t>Как</a:t>
            </a:r>
            <a:r>
              <a:rPr sz="2400" spc="-114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только </a:t>
            </a:r>
            <a:r>
              <a:rPr sz="2400" dirty="0">
                <a:latin typeface="Microsoft Sans Serif"/>
                <a:cs typeface="Microsoft Sans Serif"/>
              </a:rPr>
              <a:t>вы </a:t>
            </a:r>
            <a:r>
              <a:rPr sz="2400" spc="-15" dirty="0">
                <a:latin typeface="Microsoft Sans Serif"/>
                <a:cs typeface="Microsoft Sans Serif"/>
              </a:rPr>
              <a:t>совершаете </a:t>
            </a:r>
            <a:r>
              <a:rPr sz="2400" spc="-10" dirty="0">
                <a:latin typeface="Microsoft Sans Serif"/>
                <a:cs typeface="Microsoft Sans Serif"/>
              </a:rPr>
              <a:t>два </a:t>
            </a:r>
            <a:r>
              <a:rPr sz="2400" spc="-5" dirty="0">
                <a:latin typeface="Microsoft Sans Serif"/>
                <a:cs typeface="Microsoft Sans Serif"/>
              </a:rPr>
              <a:t>действия </a:t>
            </a:r>
            <a:r>
              <a:rPr sz="2400" dirty="0">
                <a:latin typeface="Microsoft Sans Serif"/>
                <a:cs typeface="Microsoft Sans Serif"/>
              </a:rPr>
              <a:t>в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уме,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это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сразу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повышает</a:t>
            </a:r>
            <a:r>
              <a:rPr sz="2400" spc="60" dirty="0">
                <a:latin typeface="Microsoft Sans Serif"/>
                <a:cs typeface="Microsoft Sans Serif"/>
              </a:rPr>
              <a:t> </a:t>
            </a:r>
            <a:r>
              <a:rPr sz="2400" spc="-45" dirty="0">
                <a:latin typeface="Microsoft Sans Serif"/>
                <a:cs typeface="Microsoft Sans Serif"/>
              </a:rPr>
              <a:t>риск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ошибки.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pc="-5" dirty="0"/>
              <a:t>1.</a:t>
            </a:r>
            <a:r>
              <a:rPr spc="-10" dirty="0"/>
              <a:t> </a:t>
            </a:r>
            <a:r>
              <a:rPr spc="-5" dirty="0"/>
              <a:t>10-е </a:t>
            </a:r>
            <a:r>
              <a:rPr spc="-20" dirty="0"/>
              <a:t>место.</a:t>
            </a:r>
            <a:r>
              <a:rPr spc="25" dirty="0"/>
              <a:t> </a:t>
            </a:r>
            <a:r>
              <a:rPr spc="-15" dirty="0"/>
              <a:t>Даже</a:t>
            </a:r>
            <a:r>
              <a:rPr spc="10" dirty="0"/>
              <a:t> </a:t>
            </a:r>
            <a:r>
              <a:rPr dirty="0"/>
              <a:t>в</a:t>
            </a:r>
            <a:r>
              <a:rPr spc="-15" dirty="0"/>
              <a:t> </a:t>
            </a:r>
            <a:r>
              <a:rPr spc="-30" dirty="0"/>
              <a:t>этой</a:t>
            </a:r>
            <a:r>
              <a:rPr spc="25" dirty="0"/>
              <a:t> </a:t>
            </a:r>
            <a:r>
              <a:rPr spc="-5" dirty="0"/>
              <a:t>примитивной</a:t>
            </a:r>
            <a:r>
              <a:rPr dirty="0"/>
              <a:t> </a:t>
            </a:r>
            <a:r>
              <a:rPr spc="-20" dirty="0"/>
              <a:t>задаче</a:t>
            </a:r>
            <a:r>
              <a:rPr spc="5" dirty="0"/>
              <a:t> </a:t>
            </a:r>
            <a:r>
              <a:rPr spc="-20" dirty="0"/>
              <a:t>есть </a:t>
            </a:r>
            <a:r>
              <a:rPr spc="-650" dirty="0"/>
              <a:t> </a:t>
            </a:r>
            <a:r>
              <a:rPr spc="-30" dirty="0"/>
              <a:t>возможность</a:t>
            </a:r>
            <a:r>
              <a:rPr spc="20" dirty="0"/>
              <a:t> </a:t>
            </a:r>
            <a:r>
              <a:rPr spc="-15" dirty="0"/>
              <a:t>поставить</a:t>
            </a:r>
            <a:r>
              <a:rPr spc="50" dirty="0"/>
              <a:t> </a:t>
            </a:r>
            <a:r>
              <a:rPr spc="-50" dirty="0"/>
              <a:t>ловушку.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159" y="1093125"/>
            <a:ext cx="9937573" cy="439285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7215" y="5581269"/>
            <a:ext cx="9799955" cy="1962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latin typeface="Microsoft Sans Serif"/>
                <a:cs typeface="Microsoft Sans Serif"/>
              </a:rPr>
              <a:t>Решение:</a:t>
            </a:r>
            <a:endParaRPr sz="16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50">
              <a:latin typeface="Microsoft Sans Serif"/>
              <a:cs typeface="Microsoft Sans Serif"/>
            </a:endParaRPr>
          </a:p>
          <a:p>
            <a:pPr marL="12700" marR="5080">
              <a:lnSpc>
                <a:spcPct val="92800"/>
              </a:lnSpc>
            </a:pPr>
            <a:r>
              <a:rPr sz="1600" spc="-5" dirty="0">
                <a:latin typeface="Microsoft Sans Serif"/>
                <a:cs typeface="Microsoft Sans Serif"/>
              </a:rPr>
              <a:t>Это</a:t>
            </a:r>
            <a:r>
              <a:rPr sz="1600" spc="15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задача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на</a:t>
            </a:r>
            <a:r>
              <a:rPr sz="1600" spc="2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внимательность.</a:t>
            </a:r>
            <a:r>
              <a:rPr sz="1600" spc="80" dirty="0">
                <a:latin typeface="Microsoft Sans Serif"/>
                <a:cs typeface="Microsoft Sans Serif"/>
              </a:rPr>
              <a:t> </a:t>
            </a:r>
            <a:r>
              <a:rPr sz="1600" spc="-10" dirty="0">
                <a:latin typeface="Microsoft Sans Serif"/>
                <a:cs typeface="Microsoft Sans Serif"/>
              </a:rPr>
              <a:t>На</a:t>
            </a:r>
            <a:r>
              <a:rPr sz="1600" spc="30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графике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30" dirty="0">
                <a:latin typeface="Microsoft Sans Serif"/>
                <a:cs typeface="Microsoft Sans Serif"/>
              </a:rPr>
              <a:t>показано</a:t>
            </a:r>
            <a:r>
              <a:rPr sz="1600" spc="30" dirty="0">
                <a:latin typeface="Microsoft Sans Serif"/>
                <a:cs typeface="Microsoft Sans Serif"/>
              </a:rPr>
              <a:t> </a:t>
            </a:r>
            <a:r>
              <a:rPr sz="1600" spc="-20" dirty="0">
                <a:latin typeface="Microsoft Sans Serif"/>
                <a:cs typeface="Microsoft Sans Serif"/>
              </a:rPr>
              <a:t>изменение</a:t>
            </a:r>
            <a:r>
              <a:rPr sz="1600" spc="9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массы</a:t>
            </a:r>
            <a:r>
              <a:rPr sz="1600" spc="2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оставшегося</a:t>
            </a:r>
            <a:r>
              <a:rPr sz="1600" spc="2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реагента,</a:t>
            </a:r>
            <a:r>
              <a:rPr sz="1600" spc="4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а</a:t>
            </a:r>
            <a:r>
              <a:rPr sz="1600" spc="15" dirty="0">
                <a:latin typeface="Microsoft Sans Serif"/>
                <a:cs typeface="Microsoft Sans Serif"/>
              </a:rPr>
              <a:t> </a:t>
            </a:r>
            <a:r>
              <a:rPr sz="1600" spc="-10" dirty="0">
                <a:latin typeface="Microsoft Sans Serif"/>
                <a:cs typeface="Microsoft Sans Serif"/>
              </a:rPr>
              <a:t>найти </a:t>
            </a:r>
            <a:r>
              <a:rPr sz="1600" spc="-409" dirty="0">
                <a:latin typeface="Microsoft Sans Serif"/>
                <a:cs typeface="Microsoft Sans Serif"/>
              </a:rPr>
              <a:t> </a:t>
            </a:r>
            <a:r>
              <a:rPr sz="1600" spc="-20" dirty="0">
                <a:latin typeface="Microsoft Sans Serif"/>
                <a:cs typeface="Microsoft Sans Serif"/>
              </a:rPr>
              <a:t>количество</a:t>
            </a:r>
            <a:r>
              <a:rPr sz="1600" spc="55" dirty="0">
                <a:latin typeface="Microsoft Sans Serif"/>
                <a:cs typeface="Microsoft Sans Serif"/>
              </a:rPr>
              <a:t> </a:t>
            </a:r>
            <a:r>
              <a:rPr sz="1600" spc="-10" dirty="0">
                <a:latin typeface="Microsoft Sans Serif"/>
                <a:cs typeface="Microsoft Sans Serif"/>
              </a:rPr>
              <a:t>вещества,</a:t>
            </a:r>
            <a:r>
              <a:rPr sz="1600" spc="1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вступившего</a:t>
            </a:r>
            <a:r>
              <a:rPr sz="1600" spc="6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в</a:t>
            </a:r>
            <a:r>
              <a:rPr sz="1600" spc="35" dirty="0">
                <a:latin typeface="Microsoft Sans Serif"/>
                <a:cs typeface="Microsoft Sans Serif"/>
              </a:rPr>
              <a:t> </a:t>
            </a:r>
            <a:r>
              <a:rPr sz="1600" spc="-20" dirty="0">
                <a:latin typeface="Microsoft Sans Serif"/>
                <a:cs typeface="Microsoft Sans Serif"/>
              </a:rPr>
              <a:t>реакцию.</a:t>
            </a:r>
            <a:r>
              <a:rPr sz="1600" spc="5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Согласно</a:t>
            </a:r>
            <a:r>
              <a:rPr sz="1600" spc="35" dirty="0">
                <a:latin typeface="Microsoft Sans Serif"/>
                <a:cs typeface="Microsoft Sans Serif"/>
              </a:rPr>
              <a:t> </a:t>
            </a:r>
            <a:r>
              <a:rPr sz="1600" spc="-45" dirty="0">
                <a:latin typeface="Microsoft Sans Serif"/>
                <a:cs typeface="Microsoft Sans Serif"/>
              </a:rPr>
              <a:t>графику,</a:t>
            </a:r>
            <a:r>
              <a:rPr sz="1600" spc="7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в</a:t>
            </a:r>
            <a:r>
              <a:rPr sz="1600" spc="3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начальный</a:t>
            </a:r>
            <a:r>
              <a:rPr sz="1600" spc="85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момент</a:t>
            </a:r>
            <a:r>
              <a:rPr sz="1600" spc="6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времени</a:t>
            </a:r>
            <a:r>
              <a:rPr sz="1600" spc="55" dirty="0">
                <a:latin typeface="Microsoft Sans Serif"/>
                <a:cs typeface="Microsoft Sans Serif"/>
              </a:rPr>
              <a:t> </a:t>
            </a:r>
            <a:r>
              <a:rPr sz="1600" spc="5" dirty="0">
                <a:latin typeface="Microsoft Sans Serif"/>
                <a:cs typeface="Microsoft Sans Serif"/>
              </a:rPr>
              <a:t>было </a:t>
            </a:r>
            <a:r>
              <a:rPr sz="1600" spc="1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20</a:t>
            </a:r>
            <a:r>
              <a:rPr sz="1600" spc="20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граммов</a:t>
            </a:r>
            <a:r>
              <a:rPr sz="1600" spc="4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реагента,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а</a:t>
            </a:r>
            <a:r>
              <a:rPr sz="1600" spc="20" dirty="0">
                <a:latin typeface="Microsoft Sans Serif"/>
                <a:cs typeface="Microsoft Sans Serif"/>
              </a:rPr>
              <a:t> </a:t>
            </a:r>
            <a:r>
              <a:rPr sz="1600" spc="-30" dirty="0">
                <a:latin typeface="Microsoft Sans Serif"/>
                <a:cs typeface="Microsoft Sans Serif"/>
              </a:rPr>
              <a:t>через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три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20" dirty="0">
                <a:latin typeface="Microsoft Sans Serif"/>
                <a:cs typeface="Microsoft Sans Serif"/>
              </a:rPr>
              <a:t>минуты</a:t>
            </a:r>
            <a:r>
              <a:rPr sz="1600" spc="80" dirty="0">
                <a:latin typeface="Microsoft Sans Serif"/>
                <a:cs typeface="Microsoft Sans Serif"/>
              </a:rPr>
              <a:t> </a:t>
            </a:r>
            <a:r>
              <a:rPr sz="1600" dirty="0">
                <a:latin typeface="Microsoft Sans Serif"/>
                <a:cs typeface="Microsoft Sans Serif"/>
              </a:rPr>
              <a:t>стало</a:t>
            </a:r>
            <a:r>
              <a:rPr sz="1600" spc="6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8</a:t>
            </a:r>
            <a:r>
              <a:rPr sz="1600" spc="20" dirty="0">
                <a:latin typeface="Microsoft Sans Serif"/>
                <a:cs typeface="Microsoft Sans Serif"/>
              </a:rPr>
              <a:t> </a:t>
            </a:r>
            <a:r>
              <a:rPr sz="1600" spc="-20" dirty="0">
                <a:latin typeface="Microsoft Sans Serif"/>
                <a:cs typeface="Microsoft Sans Serif"/>
              </a:rPr>
              <a:t>граммов.</a:t>
            </a:r>
            <a:r>
              <a:rPr sz="1600" spc="40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Следовательно,</a:t>
            </a:r>
            <a:r>
              <a:rPr sz="1600" spc="4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в</a:t>
            </a:r>
            <a:r>
              <a:rPr sz="1600" spc="20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реакцию</a:t>
            </a:r>
            <a:r>
              <a:rPr sz="1600" spc="4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вступило</a:t>
            </a:r>
            <a:r>
              <a:rPr sz="1600" spc="8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12</a:t>
            </a:r>
            <a:endParaRPr sz="1600">
              <a:latin typeface="Microsoft Sans Serif"/>
              <a:cs typeface="Microsoft Sans Serif"/>
            </a:endParaRPr>
          </a:p>
          <a:p>
            <a:pPr marL="12700">
              <a:lnSpc>
                <a:spcPts val="1789"/>
              </a:lnSpc>
            </a:pPr>
            <a:r>
              <a:rPr sz="1600" spc="-20" dirty="0">
                <a:latin typeface="Microsoft Sans Serif"/>
                <a:cs typeface="Microsoft Sans Serif"/>
              </a:rPr>
              <a:t>граммов</a:t>
            </a:r>
            <a:r>
              <a:rPr sz="1600" spc="-5" dirty="0">
                <a:latin typeface="Microsoft Sans Serif"/>
                <a:cs typeface="Microsoft Sans Serif"/>
              </a:rPr>
              <a:t> </a:t>
            </a:r>
            <a:r>
              <a:rPr sz="1600" spc="-10" dirty="0">
                <a:latin typeface="Microsoft Sans Serif"/>
                <a:cs typeface="Microsoft Sans Serif"/>
              </a:rPr>
              <a:t>вещества.</a:t>
            </a:r>
            <a:endParaRPr sz="16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600" spc="-15" dirty="0">
                <a:latin typeface="Microsoft Sans Serif"/>
                <a:cs typeface="Microsoft Sans Serif"/>
              </a:rPr>
              <a:t>Ответ:</a:t>
            </a:r>
            <a:r>
              <a:rPr sz="1600" spc="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12.</a:t>
            </a:r>
            <a:endParaRPr sz="1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844" y="70231"/>
            <a:ext cx="7938134" cy="73152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pc="-5" dirty="0"/>
              <a:t>2. 9-е </a:t>
            </a:r>
            <a:r>
              <a:rPr spc="-20" dirty="0"/>
              <a:t>место.</a:t>
            </a:r>
            <a:r>
              <a:rPr spc="15" dirty="0"/>
              <a:t> </a:t>
            </a:r>
            <a:r>
              <a:rPr spc="-10" dirty="0"/>
              <a:t>Правило</a:t>
            </a:r>
            <a:r>
              <a:rPr dirty="0"/>
              <a:t> </a:t>
            </a:r>
            <a:r>
              <a:rPr spc="-15" dirty="0"/>
              <a:t>простое:</a:t>
            </a:r>
            <a:r>
              <a:rPr spc="25" dirty="0"/>
              <a:t> </a:t>
            </a:r>
            <a:r>
              <a:rPr dirty="0"/>
              <a:t>видишь</a:t>
            </a:r>
            <a:r>
              <a:rPr spc="-20" dirty="0"/>
              <a:t> </a:t>
            </a:r>
            <a:r>
              <a:rPr dirty="0"/>
              <a:t>в </a:t>
            </a:r>
            <a:r>
              <a:rPr spc="-10" dirty="0"/>
              <a:t>уравнении </a:t>
            </a:r>
            <a:r>
              <a:rPr spc="-650" dirty="0"/>
              <a:t> </a:t>
            </a:r>
            <a:r>
              <a:rPr spc="-10" dirty="0"/>
              <a:t>квадратный</a:t>
            </a:r>
            <a:r>
              <a:rPr spc="25" dirty="0"/>
              <a:t> </a:t>
            </a:r>
            <a:r>
              <a:rPr spc="-10" dirty="0"/>
              <a:t>корень </a:t>
            </a:r>
            <a:r>
              <a:rPr dirty="0"/>
              <a:t>– </a:t>
            </a:r>
            <a:r>
              <a:rPr spc="-35" dirty="0"/>
              <a:t>будь</a:t>
            </a:r>
            <a:r>
              <a:rPr spc="25" dirty="0"/>
              <a:t> </a:t>
            </a:r>
            <a:r>
              <a:rPr spc="-10" dirty="0"/>
              <a:t>особенно</a:t>
            </a:r>
            <a:r>
              <a:rPr spc="-5" dirty="0"/>
              <a:t> </a:t>
            </a:r>
            <a:r>
              <a:rPr spc="-15" dirty="0"/>
              <a:t>внимателен!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184" y="2123381"/>
            <a:ext cx="9844995" cy="146409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pc="-5" dirty="0"/>
              <a:t>3.</a:t>
            </a:r>
            <a:r>
              <a:rPr spc="-10" dirty="0"/>
              <a:t> </a:t>
            </a:r>
            <a:r>
              <a:rPr spc="-5" dirty="0"/>
              <a:t>8-е </a:t>
            </a:r>
            <a:r>
              <a:rPr spc="-20" dirty="0"/>
              <a:t>место.</a:t>
            </a:r>
            <a:r>
              <a:rPr spc="15" dirty="0"/>
              <a:t> </a:t>
            </a:r>
            <a:r>
              <a:rPr spc="-15" dirty="0"/>
              <a:t>Модули!</a:t>
            </a:r>
            <a:r>
              <a:rPr spc="40" dirty="0"/>
              <a:t> </a:t>
            </a:r>
            <a:r>
              <a:rPr spc="-15" dirty="0"/>
              <a:t>Повтори</a:t>
            </a:r>
            <a:r>
              <a:rPr spc="10" dirty="0"/>
              <a:t> </a:t>
            </a:r>
            <a:r>
              <a:rPr dirty="0"/>
              <a:t>на </a:t>
            </a:r>
            <a:r>
              <a:rPr spc="-15" dirty="0"/>
              <a:t>всякий</a:t>
            </a:r>
            <a:r>
              <a:rPr spc="-5" dirty="0"/>
              <a:t> </a:t>
            </a:r>
            <a:r>
              <a:rPr spc="-15" dirty="0"/>
              <a:t>случай</a:t>
            </a:r>
            <a:r>
              <a:rPr spc="35" dirty="0"/>
              <a:t> </a:t>
            </a:r>
            <a:r>
              <a:rPr spc="-10" dirty="0"/>
              <a:t>определение </a:t>
            </a:r>
            <a:r>
              <a:rPr spc="-650" dirty="0"/>
              <a:t> </a:t>
            </a:r>
            <a:r>
              <a:rPr spc="-20" dirty="0"/>
              <a:t>модуля.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6380" y="1330266"/>
            <a:ext cx="6257238" cy="38657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857" y="2145970"/>
            <a:ext cx="9612145" cy="3589989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495" y="113157"/>
            <a:ext cx="94888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4. 7-е </a:t>
            </a:r>
            <a:r>
              <a:rPr spc="-20" dirty="0"/>
              <a:t>место.</a:t>
            </a:r>
            <a:r>
              <a:rPr spc="20" dirty="0"/>
              <a:t> </a:t>
            </a:r>
            <a:r>
              <a:rPr spc="-25" dirty="0"/>
              <a:t>Может</a:t>
            </a:r>
            <a:r>
              <a:rPr dirty="0"/>
              <a:t> </a:t>
            </a:r>
            <a:r>
              <a:rPr spc="-5" dirty="0"/>
              <a:t>быть,</a:t>
            </a:r>
            <a:r>
              <a:rPr spc="10" dirty="0"/>
              <a:t> </a:t>
            </a:r>
            <a:r>
              <a:rPr dirty="0"/>
              <a:t>мы </a:t>
            </a:r>
            <a:r>
              <a:rPr spc="-25" dirty="0"/>
              <a:t>что-то</a:t>
            </a:r>
            <a:r>
              <a:rPr spc="40" dirty="0"/>
              <a:t> </a:t>
            </a:r>
            <a:r>
              <a:rPr spc="-15" dirty="0"/>
              <a:t>пропустили?</a:t>
            </a:r>
            <a:r>
              <a:rPr spc="35" dirty="0"/>
              <a:t> </a:t>
            </a:r>
            <a:r>
              <a:rPr spc="-5" dirty="0"/>
              <a:t>Да,</a:t>
            </a:r>
            <a:r>
              <a:rPr spc="10" dirty="0"/>
              <a:t> </a:t>
            </a:r>
            <a:r>
              <a:rPr spc="-15" dirty="0"/>
              <a:t>конечно!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445" y="840627"/>
            <a:ext cx="9667665" cy="71046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0701" y="2227295"/>
            <a:ext cx="9587706" cy="3463717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495" y="113157"/>
            <a:ext cx="40405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5.</a:t>
            </a:r>
            <a:r>
              <a:rPr spc="-10" dirty="0"/>
              <a:t> </a:t>
            </a:r>
            <a:r>
              <a:rPr spc="-5" dirty="0"/>
              <a:t>6-е</a:t>
            </a:r>
            <a:r>
              <a:rPr spc="-10" dirty="0"/>
              <a:t> </a:t>
            </a:r>
            <a:r>
              <a:rPr spc="-20" dirty="0"/>
              <a:t>место,</a:t>
            </a:r>
            <a:r>
              <a:rPr spc="10" dirty="0"/>
              <a:t> </a:t>
            </a:r>
            <a:r>
              <a:rPr spc="-10" dirty="0"/>
              <a:t>планиметрия.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923" y="2209800"/>
            <a:ext cx="3157728" cy="318973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77495" y="1352550"/>
            <a:ext cx="9096375" cy="257048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z="2400" i="1" spc="-5" dirty="0">
                <a:latin typeface="Arial"/>
                <a:cs typeface="Arial"/>
              </a:rPr>
              <a:t>На </a:t>
            </a:r>
            <a:r>
              <a:rPr sz="2400" i="1" spc="-10" dirty="0">
                <a:latin typeface="Arial"/>
                <a:cs typeface="Arial"/>
              </a:rPr>
              <a:t>клетчатой</a:t>
            </a:r>
            <a:r>
              <a:rPr sz="2400" i="1" dirty="0">
                <a:latin typeface="Arial"/>
                <a:cs typeface="Arial"/>
              </a:rPr>
              <a:t> </a:t>
            </a:r>
            <a:r>
              <a:rPr sz="2400" i="1" spc="-15" dirty="0">
                <a:latin typeface="Arial"/>
                <a:cs typeface="Arial"/>
              </a:rPr>
              <a:t>бумаге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-15" dirty="0">
                <a:latin typeface="Arial"/>
                <a:cs typeface="Arial"/>
              </a:rPr>
              <a:t>нарисован</a:t>
            </a:r>
            <a:r>
              <a:rPr sz="2400" i="1" spc="25" dirty="0">
                <a:latin typeface="Arial"/>
                <a:cs typeface="Arial"/>
              </a:rPr>
              <a:t> </a:t>
            </a:r>
            <a:r>
              <a:rPr sz="2400" i="1" spc="-25" dirty="0">
                <a:latin typeface="Arial"/>
                <a:cs typeface="Arial"/>
              </a:rPr>
              <a:t>круг</a:t>
            </a:r>
            <a:r>
              <a:rPr sz="2400" i="1" spc="2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площадью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2,8.</a:t>
            </a:r>
            <a:r>
              <a:rPr sz="2400" i="1" spc="-10" dirty="0">
                <a:latin typeface="Arial"/>
                <a:cs typeface="Arial"/>
              </a:rPr>
              <a:t> Найдите </a:t>
            </a:r>
            <a:r>
              <a:rPr sz="2400" i="1" spc="-65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площадь</a:t>
            </a:r>
            <a:r>
              <a:rPr sz="2400" i="1" spc="-10" dirty="0">
                <a:latin typeface="Arial"/>
                <a:cs typeface="Arial"/>
              </a:rPr>
              <a:t> закрашенного</a:t>
            </a:r>
            <a:r>
              <a:rPr sz="2400" i="1" spc="2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сектора.</a:t>
            </a:r>
            <a:endParaRPr sz="2400">
              <a:latin typeface="Arial"/>
              <a:cs typeface="Arial"/>
            </a:endParaRPr>
          </a:p>
          <a:p>
            <a:pPr marL="3282950" marR="425450">
              <a:lnSpc>
                <a:spcPts val="2680"/>
              </a:lnSpc>
              <a:spcBef>
                <a:spcPts val="1560"/>
              </a:spcBef>
            </a:pPr>
            <a:r>
              <a:rPr sz="2400" spc="-25" dirty="0">
                <a:latin typeface="Microsoft Sans Serif"/>
                <a:cs typeface="Microsoft Sans Serif"/>
              </a:rPr>
              <a:t>Вам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показалось,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что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надо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посчитать, </a:t>
            </a:r>
            <a:r>
              <a:rPr sz="2400" spc="-1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скольким</a:t>
            </a:r>
            <a:r>
              <a:rPr sz="2400" dirty="0">
                <a:latin typeface="Microsoft Sans Serif"/>
                <a:cs typeface="Microsoft Sans Serif"/>
              </a:rPr>
              <a:t> </a:t>
            </a:r>
            <a:r>
              <a:rPr sz="2400" spc="-55" dirty="0">
                <a:latin typeface="Microsoft Sans Serif"/>
                <a:cs typeface="Microsoft Sans Serif"/>
              </a:rPr>
              <a:t>клеточкам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25" dirty="0">
                <a:latin typeface="Microsoft Sans Serif"/>
                <a:cs typeface="Microsoft Sans Serif"/>
              </a:rPr>
              <a:t>рисунке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равен </a:t>
            </a:r>
            <a:r>
              <a:rPr sz="2400" spc="-6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радиус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50" dirty="0">
                <a:latin typeface="Microsoft Sans Serif"/>
                <a:cs typeface="Microsoft Sans Serif"/>
              </a:rPr>
              <a:t>круга?</a:t>
            </a:r>
            <a:endParaRPr sz="2400">
              <a:latin typeface="Microsoft Sans Serif"/>
              <a:cs typeface="Microsoft Sans Serif"/>
            </a:endParaRPr>
          </a:p>
          <a:p>
            <a:pPr marL="3282950">
              <a:lnSpc>
                <a:spcPct val="100000"/>
              </a:lnSpc>
              <a:spcBef>
                <a:spcPts val="1939"/>
              </a:spcBef>
            </a:pPr>
            <a:r>
              <a:rPr sz="2400" spc="-5" dirty="0">
                <a:latin typeface="Microsoft Sans Serif"/>
                <a:cs typeface="Microsoft Sans Serif"/>
              </a:rPr>
              <a:t>На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30" dirty="0">
                <a:latin typeface="Microsoft Sans Serif"/>
                <a:cs typeface="Microsoft Sans Serif"/>
              </a:rPr>
              <a:t>самом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деле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не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надо.</a:t>
            </a:r>
            <a:endParaRPr sz="24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39" y="5256274"/>
            <a:ext cx="9738360" cy="2188464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495" y="113157"/>
            <a:ext cx="9725025" cy="1071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80"/>
              </a:lnSpc>
              <a:spcBef>
                <a:spcPts val="100"/>
              </a:spcBef>
            </a:pPr>
            <a:r>
              <a:rPr spc="-5" dirty="0"/>
              <a:t>6. 5-е </a:t>
            </a:r>
            <a:r>
              <a:rPr spc="-20" dirty="0"/>
              <a:t>место.</a:t>
            </a:r>
            <a:r>
              <a:rPr spc="15" dirty="0"/>
              <a:t> </a:t>
            </a:r>
            <a:r>
              <a:rPr spc="-10" dirty="0"/>
              <a:t>Знаменитая</a:t>
            </a:r>
            <a:r>
              <a:rPr spc="25" dirty="0"/>
              <a:t> </a:t>
            </a:r>
            <a:r>
              <a:rPr spc="-25" dirty="0"/>
              <a:t>задача</a:t>
            </a:r>
            <a:r>
              <a:rPr spc="15" dirty="0"/>
              <a:t> </a:t>
            </a:r>
            <a:r>
              <a:rPr dirty="0"/>
              <a:t>про</a:t>
            </a:r>
            <a:r>
              <a:rPr spc="-10" dirty="0"/>
              <a:t> </a:t>
            </a:r>
            <a:r>
              <a:rPr spc="-5" dirty="0"/>
              <a:t>рельс.</a:t>
            </a:r>
            <a:r>
              <a:rPr dirty="0"/>
              <a:t> </a:t>
            </a:r>
            <a:r>
              <a:rPr spc="-25" dirty="0"/>
              <a:t>Сколько</a:t>
            </a:r>
          </a:p>
          <a:p>
            <a:pPr marL="12700" marR="5080">
              <a:lnSpc>
                <a:spcPts val="2680"/>
              </a:lnSpc>
              <a:spcBef>
                <a:spcPts val="150"/>
              </a:spcBef>
            </a:pPr>
            <a:r>
              <a:rPr spc="-10" dirty="0"/>
              <a:t>абитуриентов</a:t>
            </a:r>
            <a:r>
              <a:rPr spc="45" dirty="0"/>
              <a:t> </a:t>
            </a:r>
            <a:r>
              <a:rPr spc="-10" dirty="0"/>
              <a:t>отправились</a:t>
            </a:r>
            <a:r>
              <a:rPr spc="25" dirty="0"/>
              <a:t> </a:t>
            </a:r>
            <a:r>
              <a:rPr spc="-25" dirty="0"/>
              <a:t>вместо</a:t>
            </a:r>
            <a:r>
              <a:rPr spc="35" dirty="0"/>
              <a:t> </a:t>
            </a:r>
            <a:r>
              <a:rPr spc="-20" dirty="0"/>
              <a:t>«бюджета»</a:t>
            </a:r>
            <a:r>
              <a:rPr spc="35" dirty="0"/>
              <a:t> </a:t>
            </a:r>
            <a:r>
              <a:rPr dirty="0"/>
              <a:t>на</a:t>
            </a:r>
            <a:r>
              <a:rPr spc="5" dirty="0"/>
              <a:t> </a:t>
            </a:r>
            <a:r>
              <a:rPr spc="-10" dirty="0"/>
              <a:t>платное</a:t>
            </a:r>
            <a:r>
              <a:rPr spc="20" dirty="0"/>
              <a:t> </a:t>
            </a:r>
            <a:r>
              <a:rPr spc="-5" dirty="0"/>
              <a:t>из-за </a:t>
            </a:r>
            <a:r>
              <a:rPr spc="-650" dirty="0"/>
              <a:t> </a:t>
            </a:r>
            <a:r>
              <a:rPr spc="-25" dirty="0"/>
              <a:t>того,</a:t>
            </a:r>
            <a:r>
              <a:rPr spc="15" dirty="0"/>
              <a:t> </a:t>
            </a:r>
            <a:r>
              <a:rPr spc="-25" dirty="0"/>
              <a:t>что</a:t>
            </a:r>
            <a:r>
              <a:rPr spc="10" dirty="0"/>
              <a:t> </a:t>
            </a:r>
            <a:r>
              <a:rPr dirty="0"/>
              <a:t>не</a:t>
            </a:r>
            <a:r>
              <a:rPr spc="5" dirty="0"/>
              <a:t> </a:t>
            </a:r>
            <a:r>
              <a:rPr spc="-10" dirty="0"/>
              <a:t>проверили </a:t>
            </a:r>
            <a:r>
              <a:rPr spc="-65" dirty="0"/>
              <a:t>ответ,</a:t>
            </a:r>
            <a:r>
              <a:rPr spc="45" dirty="0"/>
              <a:t> </a:t>
            </a:r>
            <a:r>
              <a:rPr spc="-25" dirty="0"/>
              <a:t>который</a:t>
            </a:r>
            <a:r>
              <a:rPr spc="10" dirty="0"/>
              <a:t> </a:t>
            </a:r>
            <a:r>
              <a:rPr dirty="0"/>
              <a:t>нашли в </a:t>
            </a:r>
            <a:r>
              <a:rPr spc="-25" dirty="0"/>
              <a:t>этой</a:t>
            </a:r>
            <a:r>
              <a:rPr spc="20" dirty="0"/>
              <a:t> </a:t>
            </a:r>
            <a:r>
              <a:rPr spc="-20" dirty="0"/>
              <a:t>задаче!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374" y="1497764"/>
            <a:ext cx="9661930" cy="1469791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2099" y="277555"/>
            <a:ext cx="9507753" cy="70223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3319" y="945845"/>
            <a:ext cx="9302750" cy="34702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>
              <a:lnSpc>
                <a:spcPct val="93000"/>
              </a:lnSpc>
              <a:spcBef>
                <a:spcPts val="434"/>
              </a:spcBef>
            </a:pPr>
            <a:r>
              <a:rPr sz="4000" spc="-5" dirty="0">
                <a:latin typeface="Times New Roman"/>
                <a:cs typeface="Times New Roman"/>
              </a:rPr>
              <a:t>При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15" dirty="0">
                <a:latin typeface="Times New Roman"/>
                <a:cs typeface="Times New Roman"/>
              </a:rPr>
              <a:t>проведении</a:t>
            </a:r>
            <a:r>
              <a:rPr sz="4000" spc="-5" dirty="0">
                <a:latin typeface="Times New Roman"/>
                <a:cs typeface="Times New Roman"/>
              </a:rPr>
              <a:t> ЕГЭ </a:t>
            </a:r>
            <a:r>
              <a:rPr sz="4000" spc="-15" dirty="0">
                <a:latin typeface="Times New Roman"/>
                <a:cs typeface="Times New Roman"/>
              </a:rPr>
              <a:t>используются 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25" dirty="0">
                <a:solidFill>
                  <a:srgbClr val="0000FF"/>
                </a:solidFill>
                <a:latin typeface="Times New Roman"/>
                <a:cs typeface="Times New Roman"/>
              </a:rPr>
              <a:t>контрольные</a:t>
            </a:r>
            <a:r>
              <a:rPr sz="4000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-10" dirty="0">
                <a:solidFill>
                  <a:srgbClr val="0000FF"/>
                </a:solidFill>
                <a:latin typeface="Times New Roman"/>
                <a:cs typeface="Times New Roman"/>
              </a:rPr>
              <a:t>измерительные</a:t>
            </a:r>
            <a:r>
              <a:rPr sz="40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-15" dirty="0">
                <a:solidFill>
                  <a:srgbClr val="0000FF"/>
                </a:solidFill>
                <a:latin typeface="Times New Roman"/>
                <a:cs typeface="Times New Roman"/>
              </a:rPr>
              <a:t>материалы </a:t>
            </a:r>
            <a:r>
              <a:rPr sz="4000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0000FF"/>
                </a:solidFill>
                <a:latin typeface="Times New Roman"/>
                <a:cs typeface="Times New Roman"/>
              </a:rPr>
              <a:t>(КИМ)</a:t>
            </a:r>
            <a:r>
              <a:rPr sz="4000" spc="-5" dirty="0">
                <a:latin typeface="Times New Roman"/>
                <a:cs typeface="Times New Roman"/>
              </a:rPr>
              <a:t>,</a:t>
            </a:r>
            <a:r>
              <a:rPr sz="4000" spc="10" dirty="0">
                <a:latin typeface="Times New Roman"/>
                <a:cs typeface="Times New Roman"/>
              </a:rPr>
              <a:t> </a:t>
            </a:r>
            <a:r>
              <a:rPr sz="4000" spc="-10" dirty="0">
                <a:latin typeface="Times New Roman"/>
                <a:cs typeface="Times New Roman"/>
              </a:rPr>
              <a:t>представляющие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spc="-5" dirty="0">
                <a:latin typeface="Times New Roman"/>
                <a:cs typeface="Times New Roman"/>
              </a:rPr>
              <a:t>собой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spc="-45" dirty="0">
                <a:latin typeface="Times New Roman"/>
                <a:cs typeface="Times New Roman"/>
              </a:rPr>
              <a:t>комплексы </a:t>
            </a:r>
            <a:r>
              <a:rPr sz="4000" spc="-985" dirty="0">
                <a:latin typeface="Times New Roman"/>
                <a:cs typeface="Times New Roman"/>
              </a:rPr>
              <a:t> </a:t>
            </a:r>
            <a:r>
              <a:rPr sz="4000" spc="-10" dirty="0">
                <a:latin typeface="Times New Roman"/>
                <a:cs typeface="Times New Roman"/>
              </a:rPr>
              <a:t>заданий </a:t>
            </a:r>
            <a:r>
              <a:rPr sz="4000" spc="-5" dirty="0">
                <a:latin typeface="Times New Roman"/>
                <a:cs typeface="Times New Roman"/>
              </a:rPr>
              <a:t>стандартизированной </a:t>
            </a:r>
            <a:r>
              <a:rPr sz="4000" spc="-10" dirty="0">
                <a:latin typeface="Times New Roman"/>
                <a:cs typeface="Times New Roman"/>
              </a:rPr>
              <a:t>формы. Для </a:t>
            </a:r>
            <a:r>
              <a:rPr sz="4000" spc="-985" dirty="0">
                <a:latin typeface="Times New Roman"/>
                <a:cs typeface="Times New Roman"/>
              </a:rPr>
              <a:t> </a:t>
            </a:r>
            <a:r>
              <a:rPr sz="4000" spc="-10" dirty="0">
                <a:latin typeface="Times New Roman"/>
                <a:cs typeface="Times New Roman"/>
              </a:rPr>
              <a:t>оформления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spc="-20" dirty="0">
                <a:latin typeface="Times New Roman"/>
                <a:cs typeface="Times New Roman"/>
              </a:rPr>
              <a:t>ответов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spc="-10" dirty="0">
                <a:latin typeface="Times New Roman"/>
                <a:cs typeface="Times New Roman"/>
              </a:rPr>
              <a:t>на</a:t>
            </a:r>
            <a:r>
              <a:rPr sz="4000" spc="5" dirty="0">
                <a:latin typeface="Times New Roman"/>
                <a:cs typeface="Times New Roman"/>
              </a:rPr>
              <a:t> </a:t>
            </a:r>
            <a:r>
              <a:rPr sz="4000" spc="-10" dirty="0">
                <a:latin typeface="Times New Roman"/>
                <a:cs typeface="Times New Roman"/>
              </a:rPr>
              <a:t>задания КИМ 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spc="-15" dirty="0">
                <a:latin typeface="Times New Roman"/>
                <a:cs typeface="Times New Roman"/>
              </a:rPr>
              <a:t>используются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0000FF"/>
                </a:solidFill>
                <a:latin typeface="Times New Roman"/>
                <a:cs typeface="Times New Roman"/>
              </a:rPr>
              <a:t>специальные</a:t>
            </a:r>
            <a:r>
              <a:rPr sz="40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-25" dirty="0">
                <a:solidFill>
                  <a:srgbClr val="0000FF"/>
                </a:solidFill>
                <a:latin typeface="Times New Roman"/>
                <a:cs typeface="Times New Roman"/>
              </a:rPr>
              <a:t>бланки</a:t>
            </a:r>
            <a:r>
              <a:rPr sz="4000" spc="-25" dirty="0"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pc="-5" dirty="0"/>
              <a:t>7.</a:t>
            </a:r>
            <a:r>
              <a:rPr spc="-10" dirty="0"/>
              <a:t> </a:t>
            </a:r>
            <a:r>
              <a:rPr spc="-5" dirty="0"/>
              <a:t>4-е</a:t>
            </a:r>
            <a:r>
              <a:rPr spc="-10" dirty="0"/>
              <a:t> </a:t>
            </a:r>
            <a:r>
              <a:rPr spc="-20" dirty="0"/>
              <a:t>место.</a:t>
            </a:r>
            <a:r>
              <a:rPr spc="15" dirty="0"/>
              <a:t> </a:t>
            </a:r>
            <a:r>
              <a:rPr dirty="0"/>
              <a:t>Еще</a:t>
            </a:r>
            <a:r>
              <a:rPr spc="-5" dirty="0"/>
              <a:t> </a:t>
            </a:r>
            <a:r>
              <a:rPr spc="-10" dirty="0"/>
              <a:t>одна</a:t>
            </a:r>
            <a:r>
              <a:rPr dirty="0"/>
              <a:t> </a:t>
            </a:r>
            <a:r>
              <a:rPr spc="-10" dirty="0"/>
              <a:t>знаменитая</a:t>
            </a:r>
            <a:r>
              <a:rPr spc="20" dirty="0"/>
              <a:t> </a:t>
            </a:r>
            <a:r>
              <a:rPr spc="-20" dirty="0"/>
              <a:t>задача:</a:t>
            </a:r>
            <a:r>
              <a:rPr dirty="0"/>
              <a:t> </a:t>
            </a:r>
            <a:r>
              <a:rPr spc="-10" dirty="0"/>
              <a:t>сожги</a:t>
            </a:r>
            <a:r>
              <a:rPr spc="-5" dirty="0"/>
              <a:t> </a:t>
            </a:r>
            <a:r>
              <a:rPr dirty="0"/>
              <a:t>прибор, </a:t>
            </a:r>
            <a:r>
              <a:rPr spc="-650" dirty="0"/>
              <a:t> </a:t>
            </a:r>
            <a:r>
              <a:rPr spc="-25" dirty="0"/>
              <a:t>посмотри</a:t>
            </a:r>
            <a:r>
              <a:rPr spc="20" dirty="0"/>
              <a:t> </a:t>
            </a:r>
            <a:r>
              <a:rPr dirty="0"/>
              <a:t>на </a:t>
            </a:r>
            <a:r>
              <a:rPr spc="-10" dirty="0"/>
              <a:t>пожарных!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701" y="1525212"/>
            <a:ext cx="9653190" cy="160143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1675" y="267584"/>
            <a:ext cx="9113763" cy="6999819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495" y="113157"/>
            <a:ext cx="9544685" cy="1071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80"/>
              </a:lnSpc>
              <a:spcBef>
                <a:spcPts val="100"/>
              </a:spcBef>
            </a:pPr>
            <a:r>
              <a:rPr spc="-5" dirty="0"/>
              <a:t>8. 3-е</a:t>
            </a:r>
            <a:r>
              <a:rPr dirty="0"/>
              <a:t> </a:t>
            </a:r>
            <a:r>
              <a:rPr spc="-20" dirty="0"/>
              <a:t>место.</a:t>
            </a:r>
            <a:r>
              <a:rPr spc="15" dirty="0"/>
              <a:t> </a:t>
            </a:r>
            <a:r>
              <a:rPr spc="-10" dirty="0"/>
              <a:t>Производная.</a:t>
            </a:r>
            <a:r>
              <a:rPr spc="10" dirty="0"/>
              <a:t> </a:t>
            </a:r>
            <a:r>
              <a:rPr spc="-5" dirty="0"/>
              <a:t>Во-первых,</a:t>
            </a:r>
            <a:r>
              <a:rPr dirty="0"/>
              <a:t> пора</a:t>
            </a:r>
            <a:r>
              <a:rPr spc="-5" dirty="0"/>
              <a:t> </a:t>
            </a:r>
            <a:r>
              <a:rPr spc="-10" dirty="0"/>
              <a:t>наконец</a:t>
            </a:r>
            <a:r>
              <a:rPr dirty="0"/>
              <a:t> </a:t>
            </a:r>
            <a:r>
              <a:rPr spc="-5" dirty="0"/>
              <a:t>понять,</a:t>
            </a:r>
          </a:p>
          <a:p>
            <a:pPr marL="12700" marR="5080">
              <a:lnSpc>
                <a:spcPts val="2680"/>
              </a:lnSpc>
              <a:spcBef>
                <a:spcPts val="150"/>
              </a:spcBef>
            </a:pPr>
            <a:r>
              <a:rPr spc="-25" dirty="0"/>
              <a:t>что</a:t>
            </a:r>
            <a:r>
              <a:rPr spc="10" dirty="0"/>
              <a:t> </a:t>
            </a:r>
            <a:r>
              <a:rPr spc="-35" dirty="0"/>
              <a:t>это</a:t>
            </a:r>
            <a:r>
              <a:rPr spc="25" dirty="0"/>
              <a:t> </a:t>
            </a:r>
            <a:r>
              <a:rPr spc="-15" dirty="0"/>
              <a:t>такое.</a:t>
            </a:r>
            <a:r>
              <a:rPr spc="25" dirty="0"/>
              <a:t> </a:t>
            </a:r>
            <a:r>
              <a:rPr dirty="0"/>
              <a:t>И </a:t>
            </a:r>
            <a:r>
              <a:rPr spc="-25" dirty="0"/>
              <a:t>что</a:t>
            </a:r>
            <a:r>
              <a:rPr spc="10" dirty="0"/>
              <a:t> </a:t>
            </a:r>
            <a:r>
              <a:rPr spc="-15" dirty="0"/>
              <a:t>функция</a:t>
            </a:r>
            <a:r>
              <a:rPr spc="30" dirty="0"/>
              <a:t> </a:t>
            </a:r>
            <a:r>
              <a:rPr dirty="0"/>
              <a:t>и</a:t>
            </a:r>
            <a:r>
              <a:rPr spc="-10" dirty="0"/>
              <a:t> </a:t>
            </a:r>
            <a:r>
              <a:rPr spc="-5" dirty="0"/>
              <a:t>ее </a:t>
            </a:r>
            <a:r>
              <a:rPr spc="-10" dirty="0"/>
              <a:t>производная</a:t>
            </a:r>
            <a:r>
              <a:rPr spc="20" dirty="0"/>
              <a:t> </a:t>
            </a:r>
            <a:r>
              <a:rPr dirty="0"/>
              <a:t>–</a:t>
            </a:r>
            <a:r>
              <a:rPr spc="-10" dirty="0"/>
              <a:t> </a:t>
            </a:r>
            <a:r>
              <a:rPr spc="-35" dirty="0"/>
              <a:t>это</a:t>
            </a:r>
            <a:r>
              <a:rPr spc="30" dirty="0"/>
              <a:t> </a:t>
            </a:r>
            <a:r>
              <a:rPr dirty="0"/>
              <a:t>не</a:t>
            </a:r>
            <a:r>
              <a:rPr spc="10" dirty="0"/>
              <a:t> </a:t>
            </a:r>
            <a:r>
              <a:rPr spc="-10" dirty="0"/>
              <a:t>одно</a:t>
            </a:r>
            <a:r>
              <a:rPr dirty="0"/>
              <a:t> и </a:t>
            </a:r>
            <a:r>
              <a:rPr spc="-655" dirty="0"/>
              <a:t> </a:t>
            </a:r>
            <a:r>
              <a:rPr spc="-30" dirty="0"/>
              <a:t>то</a:t>
            </a:r>
            <a:r>
              <a:rPr spc="10" dirty="0"/>
              <a:t> </a:t>
            </a:r>
            <a:r>
              <a:rPr spc="-15" dirty="0"/>
              <a:t>же.</a:t>
            </a:r>
            <a:r>
              <a:rPr spc="-10" dirty="0"/>
              <a:t> </a:t>
            </a:r>
            <a:r>
              <a:rPr spc="-5" dirty="0"/>
              <a:t>Во</a:t>
            </a:r>
            <a:r>
              <a:rPr spc="-10" dirty="0"/>
              <a:t> </a:t>
            </a:r>
            <a:r>
              <a:rPr spc="-15" dirty="0"/>
              <a:t>вторых,</a:t>
            </a:r>
            <a:r>
              <a:rPr spc="15" dirty="0"/>
              <a:t> </a:t>
            </a:r>
            <a:r>
              <a:rPr dirty="0"/>
              <a:t>надо</a:t>
            </a:r>
            <a:r>
              <a:rPr spc="-10" dirty="0"/>
              <a:t> внимательно</a:t>
            </a:r>
            <a:r>
              <a:rPr spc="5" dirty="0"/>
              <a:t> </a:t>
            </a:r>
            <a:r>
              <a:rPr spc="-15" dirty="0"/>
              <a:t>читать</a:t>
            </a:r>
            <a:r>
              <a:rPr spc="35" dirty="0"/>
              <a:t> </a:t>
            </a:r>
            <a:r>
              <a:rPr spc="-20" dirty="0"/>
              <a:t>условие!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559" y="1457248"/>
            <a:ext cx="9778259" cy="306496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1162" y="4830176"/>
            <a:ext cx="9710362" cy="2512082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355"/>
              </a:spcBef>
            </a:pPr>
            <a:r>
              <a:rPr spc="-5" dirty="0"/>
              <a:t>9.</a:t>
            </a:r>
            <a:r>
              <a:rPr dirty="0"/>
              <a:t> </a:t>
            </a:r>
            <a:r>
              <a:rPr spc="-5" dirty="0"/>
              <a:t>2-е </a:t>
            </a:r>
            <a:r>
              <a:rPr spc="-20" dirty="0"/>
              <a:t>место.</a:t>
            </a:r>
            <a:r>
              <a:rPr spc="20" dirty="0"/>
              <a:t> </a:t>
            </a:r>
            <a:r>
              <a:rPr spc="-15" dirty="0"/>
              <a:t>Снова</a:t>
            </a:r>
            <a:r>
              <a:rPr spc="10" dirty="0"/>
              <a:t> </a:t>
            </a:r>
            <a:r>
              <a:rPr spc="-10" dirty="0"/>
              <a:t>производная. Запомни:</a:t>
            </a:r>
            <a:r>
              <a:rPr spc="5" dirty="0"/>
              <a:t> </a:t>
            </a:r>
            <a:r>
              <a:rPr spc="-30" dirty="0"/>
              <a:t>точка</a:t>
            </a:r>
            <a:r>
              <a:rPr spc="20" dirty="0"/>
              <a:t> </a:t>
            </a:r>
            <a:r>
              <a:rPr spc="-20" dirty="0"/>
              <a:t>минимума </a:t>
            </a:r>
            <a:r>
              <a:rPr spc="-15" dirty="0"/>
              <a:t> функции</a:t>
            </a:r>
            <a:r>
              <a:rPr spc="35" dirty="0"/>
              <a:t> </a:t>
            </a:r>
            <a:r>
              <a:rPr dirty="0"/>
              <a:t>и</a:t>
            </a:r>
            <a:r>
              <a:rPr spc="-15" dirty="0"/>
              <a:t> </a:t>
            </a:r>
            <a:r>
              <a:rPr dirty="0"/>
              <a:t>наименьшее</a:t>
            </a:r>
            <a:r>
              <a:rPr spc="-5" dirty="0"/>
              <a:t> </a:t>
            </a:r>
            <a:r>
              <a:rPr spc="-10" dirty="0"/>
              <a:t>значение</a:t>
            </a:r>
            <a:r>
              <a:rPr spc="-5" dirty="0"/>
              <a:t> </a:t>
            </a:r>
            <a:r>
              <a:rPr spc="-15" dirty="0"/>
              <a:t>функции</a:t>
            </a:r>
            <a:r>
              <a:rPr spc="20" dirty="0"/>
              <a:t> </a:t>
            </a:r>
            <a:r>
              <a:rPr dirty="0"/>
              <a:t>на</a:t>
            </a:r>
            <a:r>
              <a:rPr spc="-5" dirty="0"/>
              <a:t> </a:t>
            </a:r>
            <a:r>
              <a:rPr spc="-15" dirty="0"/>
              <a:t>отрезке</a:t>
            </a:r>
            <a:r>
              <a:rPr spc="25" dirty="0"/>
              <a:t> </a:t>
            </a:r>
            <a:r>
              <a:rPr dirty="0"/>
              <a:t>–</a:t>
            </a:r>
            <a:r>
              <a:rPr spc="-15" dirty="0"/>
              <a:t> </a:t>
            </a:r>
            <a:r>
              <a:rPr spc="-35" dirty="0"/>
              <a:t>это</a:t>
            </a:r>
            <a:r>
              <a:rPr spc="20" dirty="0"/>
              <a:t> </a:t>
            </a:r>
            <a:r>
              <a:rPr dirty="0"/>
              <a:t>не </a:t>
            </a:r>
            <a:r>
              <a:rPr spc="-650" dirty="0"/>
              <a:t> </a:t>
            </a:r>
            <a:r>
              <a:rPr spc="-10" dirty="0"/>
              <a:t>одно</a:t>
            </a:r>
            <a:r>
              <a:rPr spc="-15" dirty="0"/>
              <a:t> </a:t>
            </a:r>
            <a:r>
              <a:rPr dirty="0"/>
              <a:t>и</a:t>
            </a:r>
            <a:r>
              <a:rPr spc="-10" dirty="0"/>
              <a:t> </a:t>
            </a:r>
            <a:r>
              <a:rPr spc="-30" dirty="0"/>
              <a:t>то</a:t>
            </a:r>
            <a:r>
              <a:rPr spc="20" dirty="0"/>
              <a:t> </a:t>
            </a:r>
            <a:r>
              <a:rPr spc="-20" dirty="0"/>
              <a:t>же!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718" y="1568788"/>
            <a:ext cx="9413481" cy="42049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3878" y="2118558"/>
            <a:ext cx="9772968" cy="537912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7495" y="113157"/>
            <a:ext cx="9297670" cy="1411605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325120">
              <a:lnSpc>
                <a:spcPts val="2680"/>
              </a:lnSpc>
              <a:spcBef>
                <a:spcPts val="355"/>
              </a:spcBef>
            </a:pPr>
            <a:r>
              <a:rPr sz="2400" b="1" spc="-5" dirty="0">
                <a:latin typeface="Arial"/>
                <a:cs typeface="Arial"/>
              </a:rPr>
              <a:t>10. </a:t>
            </a:r>
            <a:r>
              <a:rPr sz="2400" b="1" dirty="0">
                <a:latin typeface="Arial"/>
                <a:cs typeface="Arial"/>
              </a:rPr>
              <a:t>И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наконец,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1-е </a:t>
            </a:r>
            <a:r>
              <a:rPr sz="2400" b="1" spc="-20" dirty="0">
                <a:latin typeface="Arial"/>
                <a:cs typeface="Arial"/>
              </a:rPr>
              <a:t>место.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Знаешь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ли</a:t>
            </a:r>
            <a:r>
              <a:rPr sz="2400" b="1" spc="-10" dirty="0">
                <a:latin typeface="Arial"/>
                <a:cs typeface="Arial"/>
              </a:rPr>
              <a:t> ты,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что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в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задании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5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(Уравнение)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вам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-30" dirty="0">
                <a:latin typeface="Arial"/>
                <a:cs typeface="Arial"/>
              </a:rPr>
              <a:t>может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встретиться</a:t>
            </a:r>
            <a:r>
              <a:rPr sz="2400" b="1" spc="5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настоящая</a:t>
            </a:r>
            <a:r>
              <a:rPr sz="2400" b="1" spc="40" dirty="0">
                <a:latin typeface="Arial"/>
                <a:cs typeface="Arial"/>
              </a:rPr>
              <a:t> </a:t>
            </a:r>
            <a:r>
              <a:rPr sz="2400" b="1" spc="-25" dirty="0">
                <a:latin typeface="Arial"/>
                <a:cs typeface="Arial"/>
              </a:rPr>
              <a:t>задача</a:t>
            </a:r>
            <a:r>
              <a:rPr sz="2400" b="1" dirty="0">
                <a:latin typeface="Arial"/>
                <a:cs typeface="Arial"/>
              </a:rPr>
              <a:t> из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2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515"/>
              </a:lnSpc>
            </a:pPr>
            <a:r>
              <a:rPr sz="2400" b="1" spc="-10" dirty="0">
                <a:latin typeface="Arial"/>
                <a:cs typeface="Arial"/>
              </a:rPr>
              <a:t>части</a:t>
            </a:r>
            <a:r>
              <a:rPr sz="2400" b="1" spc="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ЕГЭ?</a:t>
            </a:r>
            <a:r>
              <a:rPr sz="2400" b="1" spc="-15" dirty="0">
                <a:latin typeface="Arial"/>
                <a:cs typeface="Arial"/>
              </a:rPr>
              <a:t> Настоящее</a:t>
            </a:r>
            <a:r>
              <a:rPr sz="2400" b="1" spc="40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тригонометрическое</a:t>
            </a:r>
            <a:r>
              <a:rPr sz="2400" b="1" spc="40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уравнение,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как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в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b="1" spc="-25" dirty="0">
                <a:latin typeface="Arial"/>
                <a:cs typeface="Arial"/>
              </a:rPr>
              <a:t>задаче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13.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С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отбором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корней.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Какая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коварная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ловушка!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9437" y="1832783"/>
            <a:ext cx="8480369" cy="64489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456" y="237800"/>
            <a:ext cx="7489399" cy="7077358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1433" y="372618"/>
            <a:ext cx="8573770" cy="108331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774315" marR="5080" indent="-2762250">
              <a:lnSpc>
                <a:spcPts val="4010"/>
              </a:lnSpc>
              <a:spcBef>
                <a:spcPts val="490"/>
              </a:spcBef>
            </a:pPr>
            <a:r>
              <a:rPr sz="3600" spc="-5" dirty="0">
                <a:latin typeface="Times New Roman"/>
                <a:cs typeface="Times New Roman"/>
              </a:rPr>
              <a:t>Интернет-ресурсы</a:t>
            </a:r>
            <a:r>
              <a:rPr sz="3600" spc="-1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для </a:t>
            </a:r>
            <a:r>
              <a:rPr sz="3600" spc="-40" dirty="0">
                <a:latin typeface="Times New Roman"/>
                <a:cs typeface="Times New Roman"/>
              </a:rPr>
              <a:t>подготовки</a:t>
            </a:r>
            <a:r>
              <a:rPr sz="3600" spc="-1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к</a:t>
            </a:r>
            <a:r>
              <a:rPr sz="3600" spc="-1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ЕГЭ </a:t>
            </a:r>
            <a:r>
              <a:rPr sz="3600" spc="-885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по</a:t>
            </a:r>
            <a:r>
              <a:rPr sz="3600" spc="-10" dirty="0">
                <a:latin typeface="Times New Roman"/>
                <a:cs typeface="Times New Roman"/>
              </a:rPr>
              <a:t> </a:t>
            </a:r>
            <a:r>
              <a:rPr sz="3600" spc="-40" dirty="0">
                <a:latin typeface="Times New Roman"/>
                <a:cs typeface="Times New Roman"/>
              </a:rPr>
              <a:t>математике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24" y="1774901"/>
            <a:ext cx="9319260" cy="512572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6985" algn="just">
              <a:lnSpc>
                <a:spcPct val="93000"/>
              </a:lnSpc>
              <a:spcBef>
                <a:spcPts val="280"/>
              </a:spcBef>
            </a:pPr>
            <a:r>
              <a:rPr sz="2200" u="heavy" spc="-10" dirty="0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Times New Roman"/>
                <a:cs typeface="Times New Roman"/>
                <a:hlinkClick r:id="rId2"/>
              </a:rPr>
              <a:t>http://www.fipi.ru</a:t>
            </a:r>
            <a:r>
              <a:rPr sz="2200" spc="-5" dirty="0">
                <a:solidFill>
                  <a:srgbClr val="CCCCFF"/>
                </a:solidFill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-</a:t>
            </a:r>
            <a:r>
              <a:rPr sz="2200" dirty="0">
                <a:latin typeface="Times New Roman"/>
                <a:cs typeface="Times New Roman"/>
              </a:rPr>
              <a:t> портал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информационной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поддержки</a:t>
            </a:r>
            <a:r>
              <a:rPr sz="2200" spc="5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мониторинга 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качества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образования,</a:t>
            </a:r>
            <a:r>
              <a:rPr sz="2200" dirty="0">
                <a:latin typeface="Times New Roman"/>
                <a:cs typeface="Times New Roman"/>
              </a:rPr>
              <a:t> здесь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можно</a:t>
            </a:r>
            <a:r>
              <a:rPr sz="2200" spc="-10" dirty="0">
                <a:latin typeface="Times New Roman"/>
                <a:cs typeface="Times New Roman"/>
              </a:rPr>
              <a:t> найти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Федеральный</a:t>
            </a:r>
            <a:r>
              <a:rPr sz="2200" spc="-5" dirty="0">
                <a:latin typeface="Times New Roman"/>
                <a:cs typeface="Times New Roman"/>
              </a:rPr>
              <a:t> открытый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банк 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заданий,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а также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демоверсии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заданий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ЕГЭ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по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всем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предметам</a:t>
            </a:r>
            <a:endParaRPr sz="2200">
              <a:latin typeface="Times New Roman"/>
              <a:cs typeface="Times New Roman"/>
            </a:endParaRPr>
          </a:p>
          <a:p>
            <a:pPr marL="12700" marR="6350" algn="just">
              <a:lnSpc>
                <a:spcPct val="93000"/>
              </a:lnSpc>
              <a:spcBef>
                <a:spcPts val="1400"/>
              </a:spcBef>
            </a:pPr>
            <a:r>
              <a:rPr sz="2200" u="heavy" spc="-10" dirty="0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Times New Roman"/>
                <a:cs typeface="Times New Roman"/>
                <a:hlinkClick r:id="rId3"/>
              </a:rPr>
              <a:t>https://www.youtube.com/user/RosObrNadzor</a:t>
            </a:r>
            <a:r>
              <a:rPr sz="2200" spc="-5" dirty="0">
                <a:solidFill>
                  <a:srgbClr val="CCCCFF"/>
                </a:solidFill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-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официальный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ютьюб-канал </a:t>
            </a:r>
            <a:r>
              <a:rPr sz="2200" spc="-5" dirty="0">
                <a:latin typeface="Times New Roman"/>
                <a:cs typeface="Times New Roman"/>
              </a:rPr>
              <a:t> Федеральной </a:t>
            </a:r>
            <a:r>
              <a:rPr sz="2200" spc="-15" dirty="0">
                <a:latin typeface="Times New Roman"/>
                <a:cs typeface="Times New Roman"/>
              </a:rPr>
              <a:t>службы </a:t>
            </a:r>
            <a:r>
              <a:rPr sz="2200" dirty="0">
                <a:latin typeface="Times New Roman"/>
                <a:cs typeface="Times New Roman"/>
              </a:rPr>
              <a:t>по </a:t>
            </a:r>
            <a:r>
              <a:rPr sz="2200" spc="-5" dirty="0">
                <a:latin typeface="Times New Roman"/>
                <a:cs typeface="Times New Roman"/>
              </a:rPr>
              <a:t>надзору в </a:t>
            </a:r>
            <a:r>
              <a:rPr sz="2200" dirty="0">
                <a:latin typeface="Times New Roman"/>
                <a:cs typeface="Times New Roman"/>
              </a:rPr>
              <a:t>сфере </a:t>
            </a:r>
            <a:r>
              <a:rPr sz="2200" spc="-10" dirty="0">
                <a:latin typeface="Times New Roman"/>
                <a:cs typeface="Times New Roman"/>
              </a:rPr>
              <a:t>образования </a:t>
            </a:r>
            <a:r>
              <a:rPr sz="2200" spc="-5" dirty="0">
                <a:latin typeface="Times New Roman"/>
                <a:cs typeface="Times New Roman"/>
              </a:rPr>
              <a:t>и </a:t>
            </a:r>
            <a:r>
              <a:rPr sz="2200" spc="-20" dirty="0">
                <a:latin typeface="Times New Roman"/>
                <a:cs typeface="Times New Roman"/>
              </a:rPr>
              <a:t>науки, </a:t>
            </a:r>
            <a:r>
              <a:rPr sz="2200" spc="-5" dirty="0">
                <a:latin typeface="Times New Roman"/>
                <a:cs typeface="Times New Roman"/>
              </a:rPr>
              <a:t>в </a:t>
            </a:r>
            <a:r>
              <a:rPr sz="2200" spc="-35" dirty="0">
                <a:latin typeface="Times New Roman"/>
                <a:cs typeface="Times New Roman"/>
              </a:rPr>
              <a:t>котором 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публикуются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видеоконсультации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по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подготовке</a:t>
            </a:r>
            <a:r>
              <a:rPr sz="2200" spc="-5" dirty="0">
                <a:latin typeface="Times New Roman"/>
                <a:cs typeface="Times New Roman"/>
              </a:rPr>
              <a:t> к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ЕГЭ.</a:t>
            </a:r>
            <a:endParaRPr sz="2200">
              <a:latin typeface="Times New Roman"/>
              <a:cs typeface="Times New Roman"/>
            </a:endParaRPr>
          </a:p>
          <a:p>
            <a:pPr marL="12700" marR="5080" algn="just">
              <a:lnSpc>
                <a:spcPts val="2460"/>
              </a:lnSpc>
              <a:spcBef>
                <a:spcPts val="1445"/>
              </a:spcBef>
            </a:pPr>
            <a:r>
              <a:rPr sz="2200" u="heavy" spc="-5" dirty="0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Times New Roman"/>
                <a:cs typeface="Times New Roman"/>
                <a:hlinkClick r:id="rId4"/>
              </a:rPr>
              <a:t>https://oge.sdamgia.ru</a:t>
            </a:r>
            <a:r>
              <a:rPr sz="2200" spc="-5" dirty="0">
                <a:solidFill>
                  <a:srgbClr val="CCCCFF"/>
                </a:solidFill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-</a:t>
            </a:r>
            <a:r>
              <a:rPr sz="2200" spc="54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образовательный </a:t>
            </a:r>
            <a:r>
              <a:rPr sz="2200" spc="-5" dirty="0">
                <a:latin typeface="Times New Roman"/>
                <a:cs typeface="Times New Roman"/>
              </a:rPr>
              <a:t>портал для </a:t>
            </a:r>
            <a:r>
              <a:rPr sz="2200" spc="-20" dirty="0">
                <a:latin typeface="Times New Roman"/>
                <a:cs typeface="Times New Roman"/>
              </a:rPr>
              <a:t>подготовки</a:t>
            </a:r>
            <a:r>
              <a:rPr sz="2200" spc="509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к ЕГЭ по 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всем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предметам!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Онлайн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тесты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и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подробное</a:t>
            </a:r>
            <a:r>
              <a:rPr sz="2200" spc="-5" dirty="0">
                <a:latin typeface="Times New Roman"/>
                <a:cs typeface="Times New Roman"/>
              </a:rPr>
              <a:t> пояснение</a:t>
            </a:r>
            <a:r>
              <a:rPr sz="2200" spc="54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к</a:t>
            </a:r>
            <a:r>
              <a:rPr sz="2200" spc="54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задачам</a:t>
            </a:r>
            <a:r>
              <a:rPr sz="2200" spc="5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и 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вопросам</a:t>
            </a:r>
            <a:endParaRPr sz="2200">
              <a:latin typeface="Times New Roman"/>
              <a:cs typeface="Times New Roman"/>
            </a:endParaRPr>
          </a:p>
          <a:p>
            <a:pPr marL="12700" marR="7620" algn="just">
              <a:lnSpc>
                <a:spcPct val="93000"/>
              </a:lnSpc>
              <a:spcBef>
                <a:spcPts val="1345"/>
              </a:spcBef>
            </a:pPr>
            <a:r>
              <a:rPr sz="2200" u="heavy" spc="-10" dirty="0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Times New Roman"/>
                <a:cs typeface="Times New Roman"/>
                <a:hlinkClick r:id="rId5"/>
              </a:rPr>
              <a:t>https://www.yaklass.ru</a:t>
            </a:r>
            <a:r>
              <a:rPr sz="2200" spc="-10" dirty="0">
                <a:solidFill>
                  <a:srgbClr val="CCCCFF"/>
                </a:solidFill>
                <a:latin typeface="Times New Roman"/>
                <a:cs typeface="Times New Roman"/>
                <a:hlinkClick r:id="rId5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- </a:t>
            </a:r>
            <a:r>
              <a:rPr sz="2200" spc="-10" dirty="0">
                <a:latin typeface="Times New Roman"/>
                <a:cs typeface="Times New Roman"/>
              </a:rPr>
              <a:t>образовательный </a:t>
            </a:r>
            <a:r>
              <a:rPr sz="2200" dirty="0">
                <a:latin typeface="Times New Roman"/>
                <a:cs typeface="Times New Roman"/>
              </a:rPr>
              <a:t>портал </a:t>
            </a:r>
            <a:r>
              <a:rPr sz="2200" spc="-5" dirty="0">
                <a:latin typeface="Times New Roman"/>
                <a:cs typeface="Times New Roman"/>
              </a:rPr>
              <a:t>для </a:t>
            </a:r>
            <a:r>
              <a:rPr sz="2200" spc="-10" dirty="0">
                <a:latin typeface="Times New Roman"/>
                <a:cs typeface="Times New Roman"/>
              </a:rPr>
              <a:t>учащихся </a:t>
            </a:r>
            <a:r>
              <a:rPr sz="2200" spc="-25" dirty="0">
                <a:latin typeface="Times New Roman"/>
                <a:cs typeface="Times New Roman"/>
              </a:rPr>
              <a:t>1-11 </a:t>
            </a:r>
            <a:r>
              <a:rPr sz="2200" spc="-5" dirty="0">
                <a:latin typeface="Times New Roman"/>
                <a:cs typeface="Times New Roman"/>
              </a:rPr>
              <a:t>классов, 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40" dirty="0">
                <a:latin typeface="Times New Roman"/>
                <a:cs typeface="Times New Roman"/>
              </a:rPr>
              <a:t>где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можно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повторить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весь </a:t>
            </a:r>
            <a:r>
              <a:rPr sz="2200" spc="-25" dirty="0">
                <a:latin typeface="Times New Roman"/>
                <a:cs typeface="Times New Roman"/>
              </a:rPr>
              <a:t>необходимый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теоретический </a:t>
            </a:r>
            <a:r>
              <a:rPr sz="2200" spc="-10" dirty="0">
                <a:latin typeface="Times New Roman"/>
                <a:cs typeface="Times New Roman"/>
              </a:rPr>
              <a:t>материал,</a:t>
            </a:r>
            <a:r>
              <a:rPr sz="2200" spc="-5" dirty="0">
                <a:latin typeface="Times New Roman"/>
                <a:cs typeface="Times New Roman"/>
              </a:rPr>
              <a:t> а </a:t>
            </a:r>
            <a:r>
              <a:rPr sz="2200" dirty="0">
                <a:latin typeface="Times New Roman"/>
                <a:cs typeface="Times New Roman"/>
              </a:rPr>
              <a:t>также 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пройти</a:t>
            </a:r>
            <a:r>
              <a:rPr sz="2200" spc="-10" dirty="0">
                <a:latin typeface="Times New Roman"/>
                <a:cs typeface="Times New Roman"/>
              </a:rPr>
              <a:t> онлайн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-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тестирование</a:t>
            </a:r>
            <a:endParaRPr sz="2200">
              <a:latin typeface="Times New Roman"/>
              <a:cs typeface="Times New Roman"/>
            </a:endParaRPr>
          </a:p>
          <a:p>
            <a:pPr marL="12700" algn="just">
              <a:lnSpc>
                <a:spcPts val="2550"/>
              </a:lnSpc>
              <a:spcBef>
                <a:spcPts val="1210"/>
              </a:spcBef>
            </a:pPr>
            <a:r>
              <a:rPr sz="2200" u="heavy" spc="-5" dirty="0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Times New Roman"/>
                <a:cs typeface="Times New Roman"/>
                <a:hlinkClick r:id="rId6"/>
              </a:rPr>
              <a:t>https://foxford.ru/wiki/matematika</a:t>
            </a:r>
            <a:r>
              <a:rPr sz="2200" spc="290" dirty="0">
                <a:solidFill>
                  <a:srgbClr val="CCCCFF"/>
                </a:solidFill>
                <a:latin typeface="Times New Roman"/>
                <a:cs typeface="Times New Roman"/>
                <a:hlinkClick r:id="rId6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-в</a:t>
            </a:r>
            <a:r>
              <a:rPr sz="2200" spc="28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Фоксфорд.Учебнике,</a:t>
            </a:r>
            <a:r>
              <a:rPr sz="2200" spc="29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раздел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Математика,</a:t>
            </a:r>
            <a:endParaRPr sz="2200">
              <a:latin typeface="Times New Roman"/>
              <a:cs typeface="Times New Roman"/>
            </a:endParaRPr>
          </a:p>
          <a:p>
            <a:pPr marL="12700" algn="just">
              <a:lnSpc>
                <a:spcPts val="2550"/>
              </a:lnSpc>
            </a:pPr>
            <a:r>
              <a:rPr sz="2200" spc="-5" dirty="0">
                <a:latin typeface="Times New Roman"/>
                <a:cs typeface="Times New Roman"/>
              </a:rPr>
              <a:t>к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некоторым </a:t>
            </a:r>
            <a:r>
              <a:rPr sz="2200" spc="-10" dirty="0">
                <a:latin typeface="Times New Roman"/>
                <a:cs typeface="Times New Roman"/>
              </a:rPr>
              <a:t>темам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прилагаются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видео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с </a:t>
            </a:r>
            <a:r>
              <a:rPr sz="2200" spc="-10" dirty="0">
                <a:latin typeface="Times New Roman"/>
                <a:cs typeface="Times New Roman"/>
              </a:rPr>
              <a:t>объяснениями.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6254" y="3195269"/>
            <a:ext cx="649732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b="0" dirty="0">
                <a:solidFill>
                  <a:srgbClr val="0000FF"/>
                </a:solidFill>
                <a:latin typeface="Times New Roman"/>
                <a:cs typeface="Times New Roman"/>
              </a:rPr>
              <a:t>Спасибо</a:t>
            </a:r>
            <a:r>
              <a:rPr sz="5400" b="0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5400" b="0" spc="-5" dirty="0">
                <a:solidFill>
                  <a:srgbClr val="0000FF"/>
                </a:solidFill>
                <a:latin typeface="Times New Roman"/>
                <a:cs typeface="Times New Roman"/>
              </a:rPr>
              <a:t>за</a:t>
            </a:r>
            <a:r>
              <a:rPr sz="5400" b="0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5400" b="0" spc="-5" dirty="0">
                <a:solidFill>
                  <a:srgbClr val="0000FF"/>
                </a:solidFill>
                <a:latin typeface="Times New Roman"/>
                <a:cs typeface="Times New Roman"/>
              </a:rPr>
              <a:t>внимание!</a:t>
            </a:r>
            <a:endParaRPr sz="5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004" y="284734"/>
            <a:ext cx="852043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8345" algn="l"/>
              </a:tabLst>
            </a:pPr>
            <a:r>
              <a:rPr sz="7200" i="1" dirty="0">
                <a:solidFill>
                  <a:srgbClr val="0000FF"/>
                </a:solidFill>
                <a:latin typeface="Times New Roman"/>
                <a:cs typeface="Times New Roman"/>
              </a:rPr>
              <a:t>ЕГЭ	</a:t>
            </a:r>
            <a:r>
              <a:rPr sz="72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по</a:t>
            </a:r>
            <a:r>
              <a:rPr sz="7200" i="1" spc="-9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7200" i="1" spc="-50" dirty="0">
                <a:solidFill>
                  <a:srgbClr val="0000FF"/>
                </a:solidFill>
                <a:latin typeface="Times New Roman"/>
                <a:cs typeface="Times New Roman"/>
              </a:rPr>
              <a:t>математике</a:t>
            </a:r>
            <a:endParaRPr sz="72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03237" y="1511300"/>
          <a:ext cx="9361805" cy="59183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45330"/>
                <a:gridCol w="4816475"/>
              </a:tblGrid>
              <a:tr h="16638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0">
                        <a:latin typeface="Times New Roman"/>
                        <a:cs typeface="Times New Roman"/>
                      </a:endParaRPr>
                    </a:p>
                    <a:p>
                      <a:pPr marL="1395095" marR="1178560" indent="-73660">
                        <a:lnSpc>
                          <a:spcPct val="57799"/>
                        </a:lnSpc>
                        <a:spcBef>
                          <a:spcPts val="3234"/>
                        </a:spcBef>
                      </a:pPr>
                      <a:r>
                        <a:rPr sz="3600" b="1" dirty="0">
                          <a:latin typeface="Arial"/>
                          <a:cs typeface="Arial"/>
                        </a:rPr>
                        <a:t>Б</a:t>
                      </a:r>
                      <a:r>
                        <a:rPr sz="3600" b="1" spc="50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3600" b="1" spc="-90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3600" b="1" dirty="0">
                          <a:latin typeface="Arial"/>
                          <a:cs typeface="Arial"/>
                        </a:rPr>
                        <a:t>ов</a:t>
                      </a:r>
                      <a:r>
                        <a:rPr sz="3600" b="1" spc="-15" dirty="0">
                          <a:latin typeface="Arial"/>
                          <a:cs typeface="Arial"/>
                        </a:rPr>
                        <a:t>ы</a:t>
                      </a:r>
                      <a:r>
                        <a:rPr sz="3600" b="1" dirty="0">
                          <a:latin typeface="Arial"/>
                          <a:cs typeface="Arial"/>
                        </a:rPr>
                        <a:t>й  </a:t>
                      </a:r>
                      <a:r>
                        <a:rPr sz="3600" b="1" spc="-20" dirty="0">
                          <a:latin typeface="Arial"/>
                          <a:cs typeface="Arial"/>
                        </a:rPr>
                        <a:t>уровень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0">
                        <a:latin typeface="Times New Roman"/>
                        <a:cs typeface="Times New Roman"/>
                      </a:endParaRPr>
                    </a:p>
                    <a:p>
                      <a:pPr marL="1530350" marR="786130" indent="-597535">
                        <a:lnSpc>
                          <a:spcPct val="57799"/>
                        </a:lnSpc>
                        <a:spcBef>
                          <a:spcPts val="3234"/>
                        </a:spcBef>
                      </a:pPr>
                      <a:r>
                        <a:rPr sz="3600" b="1" dirty="0">
                          <a:latin typeface="Arial"/>
                          <a:cs typeface="Arial"/>
                        </a:rPr>
                        <a:t>Профильный  </a:t>
                      </a:r>
                      <a:r>
                        <a:rPr sz="3600" b="1" spc="-20" dirty="0">
                          <a:latin typeface="Arial"/>
                          <a:cs typeface="Arial"/>
                        </a:rPr>
                        <a:t>уровень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66CC"/>
                    </a:solidFill>
                  </a:tcPr>
                </a:tc>
              </a:tr>
              <a:tr h="20199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ts val="2220"/>
                        </a:lnSpc>
                        <a:spcBef>
                          <a:spcPts val="1870"/>
                        </a:spcBef>
                      </a:pPr>
                      <a:r>
                        <a:rPr sz="2400" spc="-75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поступающих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 на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>
                        <a:lnSpc>
                          <a:spcPts val="1555"/>
                        </a:lnSpc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гуманитарные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24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30" dirty="0">
                          <a:latin typeface="Microsoft Sans Serif"/>
                          <a:cs typeface="Microsoft Sans Serif"/>
                        </a:rPr>
                        <a:t>некоторые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 marR="1493520">
                        <a:lnSpc>
                          <a:spcPct val="54200"/>
                        </a:lnSpc>
                        <a:spcBef>
                          <a:spcPts val="655"/>
                        </a:spcBef>
                      </a:pP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ес</a:t>
                      </a:r>
                      <a:r>
                        <a:rPr sz="2400" spc="-25" dirty="0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ест</a:t>
                      </a:r>
                      <a:r>
                        <a:rPr sz="2400" spc="-25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sz="2400" spc="-35" dirty="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уч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ые  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специальности.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226695">
                        <a:lnSpc>
                          <a:spcPts val="2220"/>
                        </a:lnSpc>
                        <a:spcBef>
                          <a:spcPts val="1870"/>
                        </a:spcBef>
                      </a:pP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Сдают</a:t>
                      </a:r>
                      <a:r>
                        <a:rPr sz="24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все,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0" dirty="0">
                          <a:latin typeface="Microsoft Sans Serif"/>
                          <a:cs typeface="Microsoft Sans Serif"/>
                        </a:rPr>
                        <a:t>кто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планирует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55"/>
                        </a:lnSpc>
                      </a:pP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поступать</a:t>
                      </a:r>
                      <a:r>
                        <a:rPr sz="24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специальности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55"/>
                        </a:lnSpc>
                      </a:pPr>
                      <a:r>
                        <a:rPr sz="2400" spc="-35" dirty="0">
                          <a:latin typeface="Microsoft Sans Serif"/>
                          <a:cs typeface="Microsoft Sans Serif"/>
                        </a:rPr>
                        <a:t>физико-математического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60"/>
                        </a:lnSpc>
                      </a:pP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направления,</a:t>
                      </a:r>
                      <a:r>
                        <a:rPr sz="240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5" dirty="0">
                          <a:latin typeface="Microsoft Sans Serif"/>
                          <a:cs typeface="Microsoft Sans Serif"/>
                        </a:rPr>
                        <a:t>также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на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 marR="354965">
                        <a:lnSpc>
                          <a:spcPct val="53700"/>
                        </a:lnSpc>
                        <a:spcBef>
                          <a:spcPts val="675"/>
                        </a:spcBef>
                      </a:pP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инженерные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45" dirty="0">
                          <a:latin typeface="Microsoft Sans Serif"/>
                          <a:cs typeface="Microsoft Sans Serif"/>
                        </a:rPr>
                        <a:t>факультеты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 и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5" dirty="0">
                          <a:latin typeface="Microsoft Sans Serif"/>
                          <a:cs typeface="Microsoft Sans Serif"/>
                        </a:rPr>
                        <a:t>IT- </a:t>
                      </a:r>
                      <a:r>
                        <a:rPr sz="2400" spc="-6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направление.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solidFill>
                      <a:srgbClr val="0099FF"/>
                    </a:solidFill>
                  </a:tcPr>
                </a:tc>
              </a:tr>
              <a:tr h="2217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ts val="2220"/>
                        </a:lnSpc>
                        <a:spcBef>
                          <a:spcPts val="1875"/>
                        </a:spcBef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Оценивается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5-балльной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>
                        <a:lnSpc>
                          <a:spcPts val="1555"/>
                        </a:lnSpc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шкале.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>
                        <a:lnSpc>
                          <a:spcPts val="1555"/>
                        </a:lnSpc>
                      </a:pP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Не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учитывается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при</a:t>
                      </a:r>
                      <a:r>
                        <a:rPr sz="24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5" dirty="0">
                          <a:latin typeface="Microsoft Sans Serif"/>
                          <a:cs typeface="Microsoft Sans Serif"/>
                        </a:rPr>
                        <a:t>приеме</a:t>
                      </a:r>
                      <a:r>
                        <a:rPr sz="24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в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>
                        <a:lnSpc>
                          <a:spcPts val="1560"/>
                        </a:lnSpc>
                      </a:pPr>
                      <a:r>
                        <a:rPr sz="2400" spc="-60" dirty="0">
                          <a:latin typeface="Microsoft Sans Serif"/>
                          <a:cs typeface="Microsoft Sans Serif"/>
                        </a:rPr>
                        <a:t>ВУЗ,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но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является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90170" marR="234315">
                        <a:lnSpc>
                          <a:spcPct val="53700"/>
                        </a:lnSpc>
                        <a:spcBef>
                          <a:spcPts val="670"/>
                        </a:spcBef>
                      </a:pPr>
                      <a:r>
                        <a:rPr sz="2400" spc="-35" dirty="0">
                          <a:latin typeface="Microsoft Sans Serif"/>
                          <a:cs typeface="Microsoft Sans Serif"/>
                        </a:rPr>
                        <a:t>обязательным</a:t>
                      </a:r>
                      <a:r>
                        <a:rPr sz="24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24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получения </a:t>
                      </a:r>
                      <a:r>
                        <a:rPr sz="2400" spc="-6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аттестата.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226695">
                        <a:lnSpc>
                          <a:spcPts val="2220"/>
                        </a:lnSpc>
                        <a:spcBef>
                          <a:spcPts val="1875"/>
                        </a:spcBef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Оценивается</a:t>
                      </a:r>
                      <a:r>
                        <a:rPr sz="24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100-балльной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55"/>
                        </a:lnSpc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шкале.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55"/>
                        </a:lnSpc>
                      </a:pP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Учитываются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при</a:t>
                      </a:r>
                      <a:r>
                        <a:rPr sz="24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получении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60"/>
                        </a:lnSpc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аттестата,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5" dirty="0">
                          <a:latin typeface="Microsoft Sans Serif"/>
                          <a:cs typeface="Microsoft Sans Serif"/>
                        </a:rPr>
                        <a:t>могут</a:t>
                      </a:r>
                      <a:r>
                        <a:rPr sz="24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быть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>
                        <a:lnSpc>
                          <a:spcPts val="1555"/>
                        </a:lnSpc>
                      </a:pPr>
                      <a:r>
                        <a:rPr sz="2400" spc="-20" dirty="0">
                          <a:latin typeface="Microsoft Sans Serif"/>
                          <a:cs typeface="Microsoft Sans Serif"/>
                        </a:rPr>
                        <a:t>использованы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 в</a:t>
                      </a:r>
                      <a:r>
                        <a:rPr sz="24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25" dirty="0">
                          <a:latin typeface="Microsoft Sans Serif"/>
                          <a:cs typeface="Microsoft Sans Serif"/>
                        </a:rPr>
                        <a:t>качестве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  <a:p>
                      <a:pPr marL="226695" marR="267335">
                        <a:lnSpc>
                          <a:spcPct val="54200"/>
                        </a:lnSpc>
                        <a:spcBef>
                          <a:spcPts val="650"/>
                        </a:spcBef>
                      </a:pP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вступительных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10" dirty="0">
                          <a:latin typeface="Microsoft Sans Serif"/>
                          <a:cs typeface="Microsoft Sans Serif"/>
                        </a:rPr>
                        <a:t>испытаний </a:t>
                      </a:r>
                      <a:r>
                        <a:rPr sz="2400" spc="-15" dirty="0">
                          <a:latin typeface="Microsoft Sans Serif"/>
                          <a:cs typeface="Microsoft Sans Serif"/>
                        </a:rPr>
                        <a:t>при </a:t>
                      </a:r>
                      <a:r>
                        <a:rPr sz="2400" spc="-6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5" dirty="0">
                          <a:latin typeface="Microsoft Sans Serif"/>
                          <a:cs typeface="Microsoft Sans Serif"/>
                        </a:rPr>
                        <a:t>поступлении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24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400" spc="-80" dirty="0">
                          <a:latin typeface="Microsoft Sans Serif"/>
                          <a:cs typeface="Microsoft Sans Serif"/>
                        </a:rPr>
                        <a:t>ВУЗ</a:t>
                      </a:r>
                      <a:endParaRPr sz="24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2484" y="133350"/>
            <a:ext cx="81686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35" dirty="0">
                <a:latin typeface="Microsoft Sans Serif"/>
                <a:cs typeface="Microsoft Sans Serif"/>
              </a:rPr>
              <a:t>Структура</a:t>
            </a:r>
            <a:r>
              <a:rPr sz="4000" b="0" spc="50" dirty="0">
                <a:latin typeface="Microsoft Sans Serif"/>
                <a:cs typeface="Microsoft Sans Serif"/>
              </a:rPr>
              <a:t> </a:t>
            </a:r>
            <a:r>
              <a:rPr sz="4000" b="0" spc="-120" dirty="0">
                <a:latin typeface="Microsoft Sans Serif"/>
                <a:cs typeface="Microsoft Sans Serif"/>
              </a:rPr>
              <a:t>КИМ</a:t>
            </a:r>
            <a:r>
              <a:rPr sz="4000" b="0" spc="45" dirty="0">
                <a:latin typeface="Microsoft Sans Serif"/>
                <a:cs typeface="Microsoft Sans Serif"/>
              </a:rPr>
              <a:t> </a:t>
            </a:r>
            <a:r>
              <a:rPr sz="4000" b="0" spc="-50" dirty="0">
                <a:latin typeface="Microsoft Sans Serif"/>
                <a:cs typeface="Microsoft Sans Serif"/>
              </a:rPr>
              <a:t>(базовый</a:t>
            </a:r>
            <a:r>
              <a:rPr sz="4000" b="0" spc="70" dirty="0">
                <a:latin typeface="Microsoft Sans Serif"/>
                <a:cs typeface="Microsoft Sans Serif"/>
              </a:rPr>
              <a:t> </a:t>
            </a:r>
            <a:r>
              <a:rPr sz="4000" b="0" spc="-25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4" y="852678"/>
            <a:ext cx="9721215" cy="231584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218440" marR="5080" indent="-205740">
              <a:lnSpc>
                <a:spcPts val="2230"/>
              </a:lnSpc>
              <a:spcBef>
                <a:spcPts val="320"/>
              </a:spcBef>
            </a:pPr>
            <a:r>
              <a:rPr sz="2000" spc="-5" dirty="0">
                <a:latin typeface="Times New Roman"/>
                <a:cs typeface="Times New Roman"/>
              </a:rPr>
              <a:t>Экзаменационная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работа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включает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себя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21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кратким </a:t>
            </a:r>
            <a:r>
              <a:rPr sz="2000" spc="-15" dirty="0">
                <a:latin typeface="Times New Roman"/>
                <a:cs typeface="Times New Roman"/>
              </a:rPr>
              <a:t>ответом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базового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уровня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сложности. </a:t>
            </a:r>
            <a:r>
              <a:rPr sz="2000" spc="10" dirty="0">
                <a:latin typeface="Times New Roman"/>
                <a:cs typeface="Times New Roman"/>
              </a:rPr>
              <a:t>Все </a:t>
            </a:r>
            <a:r>
              <a:rPr sz="2000" dirty="0">
                <a:latin typeface="Times New Roman"/>
                <a:cs typeface="Times New Roman"/>
              </a:rPr>
              <a:t>задания </a:t>
            </a:r>
            <a:r>
              <a:rPr sz="2000" spc="-10" dirty="0">
                <a:latin typeface="Times New Roman"/>
                <a:cs typeface="Times New Roman"/>
              </a:rPr>
              <a:t>направлены </a:t>
            </a:r>
            <a:r>
              <a:rPr sz="2000" spc="-5" dirty="0">
                <a:latin typeface="Times New Roman"/>
                <a:cs typeface="Times New Roman"/>
              </a:rPr>
              <a:t>на проверку </a:t>
            </a:r>
            <a:r>
              <a:rPr sz="2000" spc="10" dirty="0">
                <a:latin typeface="Times New Roman"/>
                <a:cs typeface="Times New Roman"/>
              </a:rPr>
              <a:t>освоения </a:t>
            </a:r>
            <a:r>
              <a:rPr sz="2000" spc="-5" dirty="0">
                <a:latin typeface="Times New Roman"/>
                <a:cs typeface="Times New Roman"/>
              </a:rPr>
              <a:t>базовых </a:t>
            </a:r>
            <a:r>
              <a:rPr sz="2000" spc="-10" dirty="0">
                <a:latin typeface="Times New Roman"/>
                <a:cs typeface="Times New Roman"/>
              </a:rPr>
              <a:t>умений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практических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навыков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применения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математических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знаний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повседневных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ситуациях.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900">
              <a:latin typeface="Times New Roman"/>
              <a:cs typeface="Times New Roman"/>
            </a:endParaRPr>
          </a:p>
          <a:p>
            <a:pPr marL="218440" marR="551180" indent="-205740">
              <a:lnSpc>
                <a:spcPts val="2230"/>
              </a:lnSpc>
            </a:pPr>
            <a:r>
              <a:rPr sz="2000" spc="-15" dirty="0">
                <a:latin typeface="Times New Roman"/>
                <a:cs typeface="Times New Roman"/>
              </a:rPr>
              <a:t>Ответом </a:t>
            </a:r>
            <a:r>
              <a:rPr sz="2000" dirty="0">
                <a:latin typeface="Times New Roman"/>
                <a:cs typeface="Times New Roman"/>
              </a:rPr>
              <a:t>к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каждому</a:t>
            </a:r>
            <a:r>
              <a:rPr sz="2000" spc="-5" dirty="0">
                <a:latin typeface="Times New Roman"/>
                <a:cs typeface="Times New Roman"/>
              </a:rPr>
              <a:t> из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заданий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1–21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является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целое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число,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или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конечная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десятичная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дробь,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или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последовательность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цифр.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Задание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кратким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ответом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считается</a:t>
            </a:r>
            <a:endParaRPr sz="2000">
              <a:latin typeface="Times New Roman"/>
              <a:cs typeface="Times New Roman"/>
            </a:endParaRPr>
          </a:p>
          <a:p>
            <a:pPr marL="218440">
              <a:lnSpc>
                <a:spcPts val="2105"/>
              </a:lnSpc>
            </a:pPr>
            <a:r>
              <a:rPr sz="2000" spc="-5" dirty="0">
                <a:latin typeface="Times New Roman"/>
                <a:cs typeface="Times New Roman"/>
              </a:rPr>
              <a:t>выполненным,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10" dirty="0">
                <a:latin typeface="Times New Roman"/>
                <a:cs typeface="Times New Roman"/>
              </a:rPr>
              <a:t>если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верный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ответ записан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бланке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ответов </a:t>
            </a:r>
            <a:r>
              <a:rPr sz="2000" spc="5" dirty="0">
                <a:latin typeface="Times New Roman"/>
                <a:cs typeface="Times New Roman"/>
              </a:rPr>
              <a:t>No1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той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форме,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которая</a:t>
            </a:r>
            <a:endParaRPr sz="2000">
              <a:latin typeface="Times New Roman"/>
              <a:cs typeface="Times New Roman"/>
            </a:endParaRPr>
          </a:p>
          <a:p>
            <a:pPr marL="218440">
              <a:lnSpc>
                <a:spcPts val="2315"/>
              </a:lnSpc>
            </a:pPr>
            <a:r>
              <a:rPr sz="2000" dirty="0">
                <a:latin typeface="Times New Roman"/>
                <a:cs typeface="Times New Roman"/>
              </a:rPr>
              <a:t>предусмотрена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инструкцией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 </a:t>
            </a:r>
            <a:r>
              <a:rPr sz="2000" spc="-5" dirty="0">
                <a:latin typeface="Times New Roman"/>
                <a:cs typeface="Times New Roman"/>
              </a:rPr>
              <a:t>выполнению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задания.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4960" y="3528060"/>
            <a:ext cx="5399532" cy="3795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8228" y="236042"/>
            <a:ext cx="92182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35" dirty="0">
                <a:latin typeface="Microsoft Sans Serif"/>
                <a:cs typeface="Microsoft Sans Serif"/>
              </a:rPr>
              <a:t>Структура</a:t>
            </a:r>
            <a:r>
              <a:rPr sz="4000" b="0" spc="35" dirty="0">
                <a:latin typeface="Microsoft Sans Serif"/>
                <a:cs typeface="Microsoft Sans Serif"/>
              </a:rPr>
              <a:t> </a:t>
            </a:r>
            <a:r>
              <a:rPr sz="4000" b="0" spc="-120" dirty="0">
                <a:latin typeface="Microsoft Sans Serif"/>
                <a:cs typeface="Microsoft Sans Serif"/>
              </a:rPr>
              <a:t>КИМ</a:t>
            </a:r>
            <a:r>
              <a:rPr sz="4000" b="0" spc="45" dirty="0">
                <a:latin typeface="Microsoft Sans Serif"/>
                <a:cs typeface="Microsoft Sans Serif"/>
              </a:rPr>
              <a:t> </a:t>
            </a:r>
            <a:r>
              <a:rPr sz="4000" b="0" spc="-10" dirty="0">
                <a:latin typeface="Microsoft Sans Serif"/>
                <a:cs typeface="Microsoft Sans Serif"/>
              </a:rPr>
              <a:t>(профильный</a:t>
            </a:r>
            <a:r>
              <a:rPr sz="4000" b="0" spc="85" dirty="0">
                <a:latin typeface="Microsoft Sans Serif"/>
                <a:cs typeface="Microsoft Sans Serif"/>
              </a:rPr>
              <a:t> </a:t>
            </a:r>
            <a:r>
              <a:rPr sz="4000" b="0" spc="-20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4" y="951357"/>
            <a:ext cx="9813925" cy="481330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218440" marR="216535" indent="-205740">
              <a:lnSpc>
                <a:spcPts val="2680"/>
              </a:lnSpc>
              <a:spcBef>
                <a:spcPts val="355"/>
              </a:spcBef>
            </a:pPr>
            <a:r>
              <a:rPr sz="2400" spc="-10" dirty="0">
                <a:latin typeface="Times New Roman"/>
                <a:cs typeface="Times New Roman"/>
              </a:rPr>
              <a:t>Экзаменационная</a:t>
            </a:r>
            <a:r>
              <a:rPr sz="2400" spc="-5" dirty="0">
                <a:latin typeface="Times New Roman"/>
                <a:cs typeface="Times New Roman"/>
              </a:rPr>
              <a:t> работа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состоит </a:t>
            </a:r>
            <a:r>
              <a:rPr sz="2400" spc="-5" dirty="0">
                <a:latin typeface="Times New Roman"/>
                <a:cs typeface="Times New Roman"/>
              </a:rPr>
              <a:t>из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двух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частей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15" dirty="0">
                <a:latin typeface="Times New Roman"/>
                <a:cs typeface="Times New Roman"/>
              </a:rPr>
              <a:t>включает</a:t>
            </a:r>
            <a:r>
              <a:rPr sz="2400" dirty="0">
                <a:latin typeface="Times New Roman"/>
                <a:cs typeface="Times New Roman"/>
              </a:rPr>
              <a:t> в </a:t>
            </a:r>
            <a:r>
              <a:rPr sz="2400" spc="-10" dirty="0">
                <a:latin typeface="Times New Roman"/>
                <a:cs typeface="Times New Roman"/>
              </a:rPr>
              <a:t>себя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19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заданий,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которые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различаются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содержанию,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сложности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количеству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заданий:</a:t>
            </a:r>
            <a:endParaRPr sz="2400">
              <a:latin typeface="Times New Roman"/>
              <a:cs typeface="Times New Roman"/>
            </a:endParaRPr>
          </a:p>
          <a:p>
            <a:pPr marL="241300" indent="-228600">
              <a:lnSpc>
                <a:spcPts val="2520"/>
              </a:lnSpc>
              <a:buChar char="–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часть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 </a:t>
            </a:r>
            <a:r>
              <a:rPr sz="2400" spc="-10" dirty="0">
                <a:latin typeface="Times New Roman"/>
                <a:cs typeface="Times New Roman"/>
              </a:rPr>
              <a:t>содержит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12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заданий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(задания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1–12)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кратким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ответом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" dirty="0">
                <a:latin typeface="Times New Roman"/>
                <a:cs typeface="Times New Roman"/>
              </a:rPr>
              <a:t>виде</a:t>
            </a:r>
            <a:endParaRPr sz="2400">
              <a:latin typeface="Times New Roman"/>
              <a:cs typeface="Times New Roman"/>
            </a:endParaRPr>
          </a:p>
          <a:p>
            <a:pPr marL="218440">
              <a:lnSpc>
                <a:spcPts val="2685"/>
              </a:lnSpc>
            </a:pPr>
            <a:r>
              <a:rPr sz="2400" spc="-15" dirty="0">
                <a:latin typeface="Times New Roman"/>
                <a:cs typeface="Times New Roman"/>
              </a:rPr>
              <a:t>целого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числа </a:t>
            </a:r>
            <a:r>
              <a:rPr sz="2400" spc="-5" dirty="0">
                <a:latin typeface="Times New Roman"/>
                <a:cs typeface="Times New Roman"/>
              </a:rPr>
              <a:t>или</a:t>
            </a:r>
            <a:r>
              <a:rPr sz="2400" spc="-25" dirty="0">
                <a:latin typeface="Times New Roman"/>
                <a:cs typeface="Times New Roman"/>
              </a:rPr>
              <a:t> конечной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десятичной</a:t>
            </a:r>
            <a:r>
              <a:rPr sz="2400" dirty="0">
                <a:latin typeface="Times New Roman"/>
                <a:cs typeface="Times New Roman"/>
              </a:rPr>
              <a:t> дроби;</a:t>
            </a:r>
            <a:endParaRPr sz="2400">
              <a:latin typeface="Times New Roman"/>
              <a:cs typeface="Times New Roman"/>
            </a:endParaRPr>
          </a:p>
          <a:p>
            <a:pPr marL="218440" marR="786130" indent="-205740">
              <a:lnSpc>
                <a:spcPts val="2680"/>
              </a:lnSpc>
              <a:spcBef>
                <a:spcPts val="155"/>
              </a:spcBef>
              <a:buChar char="–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часть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</a:t>
            </a:r>
            <a:r>
              <a:rPr sz="2400" spc="-10" dirty="0">
                <a:latin typeface="Times New Roman"/>
                <a:cs typeface="Times New Roman"/>
              </a:rPr>
              <a:t> содержит</a:t>
            </a:r>
            <a:r>
              <a:rPr sz="2400" dirty="0">
                <a:latin typeface="Times New Roman"/>
                <a:cs typeface="Times New Roman"/>
              </a:rPr>
              <a:t> 7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заданий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(задания 13–19)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развёрнутым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ответом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(полная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запись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решения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обоснованием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выполненных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действий).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218440" marR="234950" indent="-205740">
              <a:lnSpc>
                <a:spcPct val="93100"/>
              </a:lnSpc>
            </a:pPr>
            <a:r>
              <a:rPr sz="2400" dirty="0">
                <a:latin typeface="Times New Roman"/>
                <a:cs typeface="Times New Roman"/>
              </a:rPr>
              <a:t>Задание с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кратким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ответом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(1–12)</a:t>
            </a:r>
            <a:r>
              <a:rPr sz="2400" spc="-5" dirty="0">
                <a:latin typeface="Times New Roman"/>
                <a:cs typeface="Times New Roman"/>
              </a:rPr>
              <a:t> считается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выполненным,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15" dirty="0">
                <a:latin typeface="Times New Roman"/>
                <a:cs typeface="Times New Roman"/>
              </a:rPr>
              <a:t>если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бланке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ответов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No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зафиксирован </a:t>
            </a:r>
            <a:r>
              <a:rPr sz="2400" spc="-5" dirty="0">
                <a:latin typeface="Times New Roman"/>
                <a:cs typeface="Times New Roman"/>
              </a:rPr>
              <a:t>верный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ответ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" dirty="0">
                <a:latin typeface="Times New Roman"/>
                <a:cs typeface="Times New Roman"/>
              </a:rPr>
              <a:t>виде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целого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числа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или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конечной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десятичной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дроби.</a:t>
            </a:r>
            <a:endParaRPr sz="2400">
              <a:latin typeface="Times New Roman"/>
              <a:cs typeface="Times New Roman"/>
            </a:endParaRPr>
          </a:p>
          <a:p>
            <a:pPr marL="218440" marR="5080" indent="-205740">
              <a:lnSpc>
                <a:spcPts val="2680"/>
              </a:lnSpc>
              <a:spcBef>
                <a:spcPts val="50"/>
              </a:spcBef>
            </a:pPr>
            <a:r>
              <a:rPr sz="2400" spc="-5" dirty="0">
                <a:latin typeface="Times New Roman"/>
                <a:cs typeface="Times New Roman"/>
              </a:rPr>
              <a:t>При </a:t>
            </a:r>
            <a:r>
              <a:rPr sz="2400" spc="-10" dirty="0">
                <a:latin typeface="Times New Roman"/>
                <a:cs typeface="Times New Roman"/>
              </a:rPr>
              <a:t>выполнении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заданий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развёрнутым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ответом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части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 </a:t>
            </a:r>
            <a:r>
              <a:rPr sz="2400" spc="-5" dirty="0">
                <a:latin typeface="Times New Roman"/>
                <a:cs typeface="Times New Roman"/>
              </a:rPr>
              <a:t>экзаменационной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работы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бланке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ответов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No2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должны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быть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записаны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полное</a:t>
            </a:r>
            <a:endParaRPr sz="2400">
              <a:latin typeface="Times New Roman"/>
              <a:cs typeface="Times New Roman"/>
            </a:endParaRPr>
          </a:p>
          <a:p>
            <a:pPr marL="218440">
              <a:lnSpc>
                <a:spcPts val="2620"/>
              </a:lnSpc>
            </a:pPr>
            <a:r>
              <a:rPr sz="2400" dirty="0">
                <a:latin typeface="Times New Roman"/>
                <a:cs typeface="Times New Roman"/>
              </a:rPr>
              <a:t>обоснованное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решение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ответ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для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каждой</a:t>
            </a:r>
            <a:r>
              <a:rPr sz="2400" spc="-15" dirty="0">
                <a:latin typeface="Times New Roman"/>
                <a:cs typeface="Times New Roman"/>
              </a:rPr>
              <a:t> задачи.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8228" y="236042"/>
            <a:ext cx="92189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35" dirty="0">
                <a:latin typeface="Microsoft Sans Serif"/>
                <a:cs typeface="Microsoft Sans Serif"/>
              </a:rPr>
              <a:t>Структура</a:t>
            </a:r>
            <a:r>
              <a:rPr sz="4000" b="0" spc="35" dirty="0">
                <a:latin typeface="Microsoft Sans Serif"/>
                <a:cs typeface="Microsoft Sans Serif"/>
              </a:rPr>
              <a:t> </a:t>
            </a:r>
            <a:r>
              <a:rPr sz="4000" b="0" spc="-120" dirty="0">
                <a:latin typeface="Microsoft Sans Serif"/>
                <a:cs typeface="Microsoft Sans Serif"/>
              </a:rPr>
              <a:t>КИМ</a:t>
            </a:r>
            <a:r>
              <a:rPr sz="4000" b="0" spc="45" dirty="0">
                <a:latin typeface="Microsoft Sans Serif"/>
                <a:cs typeface="Microsoft Sans Serif"/>
              </a:rPr>
              <a:t> </a:t>
            </a:r>
            <a:r>
              <a:rPr sz="4000" b="0" spc="-10" dirty="0">
                <a:latin typeface="Microsoft Sans Serif"/>
                <a:cs typeface="Microsoft Sans Serif"/>
              </a:rPr>
              <a:t>(профильный</a:t>
            </a:r>
            <a:r>
              <a:rPr sz="4000" b="0" spc="85" dirty="0">
                <a:latin typeface="Microsoft Sans Serif"/>
                <a:cs typeface="Microsoft Sans Serif"/>
              </a:rPr>
              <a:t> </a:t>
            </a:r>
            <a:r>
              <a:rPr sz="4000" b="0" spc="-20" dirty="0">
                <a:latin typeface="Microsoft Sans Serif"/>
                <a:cs typeface="Microsoft Sans Serif"/>
              </a:rPr>
              <a:t>уровень)</a:t>
            </a:r>
            <a:endParaRPr sz="4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4" y="1137285"/>
            <a:ext cx="8805545" cy="3095625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154305">
              <a:lnSpc>
                <a:spcPct val="100000"/>
              </a:lnSpc>
              <a:spcBef>
                <a:spcPts val="1265"/>
              </a:spcBef>
            </a:pPr>
            <a:r>
              <a:rPr sz="2400" spc="-15" dirty="0">
                <a:latin typeface="Microsoft Sans Serif"/>
                <a:cs typeface="Microsoft Sans Serif"/>
              </a:rPr>
              <a:t>Задания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части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1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проверяют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следующий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учебный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материал.</a:t>
            </a:r>
            <a:endParaRPr sz="2400">
              <a:latin typeface="Microsoft Sans Serif"/>
              <a:cs typeface="Microsoft Sans Serif"/>
            </a:endParaRPr>
          </a:p>
          <a:p>
            <a:pPr marL="351155" indent="-339090">
              <a:lnSpc>
                <a:spcPts val="2785"/>
              </a:lnSpc>
              <a:spcBef>
                <a:spcPts val="1160"/>
              </a:spcBef>
              <a:buAutoNum type="arabicPeriod"/>
              <a:tabLst>
                <a:tab pos="351790" algn="l"/>
              </a:tabLst>
            </a:pPr>
            <a:r>
              <a:rPr sz="2400" spc="-15" dirty="0">
                <a:latin typeface="Microsoft Sans Serif"/>
                <a:cs typeface="Microsoft Sans Serif"/>
              </a:rPr>
              <a:t>Алгебра</a:t>
            </a:r>
            <a:r>
              <a:rPr sz="2400" spc="30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начала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математического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анализа,</a:t>
            </a:r>
            <a:r>
              <a:rPr sz="2400" spc="-40" dirty="0">
                <a:latin typeface="Microsoft Sans Serif"/>
                <a:cs typeface="Microsoft Sans Serif"/>
              </a:rPr>
              <a:t> </a:t>
            </a:r>
            <a:r>
              <a:rPr sz="2400" spc="85" dirty="0">
                <a:latin typeface="Microsoft Sans Serif"/>
                <a:cs typeface="Microsoft Sans Serif"/>
              </a:rPr>
              <a:t>10–11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классы.</a:t>
            </a:r>
            <a:endParaRPr sz="2400">
              <a:latin typeface="Microsoft Sans Serif"/>
              <a:cs typeface="Microsoft Sans Serif"/>
            </a:endParaRPr>
          </a:p>
          <a:p>
            <a:pPr marL="351155" indent="-339090">
              <a:lnSpc>
                <a:spcPts val="2685"/>
              </a:lnSpc>
              <a:buAutoNum type="arabicPeriod"/>
              <a:tabLst>
                <a:tab pos="351790" algn="l"/>
              </a:tabLst>
            </a:pPr>
            <a:r>
              <a:rPr sz="2400" spc="-5" dirty="0">
                <a:latin typeface="Microsoft Sans Serif"/>
                <a:cs typeface="Microsoft Sans Serif"/>
              </a:rPr>
              <a:t>Вероятность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и</a:t>
            </a:r>
            <a:r>
              <a:rPr sz="2400" spc="1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статистика,</a:t>
            </a:r>
            <a:r>
              <a:rPr sz="2400" spc="-50" dirty="0">
                <a:latin typeface="Microsoft Sans Serif"/>
                <a:cs typeface="Microsoft Sans Serif"/>
              </a:rPr>
              <a:t> </a:t>
            </a:r>
            <a:r>
              <a:rPr sz="2400" spc="85" dirty="0">
                <a:latin typeface="Microsoft Sans Serif"/>
                <a:cs typeface="Microsoft Sans Serif"/>
              </a:rPr>
              <a:t>10–11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классы.</a:t>
            </a:r>
            <a:endParaRPr sz="2400">
              <a:latin typeface="Microsoft Sans Serif"/>
              <a:cs typeface="Microsoft Sans Serif"/>
            </a:endParaRPr>
          </a:p>
          <a:p>
            <a:pPr marL="351155" indent="-339090">
              <a:lnSpc>
                <a:spcPts val="2780"/>
              </a:lnSpc>
              <a:buAutoNum type="arabicPeriod"/>
              <a:tabLst>
                <a:tab pos="351790" algn="l"/>
              </a:tabLst>
            </a:pPr>
            <a:r>
              <a:rPr sz="2400" spc="-40" dirty="0">
                <a:latin typeface="Microsoft Sans Serif"/>
                <a:cs typeface="Microsoft Sans Serif"/>
              </a:rPr>
              <a:t>Геометрия,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85" dirty="0">
                <a:latin typeface="Microsoft Sans Serif"/>
                <a:cs typeface="Microsoft Sans Serif"/>
              </a:rPr>
              <a:t>10–11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классы.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Microsoft Sans Serif"/>
              <a:cs typeface="Microsoft Sans Serif"/>
            </a:endParaRPr>
          </a:p>
          <a:p>
            <a:pPr marL="12700">
              <a:lnSpc>
                <a:spcPts val="2780"/>
              </a:lnSpc>
            </a:pPr>
            <a:r>
              <a:rPr sz="2400" spc="-15" dirty="0">
                <a:latin typeface="Microsoft Sans Serif"/>
                <a:cs typeface="Microsoft Sans Serif"/>
              </a:rPr>
              <a:t>Задания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части</a:t>
            </a:r>
            <a:r>
              <a:rPr sz="2400" spc="25" dirty="0">
                <a:latin typeface="Microsoft Sans Serif"/>
                <a:cs typeface="Microsoft Sans Serif"/>
              </a:rPr>
              <a:t> </a:t>
            </a:r>
            <a:r>
              <a:rPr sz="2400" spc="-5" dirty="0">
                <a:latin typeface="Microsoft Sans Serif"/>
                <a:cs typeface="Microsoft Sans Serif"/>
              </a:rPr>
              <a:t>2</a:t>
            </a:r>
            <a:r>
              <a:rPr sz="2400" spc="2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проверяют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5" dirty="0">
                <a:latin typeface="Microsoft Sans Serif"/>
                <a:cs typeface="Microsoft Sans Serif"/>
              </a:rPr>
              <a:t>следующий</a:t>
            </a:r>
            <a:r>
              <a:rPr sz="2400" spc="10" dirty="0">
                <a:latin typeface="Microsoft Sans Serif"/>
                <a:cs typeface="Microsoft Sans Serif"/>
              </a:rPr>
              <a:t> </a:t>
            </a:r>
            <a:r>
              <a:rPr sz="2400" spc="-10" dirty="0">
                <a:latin typeface="Microsoft Sans Serif"/>
                <a:cs typeface="Microsoft Sans Serif"/>
              </a:rPr>
              <a:t>учебный</a:t>
            </a:r>
            <a:r>
              <a:rPr sz="2400" spc="-4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материал.</a:t>
            </a:r>
            <a:endParaRPr sz="2400">
              <a:latin typeface="Microsoft Sans Serif"/>
              <a:cs typeface="Microsoft Sans Serif"/>
            </a:endParaRPr>
          </a:p>
          <a:p>
            <a:pPr marL="351155" indent="-339090">
              <a:lnSpc>
                <a:spcPts val="2685"/>
              </a:lnSpc>
              <a:buAutoNum type="arabicPeriod"/>
              <a:tabLst>
                <a:tab pos="351790" algn="l"/>
              </a:tabLst>
            </a:pPr>
            <a:r>
              <a:rPr sz="2400" spc="-15" dirty="0">
                <a:latin typeface="Microsoft Sans Serif"/>
                <a:cs typeface="Microsoft Sans Serif"/>
              </a:rPr>
              <a:t>Алгебра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dirty="0">
                <a:latin typeface="Microsoft Sans Serif"/>
                <a:cs typeface="Microsoft Sans Serif"/>
              </a:rPr>
              <a:t>и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начала</a:t>
            </a:r>
            <a:r>
              <a:rPr sz="2400" spc="45" dirty="0">
                <a:latin typeface="Microsoft Sans Serif"/>
                <a:cs typeface="Microsoft Sans Serif"/>
              </a:rPr>
              <a:t> </a:t>
            </a:r>
            <a:r>
              <a:rPr sz="2400" spc="-35" dirty="0">
                <a:latin typeface="Microsoft Sans Serif"/>
                <a:cs typeface="Microsoft Sans Serif"/>
              </a:rPr>
              <a:t>математического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spc="-15" dirty="0">
                <a:latin typeface="Microsoft Sans Serif"/>
                <a:cs typeface="Microsoft Sans Serif"/>
              </a:rPr>
              <a:t>анализа,</a:t>
            </a:r>
            <a:r>
              <a:rPr sz="2400" spc="-60" dirty="0">
                <a:latin typeface="Microsoft Sans Serif"/>
                <a:cs typeface="Microsoft Sans Serif"/>
              </a:rPr>
              <a:t> </a:t>
            </a:r>
            <a:r>
              <a:rPr sz="2400" spc="85" dirty="0">
                <a:latin typeface="Microsoft Sans Serif"/>
                <a:cs typeface="Microsoft Sans Serif"/>
              </a:rPr>
              <a:t>10–11</a:t>
            </a:r>
            <a:r>
              <a:rPr sz="2400" spc="5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классы.</a:t>
            </a:r>
            <a:endParaRPr sz="2400">
              <a:latin typeface="Microsoft Sans Serif"/>
              <a:cs typeface="Microsoft Sans Serif"/>
            </a:endParaRPr>
          </a:p>
          <a:p>
            <a:pPr marL="351155" indent="-339090">
              <a:lnSpc>
                <a:spcPts val="2785"/>
              </a:lnSpc>
              <a:buAutoNum type="arabicPeriod"/>
              <a:tabLst>
                <a:tab pos="351790" algn="l"/>
              </a:tabLst>
            </a:pPr>
            <a:r>
              <a:rPr sz="2400" spc="-40" dirty="0">
                <a:latin typeface="Microsoft Sans Serif"/>
                <a:cs typeface="Microsoft Sans Serif"/>
              </a:rPr>
              <a:t>Геометрия,</a:t>
            </a:r>
            <a:r>
              <a:rPr sz="2400" spc="-5" dirty="0">
                <a:latin typeface="Microsoft Sans Serif"/>
                <a:cs typeface="Microsoft Sans Serif"/>
              </a:rPr>
              <a:t> </a:t>
            </a:r>
            <a:r>
              <a:rPr sz="2400" spc="85" dirty="0">
                <a:latin typeface="Microsoft Sans Serif"/>
                <a:cs typeface="Microsoft Sans Serif"/>
              </a:rPr>
              <a:t>10–11</a:t>
            </a:r>
            <a:r>
              <a:rPr sz="2400" spc="40" dirty="0">
                <a:latin typeface="Microsoft Sans Serif"/>
                <a:cs typeface="Microsoft Sans Serif"/>
              </a:rPr>
              <a:t> </a:t>
            </a:r>
            <a:r>
              <a:rPr sz="2400" spc="-20" dirty="0">
                <a:latin typeface="Microsoft Sans Serif"/>
                <a:cs typeface="Microsoft Sans Serif"/>
              </a:rPr>
              <a:t>классы.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0005"/>
            <a:ext cx="9728809" cy="107124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3200" y="4772025"/>
            <a:ext cx="9283065" cy="1946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3200" y="1190625"/>
            <a:ext cx="9842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Математика (базовый уровень)</a:t>
            </a:r>
            <a:endParaRPr lang="ru-RU" sz="2000" dirty="0"/>
          </a:p>
          <a:p>
            <a:r>
              <a:rPr lang="ru-RU" sz="2000" dirty="0"/>
              <a:t>В ЕГЭ-2024 по математике базового уровня изменений нет, кроме общего для всех — можно изменить выбранный уровень (с базового на профильный или наоборот). Базовую математику сдают выпускники, которым этот предмет нужен только для получения документа об окончании школы. Баллы переводятся в школьную оценку, а не в тестовые, необходимые для рассмотрения вступительными комиссиями.</a:t>
            </a:r>
          </a:p>
          <a:p>
            <a:r>
              <a:rPr lang="ru-RU" sz="2000" b="1" dirty="0"/>
              <a:t>Математика (профильный уровень)</a:t>
            </a:r>
            <a:endParaRPr lang="ru-RU" sz="2000" dirty="0"/>
          </a:p>
          <a:p>
            <a:r>
              <a:rPr lang="ru-RU" sz="2000" dirty="0"/>
              <a:t>Согласно проекту спецификации ЕГЭ по математике профильного уровня добавлено новое задание по геометрии в часть 1 работы — оно будет идти под номером 2. Цель задания: проверка умения работать с координатами вектора, точки, вычислять длину векторов, угол между ними.</a:t>
            </a:r>
          </a:p>
          <a:p>
            <a:r>
              <a:rPr lang="ru-RU" sz="2000" dirty="0"/>
              <a:t>В связи с добавлением задания первичный балл увеличен до 32.</a:t>
            </a:r>
          </a:p>
        </p:txBody>
      </p:sp>
    </p:spTree>
    <p:extLst>
      <p:ext uri="{BB962C8B-B14F-4D97-AF65-F5344CB8AC3E}">
        <p14:creationId xmlns:p14="http://schemas.microsoft.com/office/powerpoint/2010/main" val="424174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2256</Words>
  <Application>Microsoft Office PowerPoint</Application>
  <PresentationFormat>Произвольный</PresentationFormat>
  <Paragraphs>181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Office Theme</vt:lpstr>
      <vt:lpstr>Презентация PowerPoint</vt:lpstr>
      <vt:lpstr>Презентация PowerPoint</vt:lpstr>
      <vt:lpstr>Математика –  обязательный  экзамен</vt:lpstr>
      <vt:lpstr>Презентация PowerPoint</vt:lpstr>
      <vt:lpstr>ЕГЭ по математике</vt:lpstr>
      <vt:lpstr>Структура КИМ (базовый уровень)</vt:lpstr>
      <vt:lpstr>Структура КИМ (профильный уровень)</vt:lpstr>
      <vt:lpstr>Структура КИМ (профильный уровень)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Оценивание (базовный уровень)</vt:lpstr>
      <vt:lpstr>Презентация PowerPoint</vt:lpstr>
      <vt:lpstr>Оценивание (профильный уровень)</vt:lpstr>
      <vt:lpstr>Оценивание (профильный уровень)</vt:lpstr>
      <vt:lpstr>Презентация PowerPoint</vt:lpstr>
      <vt:lpstr>ЧТО МОЖНО ВЗЯТЬ С СОБОЙ НА  ЭКЗАМЕН</vt:lpstr>
      <vt:lpstr>Презентация PowerPoint</vt:lpstr>
      <vt:lpstr>Презентация PowerPoint</vt:lpstr>
      <vt:lpstr>Презентация PowerPoint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ЕГЭ-2024: советы тем, кто готовится  сдавать математику</vt:lpstr>
      <vt:lpstr>Топ-10 основных ошибок на ЕГЭ по  математике.</vt:lpstr>
      <vt:lpstr>Советы.</vt:lpstr>
      <vt:lpstr>1. 10-е место. Даже в этой примитивной задаче есть  возможность поставить ловушку.</vt:lpstr>
      <vt:lpstr>2. 9-е место. Правило простое: видишь в уравнении  квадратный корень – будь особенно внимателен!</vt:lpstr>
      <vt:lpstr>3. 8-е место. Модули! Повтори на всякий случай определение  модуля.</vt:lpstr>
      <vt:lpstr>4. 7-е место. Может быть, мы что-то пропустили? Да, конечно!</vt:lpstr>
      <vt:lpstr>5. 6-е место, планиметрия.</vt:lpstr>
      <vt:lpstr>6. 5-е место. Знаменитая задача про рельс. Сколько абитуриентов отправились вместо «бюджета» на платное из-за  того, что не проверили ответ, который нашли в этой задаче!</vt:lpstr>
      <vt:lpstr>Презентация PowerPoint</vt:lpstr>
      <vt:lpstr>7. 4-е место. Еще одна знаменитая задача: сожги прибор,  посмотри на пожарных!</vt:lpstr>
      <vt:lpstr>Презентация PowerPoint</vt:lpstr>
      <vt:lpstr>8. 3-е место. Производная. Во-первых, пора наконец понять, что это такое. И что функция и ее производная – это не одно и  то же. Во вторых, надо внимательно читать условие!</vt:lpstr>
      <vt:lpstr>9. 2-е место. Снова производная. Запомни: точка минимума  функции и наименьшее значение функции на отрезке – это не  одно и то же!</vt:lpstr>
      <vt:lpstr>Презентация PowerPoint</vt:lpstr>
      <vt:lpstr>Презентация PowerPoint</vt:lpstr>
      <vt:lpstr>Интернет-ресурсы для подготовки к ЕГЭ  по математике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5</cp:revision>
  <dcterms:created xsi:type="dcterms:W3CDTF">2023-11-27T08:38:33Z</dcterms:created>
  <dcterms:modified xsi:type="dcterms:W3CDTF">2023-12-14T11:01:27Z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LastSaved">
    <vt:filetime>2023-11-27T00:00:00Z</vt:filetime>
  </property>
  <property fmtid="{D5CDD505-2E9C-101B-9397-08002B2CF9AE}" pid="4" name="NXPowerLiteLastOptimized">
    <vt:lpwstr>1258142</vt:lpwstr>
  </property>
  <property fmtid="{D5CDD505-2E9C-101B-9397-08002B2CF9AE}" pid="5" name="NXPowerLiteSettings">
    <vt:lpwstr>F6000400038000</vt:lpwstr>
  </property>
  <property fmtid="{D5CDD505-2E9C-101B-9397-08002B2CF9AE}" pid="6" name="NXPowerLiteVersion">
    <vt:lpwstr>D4.3.1</vt:lpwstr>
  </property>
</Properties>
</file>